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0.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1.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5"/>
    <p:sldMasterId id="2147483660" r:id="rId6"/>
    <p:sldMasterId id="2147483703" r:id="rId7"/>
    <p:sldMasterId id="2147483731" r:id="rId8"/>
    <p:sldMasterId id="2147483733" r:id="rId9"/>
    <p:sldMasterId id="2147483775" r:id="rId10"/>
    <p:sldMasterId id="2147483797" r:id="rId11"/>
    <p:sldMasterId id="2147483800" r:id="rId12"/>
    <p:sldMasterId id="2147483835" r:id="rId13"/>
    <p:sldMasterId id="2147483855" r:id="rId14"/>
    <p:sldMasterId id="2147483878" r:id="rId15"/>
    <p:sldMasterId id="2147483891" r:id="rId16"/>
  </p:sldMasterIdLst>
  <p:notesMasterIdLst>
    <p:notesMasterId r:id="rId51"/>
  </p:notesMasterIdLst>
  <p:sldIdLst>
    <p:sldId id="422" r:id="rId17"/>
    <p:sldId id="403" r:id="rId18"/>
    <p:sldId id="636" r:id="rId19"/>
    <p:sldId id="380" r:id="rId20"/>
    <p:sldId id="262" r:id="rId21"/>
    <p:sldId id="424" r:id="rId22"/>
    <p:sldId id="326" r:id="rId23"/>
    <p:sldId id="366" r:id="rId24"/>
    <p:sldId id="325" r:id="rId25"/>
    <p:sldId id="412" r:id="rId26"/>
    <p:sldId id="2782" r:id="rId27"/>
    <p:sldId id="405" r:id="rId28"/>
    <p:sldId id="406" r:id="rId29"/>
    <p:sldId id="2781" r:id="rId30"/>
    <p:sldId id="413" r:id="rId31"/>
    <p:sldId id="414" r:id="rId32"/>
    <p:sldId id="339" r:id="rId33"/>
    <p:sldId id="261" r:id="rId34"/>
    <p:sldId id="400" r:id="rId35"/>
    <p:sldId id="396" r:id="rId36"/>
    <p:sldId id="397" r:id="rId37"/>
    <p:sldId id="398" r:id="rId38"/>
    <p:sldId id="399" r:id="rId39"/>
    <p:sldId id="280" r:id="rId40"/>
    <p:sldId id="375" r:id="rId41"/>
    <p:sldId id="1559" r:id="rId42"/>
    <p:sldId id="387" r:id="rId43"/>
    <p:sldId id="420" r:id="rId44"/>
    <p:sldId id="417" r:id="rId45"/>
    <p:sldId id="418" r:id="rId46"/>
    <p:sldId id="419" r:id="rId47"/>
    <p:sldId id="306" r:id="rId48"/>
    <p:sldId id="359" r:id="rId49"/>
    <p:sldId id="3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84FD35-6F90-4BAA-ABEF-F4771C494684}">
          <p14:sldIdLst>
            <p14:sldId id="422"/>
            <p14:sldId id="403"/>
            <p14:sldId id="636"/>
          </p14:sldIdLst>
        </p14:section>
        <p14:section name="Trends, Challenges and Use Cases" id="{58D4E977-94AD-4CBC-AD38-4CDC579C0C4F}">
          <p14:sldIdLst>
            <p14:sldId id="380"/>
            <p14:sldId id="262"/>
            <p14:sldId id="424"/>
          </p14:sldIdLst>
        </p14:section>
        <p14:section name="Information Protection Strategy" id="{11E5212B-0DEC-4CD0-8148-DE00F519A601}">
          <p14:sldIdLst>
            <p14:sldId id="326"/>
            <p14:sldId id="366"/>
            <p14:sldId id="325"/>
          </p14:sldIdLst>
        </p14:section>
        <p14:section name="Story of a file" id="{41B0FC4F-3A6B-40E4-8A4E-3C4D06957DAA}">
          <p14:sldIdLst>
            <p14:sldId id="412"/>
          </p14:sldIdLst>
        </p14:section>
        <p14:section name="Close" id="{8341E974-0419-43F8-A4E4-0339AE4455F0}">
          <p14:sldIdLst>
            <p14:sldId id="2782"/>
            <p14:sldId id="405"/>
            <p14:sldId id="406"/>
            <p14:sldId id="2781"/>
          </p14:sldIdLst>
        </p14:section>
        <p14:section name="Azure Information Protection" id="{6081473E-D5D3-4A30-8814-BAF5BCCA2751}">
          <p14:sldIdLst>
            <p14:sldId id="413"/>
            <p14:sldId id="414"/>
            <p14:sldId id="339"/>
            <p14:sldId id="261"/>
            <p14:sldId id="400"/>
            <p14:sldId id="396"/>
            <p14:sldId id="397"/>
            <p14:sldId id="398"/>
            <p14:sldId id="399"/>
          </p14:sldIdLst>
        </p14:section>
        <p14:section name="SaaS Data Protection" id="{AEAD13F7-EBAE-48CF-A4C6-526F165EEDD1}">
          <p14:sldIdLst>
            <p14:sldId id="280"/>
            <p14:sldId id="375"/>
          </p14:sldIdLst>
        </p14:section>
        <p14:section name="SQL and Structured Data" id="{E9D30F72-CEA6-4185-AC60-7028A1738E02}">
          <p14:sldIdLst>
            <p14:sldId id="1559"/>
          </p14:sldIdLst>
        </p14:section>
        <p14:section name="Intune MAM" id="{B2A0AEAC-5551-44C9-BE88-64571C8F9AB9}">
          <p14:sldIdLst>
            <p14:sldId id="387"/>
          </p14:sldIdLst>
        </p14:section>
        <p14:section name="Office 365 DLP" id="{B7290A31-DD05-4414-AE05-2C8F983F43F4}">
          <p14:sldIdLst>
            <p14:sldId id="420"/>
            <p14:sldId id="417"/>
            <p14:sldId id="418"/>
            <p14:sldId id="419"/>
          </p14:sldIdLst>
        </p14:section>
        <p14:section name="Database Protection" id="{E16EC58A-10D9-4523-84ED-B29C50360065}">
          <p14:sldIdLst>
            <p14:sldId id="306"/>
          </p14:sldIdLst>
        </p14:section>
        <p14:section name="HYOK" id="{E3785EED-A23D-4B47-807E-8A8AC5463F2A}">
          <p14:sldIdLst>
            <p14:sldId id="359"/>
            <p14:sldId id="3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4" clrIdx="0">
    <p:extLst>
      <p:ext uri="{19B8F6BF-5375-455C-9EA6-DF929625EA0E}">
        <p15:presenceInfo xmlns:p15="http://schemas.microsoft.com/office/powerpoint/2012/main" userId="S-1-5-21-3498805899-2376028649-3634713762-1001" providerId="AD"/>
      </p:ext>
    </p:extLst>
  </p:cmAuthor>
  <p:cmAuthor id="2" name="Kelly Miller" initials="KM" lastIdx="84" clrIdx="1">
    <p:extLst>
      <p:ext uri="{19B8F6BF-5375-455C-9EA6-DF929625EA0E}">
        <p15:presenceInfo xmlns:p15="http://schemas.microsoft.com/office/powerpoint/2012/main" userId="S-1-12-1-4193105446-1122979786-2352535212-26860929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C5D0C"/>
    <a:srgbClr val="0078D4"/>
    <a:srgbClr val="EAEAEA"/>
    <a:srgbClr val="BAD80A"/>
    <a:srgbClr val="E3008C"/>
    <a:srgbClr val="00BCF2"/>
    <a:srgbClr val="000000"/>
    <a:srgbClr val="E8112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42" autoAdjust="0"/>
  </p:normalViewPr>
  <p:slideViewPr>
    <p:cSldViewPr snapToGrid="0">
      <p:cViewPr varScale="1">
        <p:scale>
          <a:sx n="75" d="100"/>
          <a:sy n="75" d="100"/>
        </p:scale>
        <p:origin x="1836"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3.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presProps" Target="presProps.xml"/><Relationship Id="rId5" Type="http://schemas.openxmlformats.org/officeDocument/2006/relationships/slideMaster" Target="slideMasters/slideMaster1.xml"/><Relationship Id="rId19"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microsoft.com/office/2016/11/relationships/changesInfo" Target="changesInfos/changesInfo1.xml"/><Relationship Id="rId10" Type="http://schemas.openxmlformats.org/officeDocument/2006/relationships/slideMaster" Target="slideMasters/slideMaster6.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McIntyre" userId="4e4b8ca8-ecab-46e1-bffd-2beee7f41bd3" providerId="ADAL" clId="{72475D36-BE48-4EA1-AD53-0C25B37242CF}"/>
  </pc:docChgLst>
  <pc:docChgLst>
    <pc:chgData name="Frank Frascella" userId="S::frfrasce@microsoft.com::fec75aa1-998f-4e04-a4e9-25dd96ee7487" providerId="AD" clId="Web-{691C2C60-CF24-4AE8-9556-858B05B8FD27}"/>
  </pc:docChgLst>
  <pc:docChgLst>
    <pc:chgData name="Mark Simos" userId="c67dffaa-54a4-4aef-b866-523fd9eef58d" providerId="ADAL" clId="{10DE4284-450D-4050-8302-1E4A7B7C097B}"/>
    <pc:docChg chg="custSel addSld modSld sldOrd">
      <pc:chgData name="Mark Simos" userId="c67dffaa-54a4-4aef-b866-523fd9eef58d" providerId="ADAL" clId="{10DE4284-450D-4050-8302-1E4A7B7C097B}" dt="2018-07-10T22:56:27.488" v="318" actId="13926"/>
      <pc:docMkLst>
        <pc:docMk/>
      </pc:docMkLst>
      <pc:sldChg chg="addSp modSp">
        <pc:chgData name="Mark Simos" userId="c67dffaa-54a4-4aef-b866-523fd9eef58d" providerId="ADAL" clId="{10DE4284-450D-4050-8302-1E4A7B7C097B}" dt="2018-07-10T02:22:58.273" v="315" actId="14100"/>
        <pc:sldMkLst>
          <pc:docMk/>
          <pc:sldMk cId="1829221104" sldId="636"/>
        </pc:sldMkLst>
        <pc:spChg chg="add mod">
          <ac:chgData name="Mark Simos" userId="c67dffaa-54a4-4aef-b866-523fd9eef58d" providerId="ADAL" clId="{10DE4284-450D-4050-8302-1E4A7B7C097B}" dt="2018-07-10T02:22:58.273" v="315" actId="14100"/>
          <ac:spMkLst>
            <pc:docMk/>
            <pc:sldMk cId="1829221104" sldId="636"/>
            <ac:spMk id="3" creationId="{FA1E182C-4446-4894-9FF8-8721A01E606D}"/>
          </ac:spMkLst>
        </pc:spChg>
        <pc:spChg chg="add mod">
          <ac:chgData name="Mark Simos" userId="c67dffaa-54a4-4aef-b866-523fd9eef58d" providerId="ADAL" clId="{10DE4284-450D-4050-8302-1E4A7B7C097B}" dt="2018-07-10T02:20:44.947" v="124" actId="1076"/>
          <ac:spMkLst>
            <pc:docMk/>
            <pc:sldMk cId="1829221104" sldId="636"/>
            <ac:spMk id="43" creationId="{1488FB34-4CAE-45F5-A7C8-C9EFF2C97607}"/>
          </ac:spMkLst>
        </pc:spChg>
      </pc:sldChg>
      <pc:sldChg chg="add">
        <pc:chgData name="Mark Simos" userId="c67dffaa-54a4-4aef-b866-523fd9eef58d" providerId="ADAL" clId="{10DE4284-450D-4050-8302-1E4A7B7C097B}" dt="2018-07-10T02:23:37.975" v="316"/>
        <pc:sldMkLst>
          <pc:docMk/>
          <pc:sldMk cId="696419282" sldId="1559"/>
        </pc:sldMkLst>
      </pc:sldChg>
      <pc:sldChg chg="modSp add">
        <pc:chgData name="Mark Simos" userId="c67dffaa-54a4-4aef-b866-523fd9eef58d" providerId="ADAL" clId="{10DE4284-450D-4050-8302-1E4A7B7C097B}" dt="2018-07-10T22:56:27.488" v="318" actId="13926"/>
        <pc:sldMkLst>
          <pc:docMk/>
          <pc:sldMk cId="2993059481" sldId="1591"/>
        </pc:sldMkLst>
        <pc:spChg chg="mod">
          <ac:chgData name="Mark Simos" userId="c67dffaa-54a4-4aef-b866-523fd9eef58d" providerId="ADAL" clId="{10DE4284-450D-4050-8302-1E4A7B7C097B}" dt="2018-07-10T22:56:27.488" v="318" actId="13926"/>
          <ac:spMkLst>
            <pc:docMk/>
            <pc:sldMk cId="2993059481" sldId="1591"/>
            <ac:spMk id="55" creationId="{00000000-0000-0000-0000-000000000000}"/>
          </ac:spMkLst>
        </pc:spChg>
      </pc:sldChg>
      <pc:sldChg chg="add">
        <pc:chgData name="Mark Simos" userId="c67dffaa-54a4-4aef-b866-523fd9eef58d" providerId="ADAL" clId="{10DE4284-450D-4050-8302-1E4A7B7C097B}" dt="2018-07-10T02:23:37.975" v="316"/>
        <pc:sldMkLst>
          <pc:docMk/>
          <pc:sldMk cId="1453215549" sldId="1594"/>
        </pc:sldMkLst>
      </pc:sldChg>
      <pc:sldChg chg="addSp modSp add ord modTransition">
        <pc:chgData name="Mark Simos" userId="c67dffaa-54a4-4aef-b866-523fd9eef58d" providerId="ADAL" clId="{10DE4284-450D-4050-8302-1E4A7B7C097B}" dt="2018-06-27T15:26:28.443" v="98" actId="13926"/>
        <pc:sldMkLst>
          <pc:docMk/>
          <pc:sldMk cId="2387575851" sldId="2782"/>
        </pc:sldMkLst>
        <pc:spChg chg="mod">
          <ac:chgData name="Mark Simos" userId="c67dffaa-54a4-4aef-b866-523fd9eef58d" providerId="ADAL" clId="{10DE4284-450D-4050-8302-1E4A7B7C097B}" dt="2018-06-27T13:30:09.492" v="41" actId="5793"/>
          <ac:spMkLst>
            <pc:docMk/>
            <pc:sldMk cId="2387575851" sldId="2782"/>
            <ac:spMk id="2" creationId="{8C71E9D0-C704-4F99-BBD3-7F7124A722B1}"/>
          </ac:spMkLst>
        </pc:spChg>
        <pc:spChg chg="add mod">
          <ac:chgData name="Mark Simos" userId="c67dffaa-54a4-4aef-b866-523fd9eef58d" providerId="ADAL" clId="{10DE4284-450D-4050-8302-1E4A7B7C097B}" dt="2018-06-27T15:26:28.443" v="98" actId="13926"/>
          <ac:spMkLst>
            <pc:docMk/>
            <pc:sldMk cId="2387575851" sldId="2782"/>
            <ac:spMk id="3" creationId="{DB8919DB-F22B-47C4-A746-2ADFB91FC5D0}"/>
          </ac:spMkLst>
        </pc:spChg>
      </pc:sldChg>
      <pc:sldChg chg="add modTransition setBg">
        <pc:chgData name="Mark Simos" userId="c67dffaa-54a4-4aef-b866-523fd9eef58d" providerId="ADAL" clId="{10DE4284-450D-4050-8302-1E4A7B7C097B}" dt="2018-07-10T02:24:04.894" v="317"/>
        <pc:sldMkLst>
          <pc:docMk/>
          <pc:sldMk cId="1567713129" sldId="3095"/>
        </pc:sldMkLst>
      </pc:sldChg>
    </pc:docChg>
  </pc:docChgLst>
  <pc:docChgLst>
    <pc:chgData name="Mark Simos" userId="c67dffaa-54a4-4aef-b866-523fd9eef58d" providerId="ADAL" clId="{DBEFC15C-26CC-49B8-B85D-59E26E67349E}"/>
    <pc:docChg chg="undo custSel delSld modSld sldOrd delSection modSection">
      <pc:chgData name="Mark Simos" userId="c67dffaa-54a4-4aef-b866-523fd9eef58d" providerId="ADAL" clId="{DBEFC15C-26CC-49B8-B85D-59E26E67349E}" dt="2018-08-29T18:22:06.654" v="327"/>
      <pc:docMkLst>
        <pc:docMk/>
      </pc:docMkLst>
      <pc:sldChg chg="ord">
        <pc:chgData name="Mark Simos" userId="c67dffaa-54a4-4aef-b866-523fd9eef58d" providerId="ADAL" clId="{DBEFC15C-26CC-49B8-B85D-59E26E67349E}" dt="2018-08-17T13:31:33.719" v="42"/>
        <pc:sldMkLst>
          <pc:docMk/>
          <pc:sldMk cId="4019921023" sldId="261"/>
        </pc:sldMkLst>
      </pc:sldChg>
      <pc:sldChg chg="addSp delSp modSp delAnim modAnim">
        <pc:chgData name="Mark Simos" userId="c67dffaa-54a4-4aef-b866-523fd9eef58d" providerId="ADAL" clId="{DBEFC15C-26CC-49B8-B85D-59E26E67349E}" dt="2018-08-29T18:22:06.654" v="327"/>
        <pc:sldMkLst>
          <pc:docMk/>
          <pc:sldMk cId="2144038448" sldId="325"/>
        </pc:sldMkLst>
        <pc:spChg chg="add del">
          <ac:chgData name="Mark Simos" userId="c67dffaa-54a4-4aef-b866-523fd9eef58d" providerId="ADAL" clId="{DBEFC15C-26CC-49B8-B85D-59E26E67349E}" dt="2018-08-29T18:19:10.876" v="262"/>
          <ac:spMkLst>
            <pc:docMk/>
            <pc:sldMk cId="2144038448" sldId="325"/>
            <ac:spMk id="3" creationId="{EBA55A0C-F27F-4F4A-AAD5-FF336AD0A69C}"/>
          </ac:spMkLst>
        </pc:spChg>
        <pc:spChg chg="add mod">
          <ac:chgData name="Mark Simos" userId="c67dffaa-54a4-4aef-b866-523fd9eef58d" providerId="ADAL" clId="{DBEFC15C-26CC-49B8-B85D-59E26E67349E}" dt="2018-08-29T18:20:41.709" v="316" actId="207"/>
          <ac:spMkLst>
            <pc:docMk/>
            <pc:sldMk cId="2144038448" sldId="325"/>
            <ac:spMk id="4" creationId="{818F3EBF-D0B6-4A2F-8899-9857917E1DD0}"/>
          </ac:spMkLst>
        </pc:spChg>
        <pc:spChg chg="mod">
          <ac:chgData name="Mark Simos" userId="c67dffaa-54a4-4aef-b866-523fd9eef58d" providerId="ADAL" clId="{DBEFC15C-26CC-49B8-B85D-59E26E67349E}" dt="2018-08-29T18:19:04.338" v="260" actId="1076"/>
          <ac:spMkLst>
            <pc:docMk/>
            <pc:sldMk cId="2144038448" sldId="325"/>
            <ac:spMk id="84" creationId="{0A900518-FDC7-42F9-892E-CF36C6BC9A45}"/>
          </ac:spMkLst>
        </pc:spChg>
        <pc:spChg chg="add del">
          <ac:chgData name="Mark Simos" userId="c67dffaa-54a4-4aef-b866-523fd9eef58d" providerId="ADAL" clId="{DBEFC15C-26CC-49B8-B85D-59E26E67349E}" dt="2018-08-29T18:21:46.368" v="325" actId="478"/>
          <ac:spMkLst>
            <pc:docMk/>
            <pc:sldMk cId="2144038448" sldId="325"/>
            <ac:spMk id="85" creationId="{AABAB60A-6ABD-464F-BCD1-43DDDB831EA2}"/>
          </ac:spMkLst>
        </pc:spChg>
        <pc:spChg chg="mod">
          <ac:chgData name="Mark Simos" userId="c67dffaa-54a4-4aef-b866-523fd9eef58d" providerId="ADAL" clId="{DBEFC15C-26CC-49B8-B85D-59E26E67349E}" dt="2018-08-29T18:18:33.560" v="257"/>
          <ac:spMkLst>
            <pc:docMk/>
            <pc:sldMk cId="2144038448" sldId="325"/>
            <ac:spMk id="86" creationId="{2AA12878-452E-443A-8E4F-847505EDD7B9}"/>
          </ac:spMkLst>
        </pc:spChg>
        <pc:spChg chg="mod">
          <ac:chgData name="Mark Simos" userId="c67dffaa-54a4-4aef-b866-523fd9eef58d" providerId="ADAL" clId="{DBEFC15C-26CC-49B8-B85D-59E26E67349E}" dt="2018-08-29T18:19:04.338" v="260" actId="1076"/>
          <ac:spMkLst>
            <pc:docMk/>
            <pc:sldMk cId="2144038448" sldId="325"/>
            <ac:spMk id="87" creationId="{A5428DB4-A23B-4C65-9F0E-C2153DC9DEC0}"/>
          </ac:spMkLst>
        </pc:spChg>
        <pc:spChg chg="mod">
          <ac:chgData name="Mark Simos" userId="c67dffaa-54a4-4aef-b866-523fd9eef58d" providerId="ADAL" clId="{DBEFC15C-26CC-49B8-B85D-59E26E67349E}" dt="2018-08-29T18:21:33.732" v="323"/>
          <ac:spMkLst>
            <pc:docMk/>
            <pc:sldMk cId="2144038448" sldId="325"/>
            <ac:spMk id="88" creationId="{3F93E518-6D1E-4D97-ABCE-20C4F478B5CF}"/>
          </ac:spMkLst>
        </pc:spChg>
        <pc:spChg chg="mod">
          <ac:chgData name="Mark Simos" userId="c67dffaa-54a4-4aef-b866-523fd9eef58d" providerId="ADAL" clId="{DBEFC15C-26CC-49B8-B85D-59E26E67349E}" dt="2018-08-29T18:21:36.037" v="324"/>
          <ac:spMkLst>
            <pc:docMk/>
            <pc:sldMk cId="2144038448" sldId="325"/>
            <ac:spMk id="89" creationId="{160B539E-F7B8-4FD3-B288-848BC66DC3CA}"/>
          </ac:spMkLst>
        </pc:spChg>
        <pc:spChg chg="add del">
          <ac:chgData name="Mark Simos" userId="c67dffaa-54a4-4aef-b866-523fd9eef58d" providerId="ADAL" clId="{DBEFC15C-26CC-49B8-B85D-59E26E67349E}" dt="2018-08-29T18:21:46.368" v="325" actId="478"/>
          <ac:spMkLst>
            <pc:docMk/>
            <pc:sldMk cId="2144038448" sldId="325"/>
            <ac:spMk id="90" creationId="{817393BD-E42D-4E53-B3FC-D21E8E500F3C}"/>
          </ac:spMkLst>
        </pc:spChg>
        <pc:spChg chg="add del">
          <ac:chgData name="Mark Simos" userId="c67dffaa-54a4-4aef-b866-523fd9eef58d" providerId="ADAL" clId="{DBEFC15C-26CC-49B8-B85D-59E26E67349E}" dt="2018-08-29T18:21:46.368" v="325" actId="478"/>
          <ac:spMkLst>
            <pc:docMk/>
            <pc:sldMk cId="2144038448" sldId="325"/>
            <ac:spMk id="91" creationId="{ABD6B59E-2670-45D6-A052-23B11CB48CB5}"/>
          </ac:spMkLst>
        </pc:spChg>
        <pc:spChg chg="mod">
          <ac:chgData name="Mark Simos" userId="c67dffaa-54a4-4aef-b866-523fd9eef58d" providerId="ADAL" clId="{DBEFC15C-26CC-49B8-B85D-59E26E67349E}" dt="2018-08-29T18:21:25.587" v="321" actId="207"/>
          <ac:spMkLst>
            <pc:docMk/>
            <pc:sldMk cId="2144038448" sldId="325"/>
            <ac:spMk id="93" creationId="{BAAE8188-2A24-40C6-918B-A372E95A7F07}"/>
          </ac:spMkLst>
        </pc:spChg>
        <pc:spChg chg="mod">
          <ac:chgData name="Mark Simos" userId="c67dffaa-54a4-4aef-b866-523fd9eef58d" providerId="ADAL" clId="{DBEFC15C-26CC-49B8-B85D-59E26E67349E}" dt="2018-08-29T18:21:31.384" v="322"/>
          <ac:spMkLst>
            <pc:docMk/>
            <pc:sldMk cId="2144038448" sldId="325"/>
            <ac:spMk id="94" creationId="{0E53DBBE-2E46-4A5B-A315-69FD7E904A86}"/>
          </ac:spMkLst>
        </pc:spChg>
        <pc:spChg chg="mod">
          <ac:chgData name="Mark Simos" userId="c67dffaa-54a4-4aef-b866-523fd9eef58d" providerId="ADAL" clId="{DBEFC15C-26CC-49B8-B85D-59E26E67349E}" dt="2018-08-29T18:20:55.188" v="318" actId="207"/>
          <ac:spMkLst>
            <pc:docMk/>
            <pc:sldMk cId="2144038448" sldId="325"/>
            <ac:spMk id="113" creationId="{5D179668-3A97-45D9-AC4E-74EDC464A633}"/>
          </ac:spMkLst>
        </pc:spChg>
        <pc:spChg chg="mod">
          <ac:chgData name="Mark Simos" userId="c67dffaa-54a4-4aef-b866-523fd9eef58d" providerId="ADAL" clId="{DBEFC15C-26CC-49B8-B85D-59E26E67349E}" dt="2018-08-29T18:20:50.605" v="317" actId="207"/>
          <ac:spMkLst>
            <pc:docMk/>
            <pc:sldMk cId="2144038448" sldId="325"/>
            <ac:spMk id="139" creationId="{9128AADA-11DB-45A9-A7D9-77C98F7625CE}"/>
          </ac:spMkLst>
        </pc:spChg>
        <pc:spChg chg="mod">
          <ac:chgData name="Mark Simos" userId="c67dffaa-54a4-4aef-b866-523fd9eef58d" providerId="ADAL" clId="{DBEFC15C-26CC-49B8-B85D-59E26E67349E}" dt="2018-08-29T18:21:00.746" v="319" actId="207"/>
          <ac:spMkLst>
            <pc:docMk/>
            <pc:sldMk cId="2144038448" sldId="325"/>
            <ac:spMk id="192" creationId="{D88701EA-76D0-487C-9C3F-F06E72828E40}"/>
          </ac:spMkLst>
        </pc:spChg>
        <pc:spChg chg="mod">
          <ac:chgData name="Mark Simos" userId="c67dffaa-54a4-4aef-b866-523fd9eef58d" providerId="ADAL" clId="{DBEFC15C-26CC-49B8-B85D-59E26E67349E}" dt="2018-08-29T18:21:09.926" v="320" actId="207"/>
          <ac:spMkLst>
            <pc:docMk/>
            <pc:sldMk cId="2144038448" sldId="325"/>
            <ac:spMk id="208" creationId="{E1F90A34-3B54-4CFE-AA52-5F1C26FC9311}"/>
          </ac:spMkLst>
        </pc:spChg>
        <pc:grpChg chg="mod">
          <ac:chgData name="Mark Simos" userId="c67dffaa-54a4-4aef-b866-523fd9eef58d" providerId="ADAL" clId="{DBEFC15C-26CC-49B8-B85D-59E26E67349E}" dt="2018-08-29T18:18:42.868" v="259" actId="1076"/>
          <ac:grpSpMkLst>
            <pc:docMk/>
            <pc:sldMk cId="2144038448" sldId="325"/>
            <ac:grpSpMk id="95" creationId="{62332698-758A-4314-A49A-9E8AFE51E0FE}"/>
          </ac:grpSpMkLst>
        </pc:grpChg>
        <pc:grpChg chg="mod">
          <ac:chgData name="Mark Simos" userId="c67dffaa-54a4-4aef-b866-523fd9eef58d" providerId="ADAL" clId="{DBEFC15C-26CC-49B8-B85D-59E26E67349E}" dt="2018-08-29T18:19:04.338" v="260" actId="1076"/>
          <ac:grpSpMkLst>
            <pc:docMk/>
            <pc:sldMk cId="2144038448" sldId="325"/>
            <ac:grpSpMk id="112" creationId="{968BC353-192E-4E1B-B208-A0CF9AE9C8B7}"/>
          </ac:grpSpMkLst>
        </pc:grpChg>
        <pc:grpChg chg="mod">
          <ac:chgData name="Mark Simos" userId="c67dffaa-54a4-4aef-b866-523fd9eef58d" providerId="ADAL" clId="{DBEFC15C-26CC-49B8-B85D-59E26E67349E}" dt="2018-08-29T18:19:04.338" v="260" actId="1076"/>
          <ac:grpSpMkLst>
            <pc:docMk/>
            <pc:sldMk cId="2144038448" sldId="325"/>
            <ac:grpSpMk id="137" creationId="{F6D1270E-EA6C-48CD-8A74-C4ADAE9E0EBC}"/>
          </ac:grpSpMkLst>
        </pc:grpChg>
        <pc:grpChg chg="mod">
          <ac:chgData name="Mark Simos" userId="c67dffaa-54a4-4aef-b866-523fd9eef58d" providerId="ADAL" clId="{DBEFC15C-26CC-49B8-B85D-59E26E67349E}" dt="2018-08-29T18:19:04.338" v="260" actId="1076"/>
          <ac:grpSpMkLst>
            <pc:docMk/>
            <pc:sldMk cId="2144038448" sldId="325"/>
            <ac:grpSpMk id="191" creationId="{A9C82F96-7DD8-42EF-80BC-2FDED00D2167}"/>
          </ac:grpSpMkLst>
        </pc:grpChg>
      </pc:sldChg>
      <pc:sldChg chg="ord">
        <pc:chgData name="Mark Simos" userId="c67dffaa-54a4-4aef-b866-523fd9eef58d" providerId="ADAL" clId="{DBEFC15C-26CC-49B8-B85D-59E26E67349E}" dt="2018-08-17T13:31:33.719" v="42"/>
        <pc:sldMkLst>
          <pc:docMk/>
          <pc:sldMk cId="3027902237" sldId="339"/>
        </pc:sldMkLst>
      </pc:sldChg>
      <pc:sldChg chg="ord">
        <pc:chgData name="Mark Simos" userId="c67dffaa-54a4-4aef-b866-523fd9eef58d" providerId="ADAL" clId="{DBEFC15C-26CC-49B8-B85D-59E26E67349E}" dt="2018-08-17T13:31:33.719" v="42"/>
        <pc:sldMkLst>
          <pc:docMk/>
          <pc:sldMk cId="1806039700" sldId="396"/>
        </pc:sldMkLst>
      </pc:sldChg>
      <pc:sldChg chg="ord">
        <pc:chgData name="Mark Simos" userId="c67dffaa-54a4-4aef-b866-523fd9eef58d" providerId="ADAL" clId="{DBEFC15C-26CC-49B8-B85D-59E26E67349E}" dt="2018-08-17T13:31:33.719" v="42"/>
        <pc:sldMkLst>
          <pc:docMk/>
          <pc:sldMk cId="2463059878" sldId="397"/>
        </pc:sldMkLst>
      </pc:sldChg>
      <pc:sldChg chg="ord">
        <pc:chgData name="Mark Simos" userId="c67dffaa-54a4-4aef-b866-523fd9eef58d" providerId="ADAL" clId="{DBEFC15C-26CC-49B8-B85D-59E26E67349E}" dt="2018-08-17T13:31:33.719" v="42"/>
        <pc:sldMkLst>
          <pc:docMk/>
          <pc:sldMk cId="1405807568" sldId="398"/>
        </pc:sldMkLst>
      </pc:sldChg>
      <pc:sldChg chg="ord">
        <pc:chgData name="Mark Simos" userId="c67dffaa-54a4-4aef-b866-523fd9eef58d" providerId="ADAL" clId="{DBEFC15C-26CC-49B8-B85D-59E26E67349E}" dt="2018-08-17T13:31:33.719" v="42"/>
        <pc:sldMkLst>
          <pc:docMk/>
          <pc:sldMk cId="3083791672" sldId="399"/>
        </pc:sldMkLst>
      </pc:sldChg>
      <pc:sldChg chg="ord">
        <pc:chgData name="Mark Simos" userId="c67dffaa-54a4-4aef-b866-523fd9eef58d" providerId="ADAL" clId="{DBEFC15C-26CC-49B8-B85D-59E26E67349E}" dt="2018-08-17T13:31:33.719" v="42"/>
        <pc:sldMkLst>
          <pc:docMk/>
          <pc:sldMk cId="301764326" sldId="400"/>
        </pc:sldMkLst>
      </pc:sldChg>
      <pc:sldChg chg="addSp delSp ord">
        <pc:chgData name="Mark Simos" userId="c67dffaa-54a4-4aef-b866-523fd9eef58d" providerId="ADAL" clId="{DBEFC15C-26CC-49B8-B85D-59E26E67349E}" dt="2018-08-29T16:55:48.708" v="254"/>
        <pc:sldMkLst>
          <pc:docMk/>
          <pc:sldMk cId="506675411" sldId="403"/>
        </pc:sldMkLst>
        <pc:spChg chg="add del">
          <ac:chgData name="Mark Simos" userId="c67dffaa-54a4-4aef-b866-523fd9eef58d" providerId="ADAL" clId="{DBEFC15C-26CC-49B8-B85D-59E26E67349E}" dt="2018-08-29T16:55:39.766" v="253" actId="478"/>
          <ac:spMkLst>
            <pc:docMk/>
            <pc:sldMk cId="506675411" sldId="403"/>
            <ac:spMk id="2" creationId="{88C0E450-926D-499E-AB77-324341B10788}"/>
          </ac:spMkLst>
        </pc:spChg>
        <pc:picChg chg="add del">
          <ac:chgData name="Mark Simos" userId="c67dffaa-54a4-4aef-b866-523fd9eef58d" providerId="ADAL" clId="{DBEFC15C-26CC-49B8-B85D-59E26E67349E}" dt="2018-08-29T16:55:39.513" v="252" actId="478"/>
          <ac:picMkLst>
            <pc:docMk/>
            <pc:sldMk cId="506675411" sldId="403"/>
            <ac:picMk id="3" creationId="{5C0F6EFC-E9E6-404E-89A5-5083BD222863}"/>
          </ac:picMkLst>
        </pc:picChg>
      </pc:sldChg>
      <pc:sldChg chg="delSp delAnim">
        <pc:chgData name="Mark Simos" userId="c67dffaa-54a4-4aef-b866-523fd9eef58d" providerId="ADAL" clId="{DBEFC15C-26CC-49B8-B85D-59E26E67349E}" dt="2018-08-16T19:28:34.676" v="32" actId="478"/>
        <pc:sldMkLst>
          <pc:docMk/>
          <pc:sldMk cId="146534778" sldId="412"/>
        </pc:sldMkLst>
        <pc:grpChg chg="del">
          <ac:chgData name="Mark Simos" userId="c67dffaa-54a4-4aef-b866-523fd9eef58d" providerId="ADAL" clId="{DBEFC15C-26CC-49B8-B85D-59E26E67349E}" dt="2018-08-16T19:28:34.676" v="32" actId="478"/>
          <ac:grpSpMkLst>
            <pc:docMk/>
            <pc:sldMk cId="146534778" sldId="412"/>
            <ac:grpSpMk id="7" creationId="{6F028B6B-45E6-4645-8F32-186F0DFD0930}"/>
          </ac:grpSpMkLst>
        </pc:grpChg>
      </pc:sldChg>
      <pc:sldChg chg="ord">
        <pc:chgData name="Mark Simos" userId="c67dffaa-54a4-4aef-b866-523fd9eef58d" providerId="ADAL" clId="{DBEFC15C-26CC-49B8-B85D-59E26E67349E}" dt="2018-08-17T13:31:33.719" v="42"/>
        <pc:sldMkLst>
          <pc:docMk/>
          <pc:sldMk cId="2700688457" sldId="413"/>
        </pc:sldMkLst>
      </pc:sldChg>
      <pc:sldChg chg="ord">
        <pc:chgData name="Mark Simos" userId="c67dffaa-54a4-4aef-b866-523fd9eef58d" providerId="ADAL" clId="{DBEFC15C-26CC-49B8-B85D-59E26E67349E}" dt="2018-08-17T13:31:33.719" v="42"/>
        <pc:sldMkLst>
          <pc:docMk/>
          <pc:sldMk cId="989685640" sldId="414"/>
        </pc:sldMkLst>
      </pc:sldChg>
      <pc:sldChg chg="modSp">
        <pc:chgData name="Mark Simos" userId="c67dffaa-54a4-4aef-b866-523fd9eef58d" providerId="ADAL" clId="{DBEFC15C-26CC-49B8-B85D-59E26E67349E}" dt="2018-08-29T16:27:27.863" v="243"/>
        <pc:sldMkLst>
          <pc:docMk/>
          <pc:sldMk cId="259954406" sldId="422"/>
        </pc:sldMkLst>
        <pc:spChg chg="mod">
          <ac:chgData name="Mark Simos" userId="c67dffaa-54a4-4aef-b866-523fd9eef58d" providerId="ADAL" clId="{DBEFC15C-26CC-49B8-B85D-59E26E67349E}" dt="2018-08-29T16:27:23.742" v="242" actId="20577"/>
          <ac:spMkLst>
            <pc:docMk/>
            <pc:sldMk cId="259954406" sldId="422"/>
            <ac:spMk id="3" creationId="{A37E2737-2703-47CF-8C11-0857B903E17E}"/>
          </ac:spMkLst>
        </pc:spChg>
        <pc:spChg chg="mod">
          <ac:chgData name="Mark Simos" userId="c67dffaa-54a4-4aef-b866-523fd9eef58d" providerId="ADAL" clId="{DBEFC15C-26CC-49B8-B85D-59E26E67349E}" dt="2018-08-29T16:27:27.863" v="243"/>
          <ac:spMkLst>
            <pc:docMk/>
            <pc:sldMk cId="259954406" sldId="422"/>
            <ac:spMk id="4" creationId="{2CC5C667-9AD5-421F-AAE0-B46E8579CC03}"/>
          </ac:spMkLst>
        </pc:spChg>
      </pc:sldChg>
      <pc:sldChg chg="ord">
        <pc:chgData name="Mark Simos" userId="c67dffaa-54a4-4aef-b866-523fd9eef58d" providerId="ADAL" clId="{DBEFC15C-26CC-49B8-B85D-59E26E67349E}" dt="2018-08-17T13:32:14.736" v="43"/>
        <pc:sldMkLst>
          <pc:docMk/>
          <pc:sldMk cId="491173324" sldId="424"/>
        </pc:sldMkLst>
      </pc:sldChg>
      <pc:sldChg chg="addSp delSp modSp modTransition">
        <pc:chgData name="Mark Simos" userId="c67dffaa-54a4-4aef-b866-523fd9eef58d" providerId="ADAL" clId="{DBEFC15C-26CC-49B8-B85D-59E26E67349E}" dt="2018-08-29T16:54:53.829" v="249"/>
        <pc:sldMkLst>
          <pc:docMk/>
          <pc:sldMk cId="1829221104" sldId="636"/>
        </pc:sldMkLst>
        <pc:spChg chg="mod">
          <ac:chgData name="Mark Simos" userId="c67dffaa-54a4-4aef-b866-523fd9eef58d" providerId="ADAL" clId="{DBEFC15C-26CC-49B8-B85D-59E26E67349E}" dt="2018-08-17T13:34:52.994" v="85" actId="20577"/>
          <ac:spMkLst>
            <pc:docMk/>
            <pc:sldMk cId="1829221104" sldId="636"/>
            <ac:spMk id="7" creationId="{00000000-0000-0000-0000-000000000000}"/>
          </ac:spMkLst>
        </pc:spChg>
        <pc:spChg chg="mod">
          <ac:chgData name="Mark Simos" userId="c67dffaa-54a4-4aef-b866-523fd9eef58d" providerId="ADAL" clId="{DBEFC15C-26CC-49B8-B85D-59E26E67349E}" dt="2018-08-17T13:37:19.064" v="145" actId="14100"/>
          <ac:spMkLst>
            <pc:docMk/>
            <pc:sldMk cId="1829221104" sldId="636"/>
            <ac:spMk id="10" creationId="{00000000-0000-0000-0000-000000000000}"/>
          </ac:spMkLst>
        </pc:spChg>
        <pc:spChg chg="del">
          <ac:chgData name="Mark Simos" userId="c67dffaa-54a4-4aef-b866-523fd9eef58d" providerId="ADAL" clId="{DBEFC15C-26CC-49B8-B85D-59E26E67349E}" dt="2018-08-17T13:35:07.414" v="88" actId="478"/>
          <ac:spMkLst>
            <pc:docMk/>
            <pc:sldMk cId="1829221104" sldId="636"/>
            <ac:spMk id="13" creationId="{1353478F-303F-4FB7-B277-92CE0307E7F8}"/>
          </ac:spMkLst>
        </pc:spChg>
        <pc:spChg chg="add del">
          <ac:chgData name="Mark Simos" userId="c67dffaa-54a4-4aef-b866-523fd9eef58d" providerId="ADAL" clId="{DBEFC15C-26CC-49B8-B85D-59E26E67349E}" dt="2018-08-17T13:38:18.137" v="221"/>
          <ac:spMkLst>
            <pc:docMk/>
            <pc:sldMk cId="1829221104" sldId="636"/>
            <ac:spMk id="24" creationId="{4FE69B50-2A33-44B5-A6B4-33437D1522BA}"/>
          </ac:spMkLst>
        </pc:spChg>
        <pc:spChg chg="del">
          <ac:chgData name="Mark Simos" userId="c67dffaa-54a4-4aef-b866-523fd9eef58d" providerId="ADAL" clId="{DBEFC15C-26CC-49B8-B85D-59E26E67349E}" dt="2018-08-17T13:35:07.414" v="88" actId="478"/>
          <ac:spMkLst>
            <pc:docMk/>
            <pc:sldMk cId="1829221104" sldId="636"/>
            <ac:spMk id="25" creationId="{8837DFAB-02B8-4FFF-B8FA-E553472C77C0}"/>
          </ac:spMkLst>
        </pc:spChg>
        <pc:spChg chg="del">
          <ac:chgData name="Mark Simos" userId="c67dffaa-54a4-4aef-b866-523fd9eef58d" providerId="ADAL" clId="{DBEFC15C-26CC-49B8-B85D-59E26E67349E}" dt="2018-08-17T13:35:40.582" v="98" actId="478"/>
          <ac:spMkLst>
            <pc:docMk/>
            <pc:sldMk cId="1829221104" sldId="636"/>
            <ac:spMk id="26" creationId="{18FA09E6-76F9-4509-8AF5-24556C8D4407}"/>
          </ac:spMkLst>
        </pc:spChg>
        <pc:spChg chg="add mod">
          <ac:chgData name="Mark Simos" userId="c67dffaa-54a4-4aef-b866-523fd9eef58d" providerId="ADAL" clId="{DBEFC15C-26CC-49B8-B85D-59E26E67349E}" dt="2018-08-17T13:38:27.285" v="225" actId="1076"/>
          <ac:spMkLst>
            <pc:docMk/>
            <pc:sldMk cId="1829221104" sldId="636"/>
            <ac:spMk id="27" creationId="{88B8711A-CC64-4ED2-91FB-148AC2CBF2A2}"/>
          </ac:spMkLst>
        </pc:spChg>
        <pc:spChg chg="mod">
          <ac:chgData name="Mark Simos" userId="c67dffaa-54a4-4aef-b866-523fd9eef58d" providerId="ADAL" clId="{DBEFC15C-26CC-49B8-B85D-59E26E67349E}" dt="2018-08-17T13:38:38.547" v="229" actId="1076"/>
          <ac:spMkLst>
            <pc:docMk/>
            <pc:sldMk cId="1829221104" sldId="636"/>
            <ac:spMk id="29" creationId="{E79E45F8-E4FB-4E39-A0C2-4433D41AE3C6}"/>
          </ac:spMkLst>
        </pc:spChg>
        <pc:spChg chg="del">
          <ac:chgData name="Mark Simos" userId="c67dffaa-54a4-4aef-b866-523fd9eef58d" providerId="ADAL" clId="{DBEFC15C-26CC-49B8-B85D-59E26E67349E}" dt="2018-08-17T13:35:33.344" v="96" actId="478"/>
          <ac:spMkLst>
            <pc:docMk/>
            <pc:sldMk cId="1829221104" sldId="636"/>
            <ac:spMk id="43" creationId="{1488FB34-4CAE-45F5-A7C8-C9EFF2C97607}"/>
          </ac:spMkLst>
        </pc:spChg>
        <pc:spChg chg="del">
          <ac:chgData name="Mark Simos" userId="c67dffaa-54a4-4aef-b866-523fd9eef58d" providerId="ADAL" clId="{DBEFC15C-26CC-49B8-B85D-59E26E67349E}" dt="2018-08-17T13:35:07.414" v="88" actId="478"/>
          <ac:spMkLst>
            <pc:docMk/>
            <pc:sldMk cId="1829221104" sldId="636"/>
            <ac:spMk id="50" creationId="{0EE56B61-C18B-4B8A-A35E-2EF9A0D88D73}"/>
          </ac:spMkLst>
        </pc:spChg>
        <pc:spChg chg="add mod">
          <ac:chgData name="Mark Simos" userId="c67dffaa-54a4-4aef-b866-523fd9eef58d" providerId="ADAL" clId="{DBEFC15C-26CC-49B8-B85D-59E26E67349E}" dt="2018-08-17T13:36:28.311" v="134" actId="1076"/>
          <ac:spMkLst>
            <pc:docMk/>
            <pc:sldMk cId="1829221104" sldId="636"/>
            <ac:spMk id="53" creationId="{8C359897-D89B-4EB9-90D3-2606B03CF4B0}"/>
          </ac:spMkLst>
        </pc:spChg>
        <pc:spChg chg="add del mod">
          <ac:chgData name="Mark Simos" userId="c67dffaa-54a4-4aef-b866-523fd9eef58d" providerId="ADAL" clId="{DBEFC15C-26CC-49B8-B85D-59E26E67349E}" dt="2018-08-17T13:38:13.194" v="217"/>
          <ac:spMkLst>
            <pc:docMk/>
            <pc:sldMk cId="1829221104" sldId="636"/>
            <ac:spMk id="62" creationId="{6EA067E5-DFE9-465E-84BA-0A3BA2F17B46}"/>
          </ac:spMkLst>
        </pc:spChg>
        <pc:spChg chg="del mod">
          <ac:chgData name="Mark Simos" userId="c67dffaa-54a4-4aef-b866-523fd9eef58d" providerId="ADAL" clId="{DBEFC15C-26CC-49B8-B85D-59E26E67349E}" dt="2018-08-17T13:35:07.414" v="88" actId="478"/>
          <ac:spMkLst>
            <pc:docMk/>
            <pc:sldMk cId="1829221104" sldId="636"/>
            <ac:spMk id="68" creationId="{B6437FDE-3B2E-4E8A-A480-C502AF4B3667}"/>
          </ac:spMkLst>
        </pc:spChg>
        <pc:spChg chg="del">
          <ac:chgData name="Mark Simos" userId="c67dffaa-54a4-4aef-b866-523fd9eef58d" providerId="ADAL" clId="{DBEFC15C-26CC-49B8-B85D-59E26E67349E}" dt="2018-08-17T13:35:33.344" v="96" actId="478"/>
          <ac:spMkLst>
            <pc:docMk/>
            <pc:sldMk cId="1829221104" sldId="636"/>
            <ac:spMk id="69" creationId="{4BE2EA8A-1C27-4159-BCC2-2B44F6D122CD}"/>
          </ac:spMkLst>
        </pc:spChg>
        <pc:spChg chg="del">
          <ac:chgData name="Mark Simos" userId="c67dffaa-54a4-4aef-b866-523fd9eef58d" providerId="ADAL" clId="{DBEFC15C-26CC-49B8-B85D-59E26E67349E}" dt="2018-08-17T13:35:07.414" v="88" actId="478"/>
          <ac:spMkLst>
            <pc:docMk/>
            <pc:sldMk cId="1829221104" sldId="636"/>
            <ac:spMk id="72" creationId="{ADFD0356-9FAB-42C9-AD28-2CD1D47B1084}"/>
          </ac:spMkLst>
        </pc:spChg>
        <pc:spChg chg="mod">
          <ac:chgData name="Mark Simos" userId="c67dffaa-54a4-4aef-b866-523fd9eef58d" providerId="ADAL" clId="{DBEFC15C-26CC-49B8-B85D-59E26E67349E}" dt="2018-08-17T13:38:10.806" v="215"/>
          <ac:spMkLst>
            <pc:docMk/>
            <pc:sldMk cId="1829221104" sldId="636"/>
            <ac:spMk id="73" creationId="{4158FAA4-424D-401D-BEF3-7377BB60115C}"/>
          </ac:spMkLst>
        </pc:spChg>
        <pc:spChg chg="mod">
          <ac:chgData name="Mark Simos" userId="c67dffaa-54a4-4aef-b866-523fd9eef58d" providerId="ADAL" clId="{DBEFC15C-26CC-49B8-B85D-59E26E67349E}" dt="2018-08-17T13:38:31.772" v="228" actId="20577"/>
          <ac:spMkLst>
            <pc:docMk/>
            <pc:sldMk cId="1829221104" sldId="636"/>
            <ac:spMk id="74" creationId="{4F6155BC-7261-4F46-81A3-C4A59314DF57}"/>
          </ac:spMkLst>
        </pc:spChg>
        <pc:spChg chg="del">
          <ac:chgData name="Mark Simos" userId="c67dffaa-54a4-4aef-b866-523fd9eef58d" providerId="ADAL" clId="{DBEFC15C-26CC-49B8-B85D-59E26E67349E}" dt="2018-08-17T13:36:13.727" v="108" actId="478"/>
          <ac:spMkLst>
            <pc:docMk/>
            <pc:sldMk cId="1829221104" sldId="636"/>
            <ac:spMk id="90" creationId="{15E646AB-6F30-4521-BE05-D3DA61B5ABBA}"/>
          </ac:spMkLst>
        </pc:spChg>
        <pc:spChg chg="del">
          <ac:chgData name="Mark Simos" userId="c67dffaa-54a4-4aef-b866-523fd9eef58d" providerId="ADAL" clId="{DBEFC15C-26CC-49B8-B85D-59E26E67349E}" dt="2018-08-17T13:35:33.344" v="96" actId="478"/>
          <ac:spMkLst>
            <pc:docMk/>
            <pc:sldMk cId="1829221104" sldId="636"/>
            <ac:spMk id="91" creationId="{20478187-3D47-4A3F-92D5-1D32600B2C47}"/>
          </ac:spMkLst>
        </pc:spChg>
        <pc:spChg chg="del">
          <ac:chgData name="Mark Simos" userId="c67dffaa-54a4-4aef-b866-523fd9eef58d" providerId="ADAL" clId="{DBEFC15C-26CC-49B8-B85D-59E26E67349E}" dt="2018-08-17T13:35:33.344" v="96" actId="478"/>
          <ac:spMkLst>
            <pc:docMk/>
            <pc:sldMk cId="1829221104" sldId="636"/>
            <ac:spMk id="92" creationId="{96C7A1F4-6048-4CE5-8E35-E932D97EBEAB}"/>
          </ac:spMkLst>
        </pc:spChg>
        <pc:spChg chg="del">
          <ac:chgData name="Mark Simos" userId="c67dffaa-54a4-4aef-b866-523fd9eef58d" providerId="ADAL" clId="{DBEFC15C-26CC-49B8-B85D-59E26E67349E}" dt="2018-08-17T13:35:07.414" v="88" actId="478"/>
          <ac:spMkLst>
            <pc:docMk/>
            <pc:sldMk cId="1829221104" sldId="636"/>
            <ac:spMk id="94" creationId="{CB1EE20D-96DA-4BFA-8C9F-5DCF3962A2AF}"/>
          </ac:spMkLst>
        </pc:spChg>
        <pc:spChg chg="mod">
          <ac:chgData name="Mark Simos" userId="c67dffaa-54a4-4aef-b866-523fd9eef58d" providerId="ADAL" clId="{DBEFC15C-26CC-49B8-B85D-59E26E67349E}" dt="2018-08-17T13:36:03.378" v="104" actId="14100"/>
          <ac:spMkLst>
            <pc:docMk/>
            <pc:sldMk cId="1829221104" sldId="636"/>
            <ac:spMk id="95" creationId="{568D3D80-DB92-4F14-8FFE-E022B8FA5CB5}"/>
          </ac:spMkLst>
        </pc:spChg>
        <pc:spChg chg="del">
          <ac:chgData name="Mark Simos" userId="c67dffaa-54a4-4aef-b866-523fd9eef58d" providerId="ADAL" clId="{DBEFC15C-26CC-49B8-B85D-59E26E67349E}" dt="2018-08-17T13:35:07.414" v="88" actId="478"/>
          <ac:spMkLst>
            <pc:docMk/>
            <pc:sldMk cId="1829221104" sldId="636"/>
            <ac:spMk id="98" creationId="{CB06ECE6-9838-4C5B-804C-5EE200B7B3AA}"/>
          </ac:spMkLst>
        </pc:spChg>
        <pc:spChg chg="del">
          <ac:chgData name="Mark Simos" userId="c67dffaa-54a4-4aef-b866-523fd9eef58d" providerId="ADAL" clId="{DBEFC15C-26CC-49B8-B85D-59E26E67349E}" dt="2018-08-17T13:35:40.582" v="98" actId="478"/>
          <ac:spMkLst>
            <pc:docMk/>
            <pc:sldMk cId="1829221104" sldId="636"/>
            <ac:spMk id="239" creationId="{7FD0EA0D-6D60-4B61-ACE9-1C5A5EDD7980}"/>
          </ac:spMkLst>
        </pc:spChg>
        <pc:spChg chg="mod">
          <ac:chgData name="Mark Simos" userId="c67dffaa-54a4-4aef-b866-523fd9eef58d" providerId="ADAL" clId="{DBEFC15C-26CC-49B8-B85D-59E26E67349E}" dt="2018-08-17T13:37:24.784" v="146" actId="14100"/>
          <ac:spMkLst>
            <pc:docMk/>
            <pc:sldMk cId="1829221104" sldId="636"/>
            <ac:spMk id="242" creationId="{53E1D2B6-8EDB-4E2C-9068-2A152088ED15}"/>
          </ac:spMkLst>
        </pc:spChg>
        <pc:spChg chg="del">
          <ac:chgData name="Mark Simos" userId="c67dffaa-54a4-4aef-b866-523fd9eef58d" providerId="ADAL" clId="{DBEFC15C-26CC-49B8-B85D-59E26E67349E}" dt="2018-08-17T13:35:07.414" v="88" actId="478"/>
          <ac:spMkLst>
            <pc:docMk/>
            <pc:sldMk cId="1829221104" sldId="636"/>
            <ac:spMk id="244" creationId="{AEE0E363-C2FC-46DA-A54A-99EFCC88C6D1}"/>
          </ac:spMkLst>
        </pc:spChg>
        <pc:spChg chg="del">
          <ac:chgData name="Mark Simos" userId="c67dffaa-54a4-4aef-b866-523fd9eef58d" providerId="ADAL" clId="{DBEFC15C-26CC-49B8-B85D-59E26E67349E}" dt="2018-08-17T13:35:07.414" v="88" actId="478"/>
          <ac:spMkLst>
            <pc:docMk/>
            <pc:sldMk cId="1829221104" sldId="636"/>
            <ac:spMk id="317" creationId="{96CF9277-B7E4-4DEB-AC00-22BC89FA0B0B}"/>
          </ac:spMkLst>
        </pc:spChg>
        <pc:grpChg chg="del">
          <ac:chgData name="Mark Simos" userId="c67dffaa-54a4-4aef-b866-523fd9eef58d" providerId="ADAL" clId="{DBEFC15C-26CC-49B8-B85D-59E26E67349E}" dt="2018-08-17T13:36:10.992" v="107" actId="478"/>
          <ac:grpSpMkLst>
            <pc:docMk/>
            <pc:sldMk cId="1829221104" sldId="636"/>
            <ac:grpSpMk id="2" creationId="{AC415B00-47AF-43CF-B9D0-52E13CD6B754}"/>
          </ac:grpSpMkLst>
        </pc:grpChg>
        <pc:graphicFrameChg chg="add mod modGraphic">
          <ac:chgData name="Mark Simos" userId="c67dffaa-54a4-4aef-b866-523fd9eef58d" providerId="ADAL" clId="{DBEFC15C-26CC-49B8-B85D-59E26E67349E}" dt="2018-08-29T16:54:30.926" v="248" actId="1076"/>
          <ac:graphicFrameMkLst>
            <pc:docMk/>
            <pc:sldMk cId="1829221104" sldId="636"/>
            <ac:graphicFrameMk id="4" creationId="{3224F694-4882-40CA-9284-513AE98F0523}"/>
          </ac:graphicFrameMkLst>
        </pc:graphicFrameChg>
        <pc:graphicFrameChg chg="add mod modGraphic">
          <ac:chgData name="Mark Simos" userId="c67dffaa-54a4-4aef-b866-523fd9eef58d" providerId="ADAL" clId="{DBEFC15C-26CC-49B8-B85D-59E26E67349E}" dt="2018-08-17T13:37:09.542" v="143" actId="1076"/>
          <ac:graphicFrameMkLst>
            <pc:docMk/>
            <pc:sldMk cId="1829221104" sldId="636"/>
            <ac:graphicFrameMk id="5" creationId="{93E5BBE5-9405-4561-A225-7EE0EFFEB776}"/>
          </ac:graphicFrameMkLst>
        </pc:graphicFrameChg>
        <pc:graphicFrameChg chg="add mod modGraphic">
          <ac:chgData name="Mark Simos" userId="c67dffaa-54a4-4aef-b866-523fd9eef58d" providerId="ADAL" clId="{DBEFC15C-26CC-49B8-B85D-59E26E67349E}" dt="2018-08-17T13:37:28.408" v="147" actId="1076"/>
          <ac:graphicFrameMkLst>
            <pc:docMk/>
            <pc:sldMk cId="1829221104" sldId="636"/>
            <ac:graphicFrameMk id="11" creationId="{330EDCCD-4918-468A-8B1F-0949CE2802A1}"/>
          </ac:graphicFrameMkLst>
        </pc:graphicFrameChg>
        <pc:graphicFrameChg chg="add mod modGraphic">
          <ac:chgData name="Mark Simos" userId="c67dffaa-54a4-4aef-b866-523fd9eef58d" providerId="ADAL" clId="{DBEFC15C-26CC-49B8-B85D-59E26E67349E}" dt="2018-08-17T13:36:09.535" v="106" actId="1076"/>
          <ac:graphicFrameMkLst>
            <pc:docMk/>
            <pc:sldMk cId="1829221104" sldId="636"/>
            <ac:graphicFrameMk id="14" creationId="{FE500FE8-B335-40D5-9985-E4A2ECBB0854}"/>
          </ac:graphicFrameMkLst>
        </pc:graphicFrameChg>
        <pc:graphicFrameChg chg="add del mod modGraphic">
          <ac:chgData name="Mark Simos" userId="c67dffaa-54a4-4aef-b866-523fd9eef58d" providerId="ADAL" clId="{DBEFC15C-26CC-49B8-B85D-59E26E67349E}" dt="2018-08-29T16:54:05.764" v="245" actId="478"/>
          <ac:graphicFrameMkLst>
            <pc:docMk/>
            <pc:sldMk cId="1829221104" sldId="636"/>
            <ac:graphicFrameMk id="19" creationId="{32A89E5B-7ED3-4184-A493-F4215E94830A}"/>
          </ac:graphicFrameMkLst>
        </pc:graphicFrameChg>
        <pc:graphicFrameChg chg="del">
          <ac:chgData name="Mark Simos" userId="c67dffaa-54a4-4aef-b866-523fd9eef58d" providerId="ADAL" clId="{DBEFC15C-26CC-49B8-B85D-59E26E67349E}" dt="2018-08-17T13:35:07.414" v="88" actId="478"/>
          <ac:graphicFrameMkLst>
            <pc:docMk/>
            <pc:sldMk cId="1829221104" sldId="636"/>
            <ac:graphicFrameMk id="235" creationId="{C0604AC7-ED59-47FB-A029-9D4BD1C13C8B}"/>
          </ac:graphicFrameMkLst>
        </pc:graphicFrameChg>
        <pc:cxnChg chg="del">
          <ac:chgData name="Mark Simos" userId="c67dffaa-54a4-4aef-b866-523fd9eef58d" providerId="ADAL" clId="{DBEFC15C-26CC-49B8-B85D-59E26E67349E}" dt="2018-08-17T13:35:38.273" v="97" actId="478"/>
          <ac:cxnSpMkLst>
            <pc:docMk/>
            <pc:sldMk cId="1829221104" sldId="636"/>
            <ac:cxnSpMk id="8" creationId="{8002AFFD-9206-4A95-A46B-E09956DEC9FF}"/>
          </ac:cxnSpMkLst>
        </pc:cxnChg>
        <pc:cxnChg chg="add mod">
          <ac:chgData name="Mark Simos" userId="c67dffaa-54a4-4aef-b866-523fd9eef58d" providerId="ADAL" clId="{DBEFC15C-26CC-49B8-B85D-59E26E67349E}" dt="2018-08-29T16:54:05.764" v="245" actId="478"/>
          <ac:cxnSpMkLst>
            <pc:docMk/>
            <pc:sldMk cId="1829221104" sldId="636"/>
            <ac:cxnSpMk id="57" creationId="{D04CB93C-7B64-4371-97CE-9F7AB85DC6BB}"/>
          </ac:cxnSpMkLst>
        </pc:cxnChg>
        <pc:cxnChg chg="del">
          <ac:chgData name="Mark Simos" userId="c67dffaa-54a4-4aef-b866-523fd9eef58d" providerId="ADAL" clId="{DBEFC15C-26CC-49B8-B85D-59E26E67349E}" dt="2018-08-17T13:35:33.344" v="96" actId="478"/>
          <ac:cxnSpMkLst>
            <pc:docMk/>
            <pc:sldMk cId="1829221104" sldId="636"/>
            <ac:cxnSpMk id="76" creationId="{150DD908-4FB9-48CE-A5D4-3E67ABA3D7D0}"/>
          </ac:cxnSpMkLst>
        </pc:cxnChg>
        <pc:cxnChg chg="del">
          <ac:chgData name="Mark Simos" userId="c67dffaa-54a4-4aef-b866-523fd9eef58d" providerId="ADAL" clId="{DBEFC15C-26CC-49B8-B85D-59E26E67349E}" dt="2018-08-17T13:35:38.273" v="97" actId="478"/>
          <ac:cxnSpMkLst>
            <pc:docMk/>
            <pc:sldMk cId="1829221104" sldId="636"/>
            <ac:cxnSpMk id="89" creationId="{6C765F55-9B8C-4CB1-A7AC-93381F196457}"/>
          </ac:cxnSpMkLst>
        </pc:cxnChg>
        <pc:cxnChg chg="mod">
          <ac:chgData name="Mark Simos" userId="c67dffaa-54a4-4aef-b866-523fd9eef58d" providerId="ADAL" clId="{DBEFC15C-26CC-49B8-B85D-59E26E67349E}" dt="2018-08-17T13:37:34.956" v="148" actId="14100"/>
          <ac:cxnSpMkLst>
            <pc:docMk/>
            <pc:sldMk cId="1829221104" sldId="636"/>
            <ac:cxnSpMk id="321" creationId="{0A0DB07D-D8D9-4B90-BE62-D0437A7534F5}"/>
          </ac:cxnSpMkLst>
        </pc:cxnChg>
      </pc:sldChg>
      <pc:sldChg chg="delSp">
        <pc:chgData name="Mark Simos" userId="c67dffaa-54a4-4aef-b866-523fd9eef58d" providerId="ADAL" clId="{DBEFC15C-26CC-49B8-B85D-59E26E67349E}" dt="2018-08-29T16:53:58.649" v="244" actId="478"/>
        <pc:sldMkLst>
          <pc:docMk/>
          <pc:sldMk cId="696419282" sldId="1559"/>
        </pc:sldMkLst>
        <pc:spChg chg="del">
          <ac:chgData name="Mark Simos" userId="c67dffaa-54a4-4aef-b866-523fd9eef58d" providerId="ADAL" clId="{DBEFC15C-26CC-49B8-B85D-59E26E67349E}" dt="2018-08-29T16:53:58.649" v="244" actId="478"/>
          <ac:spMkLst>
            <pc:docMk/>
            <pc:sldMk cId="696419282" sldId="1559"/>
            <ac:spMk id="10" creationId="{D476181D-CFF8-4FF2-BA84-43BB5BB682C5}"/>
          </ac:spMkLst>
        </pc:spChg>
      </pc:sldChg>
      <pc:sldMasterChg chg="delSldLayout">
        <pc:chgData name="Mark Simos" userId="c67dffaa-54a4-4aef-b866-523fd9eef58d" providerId="ADAL" clId="{DBEFC15C-26CC-49B8-B85D-59E26E67349E}" dt="2018-08-16T19:28:49.657" v="36" actId="2696"/>
        <pc:sldMasterMkLst>
          <pc:docMk/>
          <pc:sldMasterMk cId="2838321158" sldId="2147483660"/>
        </pc:sldMasterMkLst>
      </pc:sldMasterChg>
    </pc:docChg>
  </pc:docChgLst>
  <pc:docChgLst>
    <pc:chgData name="Mark Simos" userId="c67dffaa-54a4-4aef-b866-523fd9eef58d" providerId="ADAL" clId="{9077AFE4-7C15-4C86-BB90-635F8EACB165}"/>
  </pc:docChgLst>
  <pc:docChgLst>
    <pc:chgData name="Mark Simos" userId="c67dffaa-54a4-4aef-b866-523fd9eef58d" providerId="ADAL" clId="{84729401-3B1D-4793-939F-9228DC4EDC82}"/>
  </pc:docChgLst>
  <pc:docChgLst>
    <pc:chgData name="Mark Simos" userId="c67dffaa-54a4-4aef-b866-523fd9eef58d" providerId="ADAL" clId="{AF7F3AA7-FC97-4280-9948-FD6114524ADA}"/>
  </pc:docChgLst>
  <pc:docChgLst>
    <pc:chgData name="Mark Simos" userId="c67dffaa-54a4-4aef-b866-523fd9eef58d" providerId="ADAL" clId="{F5D32161-FEE3-48FE-AE98-56360CA6EFFE}"/>
    <pc:docChg chg="undo custSel addSld delSld modSld modSection">
      <pc:chgData name="Mark Simos" userId="c67dffaa-54a4-4aef-b866-523fd9eef58d" providerId="ADAL" clId="{F5D32161-FEE3-48FE-AE98-56360CA6EFFE}" dt="2019-02-24T23:44:17.327" v="1383" actId="1076"/>
      <pc:docMkLst>
        <pc:docMk/>
      </pc:docMkLst>
      <pc:sldChg chg="modNotesTx">
        <pc:chgData name="Mark Simos" userId="c67dffaa-54a4-4aef-b866-523fd9eef58d" providerId="ADAL" clId="{F5D32161-FEE3-48FE-AE98-56360CA6EFFE}" dt="2019-02-24T23:16:16.132" v="706" actId="6549"/>
        <pc:sldMkLst>
          <pc:docMk/>
          <pc:sldMk cId="4019921023" sldId="261"/>
        </pc:sldMkLst>
      </pc:sldChg>
      <pc:sldChg chg="modNotesTx">
        <pc:chgData name="Mark Simos" userId="c67dffaa-54a4-4aef-b866-523fd9eef58d" providerId="ADAL" clId="{F5D32161-FEE3-48FE-AE98-56360CA6EFFE}" dt="2019-02-24T22:44:36.881" v="48" actId="12"/>
        <pc:sldMkLst>
          <pc:docMk/>
          <pc:sldMk cId="859939976" sldId="262"/>
        </pc:sldMkLst>
      </pc:sldChg>
      <pc:sldChg chg="modNotesTx">
        <pc:chgData name="Mark Simos" userId="c67dffaa-54a4-4aef-b866-523fd9eef58d" providerId="ADAL" clId="{F5D32161-FEE3-48FE-AE98-56360CA6EFFE}" dt="2019-02-24T23:36:24.711" v="917" actId="20577"/>
        <pc:sldMkLst>
          <pc:docMk/>
          <pc:sldMk cId="2527483739" sldId="280"/>
        </pc:sldMkLst>
      </pc:sldChg>
      <pc:sldChg chg="modNotesTx">
        <pc:chgData name="Mark Simos" userId="c67dffaa-54a4-4aef-b866-523fd9eef58d" providerId="ADAL" clId="{F5D32161-FEE3-48FE-AE98-56360CA6EFFE}" dt="2019-02-24T23:43:43.229" v="1378" actId="20577"/>
        <pc:sldMkLst>
          <pc:docMk/>
          <pc:sldMk cId="1398779407" sldId="306"/>
        </pc:sldMkLst>
      </pc:sldChg>
      <pc:sldChg chg="modSp modNotesTx">
        <pc:chgData name="Mark Simos" userId="c67dffaa-54a4-4aef-b866-523fd9eef58d" providerId="ADAL" clId="{F5D32161-FEE3-48FE-AE98-56360CA6EFFE}" dt="2019-02-24T23:11:24.876" v="434" actId="6549"/>
        <pc:sldMkLst>
          <pc:docMk/>
          <pc:sldMk cId="2144038448" sldId="325"/>
        </pc:sldMkLst>
        <pc:spChg chg="mod">
          <ac:chgData name="Mark Simos" userId="c67dffaa-54a4-4aef-b866-523fd9eef58d" providerId="ADAL" clId="{F5D32161-FEE3-48FE-AE98-56360CA6EFFE}" dt="2019-02-24T23:11:24.876" v="434" actId="6549"/>
          <ac:spMkLst>
            <pc:docMk/>
            <pc:sldMk cId="2144038448" sldId="325"/>
            <ac:spMk id="89" creationId="{160B539E-F7B8-4FD3-B288-848BC66DC3CA}"/>
          </ac:spMkLst>
        </pc:spChg>
      </pc:sldChg>
      <pc:sldChg chg="modNotesTx">
        <pc:chgData name="Mark Simos" userId="c67dffaa-54a4-4aef-b866-523fd9eef58d" providerId="ADAL" clId="{F5D32161-FEE3-48FE-AE98-56360CA6EFFE}" dt="2019-02-24T22:47:48.284" v="187" actId="20577"/>
        <pc:sldMkLst>
          <pc:docMk/>
          <pc:sldMk cId="3939930734" sldId="326"/>
        </pc:sldMkLst>
      </pc:sldChg>
      <pc:sldChg chg="modNotesTx">
        <pc:chgData name="Mark Simos" userId="c67dffaa-54a4-4aef-b866-523fd9eef58d" providerId="ADAL" clId="{F5D32161-FEE3-48FE-AE98-56360CA6EFFE}" dt="2019-02-24T23:15:25.702" v="638" actId="113"/>
        <pc:sldMkLst>
          <pc:docMk/>
          <pc:sldMk cId="3027902237" sldId="339"/>
        </pc:sldMkLst>
      </pc:sldChg>
      <pc:sldChg chg="modSp">
        <pc:chgData name="Mark Simos" userId="c67dffaa-54a4-4aef-b866-523fd9eef58d" providerId="ADAL" clId="{F5D32161-FEE3-48FE-AE98-56360CA6EFFE}" dt="2019-02-24T23:44:17.327" v="1383" actId="1076"/>
        <pc:sldMkLst>
          <pc:docMk/>
          <pc:sldMk cId="95131197" sldId="359"/>
        </pc:sldMkLst>
        <pc:spChg chg="mod">
          <ac:chgData name="Mark Simos" userId="c67dffaa-54a4-4aef-b866-523fd9eef58d" providerId="ADAL" clId="{F5D32161-FEE3-48FE-AE98-56360CA6EFFE}" dt="2019-02-24T23:44:17.327" v="1383" actId="1076"/>
          <ac:spMkLst>
            <pc:docMk/>
            <pc:sldMk cId="95131197" sldId="359"/>
            <ac:spMk id="108" creationId="{00000000-0000-0000-0000-000000000000}"/>
          </ac:spMkLst>
        </pc:spChg>
      </pc:sldChg>
      <pc:sldChg chg="modNotesTx">
        <pc:chgData name="Mark Simos" userId="c67dffaa-54a4-4aef-b866-523fd9eef58d" providerId="ADAL" clId="{F5D32161-FEE3-48FE-AE98-56360CA6EFFE}" dt="2019-02-24T23:06:57.862" v="348" actId="6549"/>
        <pc:sldMkLst>
          <pc:docMk/>
          <pc:sldMk cId="675425031" sldId="366"/>
        </pc:sldMkLst>
      </pc:sldChg>
      <pc:sldChg chg="del">
        <pc:chgData name="Mark Simos" userId="c67dffaa-54a4-4aef-b866-523fd9eef58d" providerId="ADAL" clId="{F5D32161-FEE3-48FE-AE98-56360CA6EFFE}" dt="2019-02-24T23:13:15.902" v="488" actId="2696"/>
        <pc:sldMkLst>
          <pc:docMk/>
          <pc:sldMk cId="2476588982" sldId="370"/>
        </pc:sldMkLst>
      </pc:sldChg>
      <pc:sldChg chg="modNotesTx">
        <pc:chgData name="Mark Simos" userId="c67dffaa-54a4-4aef-b866-523fd9eef58d" providerId="ADAL" clId="{F5D32161-FEE3-48FE-AE98-56360CA6EFFE}" dt="2019-02-24T22:43:56.415" v="39" actId="20577"/>
        <pc:sldMkLst>
          <pc:docMk/>
          <pc:sldMk cId="1682621627" sldId="380"/>
        </pc:sldMkLst>
      </pc:sldChg>
      <pc:sldChg chg="del">
        <pc:chgData name="Mark Simos" userId="c67dffaa-54a4-4aef-b866-523fd9eef58d" providerId="ADAL" clId="{F5D32161-FEE3-48FE-AE98-56360CA6EFFE}" dt="2019-02-24T23:43:00.908" v="1367" actId="2696"/>
        <pc:sldMkLst>
          <pc:docMk/>
          <pc:sldMk cId="878983698" sldId="385"/>
        </pc:sldMkLst>
      </pc:sldChg>
      <pc:sldChg chg="del">
        <pc:chgData name="Mark Simos" userId="c67dffaa-54a4-4aef-b866-523fd9eef58d" providerId="ADAL" clId="{F5D32161-FEE3-48FE-AE98-56360CA6EFFE}" dt="2019-02-24T23:43:01.070" v="1368" actId="2696"/>
        <pc:sldMkLst>
          <pc:docMk/>
          <pc:sldMk cId="1661067473" sldId="386"/>
        </pc:sldMkLst>
      </pc:sldChg>
      <pc:sldChg chg="modNotesTx">
        <pc:chgData name="Mark Simos" userId="c67dffaa-54a4-4aef-b866-523fd9eef58d" providerId="ADAL" clId="{F5D32161-FEE3-48FE-AE98-56360CA6EFFE}" dt="2019-02-24T23:42:49.002" v="1366" actId="6549"/>
        <pc:sldMkLst>
          <pc:docMk/>
          <pc:sldMk cId="3321876306" sldId="387"/>
        </pc:sldMkLst>
      </pc:sldChg>
      <pc:sldChg chg="modSp">
        <pc:chgData name="Mark Simos" userId="c67dffaa-54a4-4aef-b866-523fd9eef58d" providerId="ADAL" clId="{F5D32161-FEE3-48FE-AE98-56360CA6EFFE}" dt="2019-02-24T23:17:56.514" v="716" actId="108"/>
        <pc:sldMkLst>
          <pc:docMk/>
          <pc:sldMk cId="301764326" sldId="400"/>
        </pc:sldMkLst>
        <pc:graphicFrameChg chg="mod modGraphic">
          <ac:chgData name="Mark Simos" userId="c67dffaa-54a4-4aef-b866-523fd9eef58d" providerId="ADAL" clId="{F5D32161-FEE3-48FE-AE98-56360CA6EFFE}" dt="2019-02-24T23:17:54.648" v="713" actId="108"/>
          <ac:graphicFrameMkLst>
            <pc:docMk/>
            <pc:sldMk cId="301764326" sldId="400"/>
            <ac:graphicFrameMk id="4" creationId="{E8030F4B-C09E-401F-B1AE-0694B87B8184}"/>
          </ac:graphicFrameMkLst>
        </pc:graphicFrameChg>
        <pc:graphicFrameChg chg="mod modGraphic">
          <ac:chgData name="Mark Simos" userId="c67dffaa-54a4-4aef-b866-523fd9eef58d" providerId="ADAL" clId="{F5D32161-FEE3-48FE-AE98-56360CA6EFFE}" dt="2019-02-24T23:17:56.514" v="716" actId="108"/>
          <ac:graphicFrameMkLst>
            <pc:docMk/>
            <pc:sldMk cId="301764326" sldId="400"/>
            <ac:graphicFrameMk id="6" creationId="{B0266D76-BA26-4746-86BF-677778129AE2}"/>
          </ac:graphicFrameMkLst>
        </pc:graphicFrameChg>
        <pc:graphicFrameChg chg="mod modGraphic">
          <ac:chgData name="Mark Simos" userId="c67dffaa-54a4-4aef-b866-523fd9eef58d" providerId="ADAL" clId="{F5D32161-FEE3-48FE-AE98-56360CA6EFFE}" dt="2019-02-24T23:17:55.179" v="714" actId="108"/>
          <ac:graphicFrameMkLst>
            <pc:docMk/>
            <pc:sldMk cId="301764326" sldId="400"/>
            <ac:graphicFrameMk id="8" creationId="{8B73E3B7-4244-4CA9-8629-6F7ED1E73562}"/>
          </ac:graphicFrameMkLst>
        </pc:graphicFrameChg>
        <pc:graphicFrameChg chg="mod modGraphic">
          <ac:chgData name="Mark Simos" userId="c67dffaa-54a4-4aef-b866-523fd9eef58d" providerId="ADAL" clId="{F5D32161-FEE3-48FE-AE98-56360CA6EFFE}" dt="2019-02-24T23:17:55.958" v="715" actId="108"/>
          <ac:graphicFrameMkLst>
            <pc:docMk/>
            <pc:sldMk cId="301764326" sldId="400"/>
            <ac:graphicFrameMk id="10" creationId="{BEFB60AE-B898-4522-B2C8-73806CA6E624}"/>
          </ac:graphicFrameMkLst>
        </pc:graphicFrameChg>
      </pc:sldChg>
      <pc:sldChg chg="modNotesTx">
        <pc:chgData name="Mark Simos" userId="c67dffaa-54a4-4aef-b866-523fd9eef58d" providerId="ADAL" clId="{F5D32161-FEE3-48FE-AE98-56360CA6EFFE}" dt="2019-02-24T22:43:05.247" v="21" actId="33524"/>
        <pc:sldMkLst>
          <pc:docMk/>
          <pc:sldMk cId="506675411" sldId="403"/>
        </pc:sldMkLst>
      </pc:sldChg>
      <pc:sldChg chg="modNotesTx">
        <pc:chgData name="Mark Simos" userId="c67dffaa-54a4-4aef-b866-523fd9eef58d" providerId="ADAL" clId="{F5D32161-FEE3-48FE-AE98-56360CA6EFFE}" dt="2019-02-24T23:12:00.087" v="486" actId="20577"/>
        <pc:sldMkLst>
          <pc:docMk/>
          <pc:sldMk cId="146534778" sldId="412"/>
        </pc:sldMkLst>
      </pc:sldChg>
      <pc:sldChg chg="modNotesTx">
        <pc:chgData name="Mark Simos" userId="c67dffaa-54a4-4aef-b866-523fd9eef58d" providerId="ADAL" clId="{F5D32161-FEE3-48FE-AE98-56360CA6EFFE}" dt="2019-02-24T23:14:33.062" v="551" actId="20577"/>
        <pc:sldMkLst>
          <pc:docMk/>
          <pc:sldMk cId="989685640" sldId="414"/>
        </pc:sldMkLst>
      </pc:sldChg>
      <pc:sldChg chg="modSp">
        <pc:chgData name="Mark Simos" userId="c67dffaa-54a4-4aef-b866-523fd9eef58d" providerId="ADAL" clId="{F5D32161-FEE3-48FE-AE98-56360CA6EFFE}" dt="2019-02-23T12:25:50.498" v="10" actId="20577"/>
        <pc:sldMkLst>
          <pc:docMk/>
          <pc:sldMk cId="259954406" sldId="422"/>
        </pc:sldMkLst>
        <pc:spChg chg="mod">
          <ac:chgData name="Mark Simos" userId="c67dffaa-54a4-4aef-b866-523fd9eef58d" providerId="ADAL" clId="{F5D32161-FEE3-48FE-AE98-56360CA6EFFE}" dt="2019-02-23T12:25:50.498" v="10" actId="20577"/>
          <ac:spMkLst>
            <pc:docMk/>
            <pc:sldMk cId="259954406" sldId="422"/>
            <ac:spMk id="4" creationId="{2CC5C667-9AD5-421F-AAE0-B46E8579CC03}"/>
          </ac:spMkLst>
        </pc:spChg>
      </pc:sldChg>
      <pc:sldChg chg="modNotesTx">
        <pc:chgData name="Mark Simos" userId="c67dffaa-54a4-4aef-b866-523fd9eef58d" providerId="ADAL" clId="{F5D32161-FEE3-48FE-AE98-56360CA6EFFE}" dt="2019-02-24T22:45:16.407" v="147" actId="6549"/>
        <pc:sldMkLst>
          <pc:docMk/>
          <pc:sldMk cId="491173324" sldId="424"/>
        </pc:sldMkLst>
      </pc:sldChg>
      <pc:sldChg chg="modSp modNotesTx">
        <pc:chgData name="Mark Simos" userId="c67dffaa-54a4-4aef-b866-523fd9eef58d" providerId="ADAL" clId="{F5D32161-FEE3-48FE-AE98-56360CA6EFFE}" dt="2019-02-24T23:17:35.253" v="712" actId="108"/>
        <pc:sldMkLst>
          <pc:docMk/>
          <pc:sldMk cId="1829221104" sldId="636"/>
        </pc:sldMkLst>
        <pc:graphicFrameChg chg="modGraphic">
          <ac:chgData name="Mark Simos" userId="c67dffaa-54a4-4aef-b866-523fd9eef58d" providerId="ADAL" clId="{F5D32161-FEE3-48FE-AE98-56360CA6EFFE}" dt="2019-02-24T23:17:35.253" v="712" actId="108"/>
          <ac:graphicFrameMkLst>
            <pc:docMk/>
            <pc:sldMk cId="1829221104" sldId="636"/>
            <ac:graphicFrameMk id="4" creationId="{3224F694-4882-40CA-9284-513AE98F0523}"/>
          </ac:graphicFrameMkLst>
        </pc:graphicFrameChg>
        <pc:graphicFrameChg chg="modGraphic">
          <ac:chgData name="Mark Simos" userId="c67dffaa-54a4-4aef-b866-523fd9eef58d" providerId="ADAL" clId="{F5D32161-FEE3-48FE-AE98-56360CA6EFFE}" dt="2019-02-24T23:17:33.403" v="709" actId="108"/>
          <ac:graphicFrameMkLst>
            <pc:docMk/>
            <pc:sldMk cId="1829221104" sldId="636"/>
            <ac:graphicFrameMk id="5" creationId="{93E5BBE5-9405-4561-A225-7EE0EFFEB776}"/>
          </ac:graphicFrameMkLst>
        </pc:graphicFrameChg>
        <pc:graphicFrameChg chg="modGraphic">
          <ac:chgData name="Mark Simos" userId="c67dffaa-54a4-4aef-b866-523fd9eef58d" providerId="ADAL" clId="{F5D32161-FEE3-48FE-AE98-56360CA6EFFE}" dt="2019-02-24T23:17:34.073" v="710" actId="108"/>
          <ac:graphicFrameMkLst>
            <pc:docMk/>
            <pc:sldMk cId="1829221104" sldId="636"/>
            <ac:graphicFrameMk id="11" creationId="{330EDCCD-4918-468A-8B1F-0949CE2802A1}"/>
          </ac:graphicFrameMkLst>
        </pc:graphicFrameChg>
        <pc:graphicFrameChg chg="modGraphic">
          <ac:chgData name="Mark Simos" userId="c67dffaa-54a4-4aef-b866-523fd9eef58d" providerId="ADAL" clId="{F5D32161-FEE3-48FE-AE98-56360CA6EFFE}" dt="2019-02-24T23:17:34.754" v="711" actId="108"/>
          <ac:graphicFrameMkLst>
            <pc:docMk/>
            <pc:sldMk cId="1829221104" sldId="636"/>
            <ac:graphicFrameMk id="14" creationId="{FE500FE8-B335-40D5-9985-E4A2ECBB0854}"/>
          </ac:graphicFrameMkLst>
        </pc:graphicFrameChg>
      </pc:sldChg>
      <pc:sldChg chg="modSp modNotesTx">
        <pc:chgData name="Mark Simos" userId="c67dffaa-54a4-4aef-b866-523fd9eef58d" providerId="ADAL" clId="{F5D32161-FEE3-48FE-AE98-56360CA6EFFE}" dt="2019-02-24T23:40:48.700" v="1088" actId="6549"/>
        <pc:sldMkLst>
          <pc:docMk/>
          <pc:sldMk cId="696419282" sldId="1559"/>
        </pc:sldMkLst>
        <pc:spChg chg="mod">
          <ac:chgData name="Mark Simos" userId="c67dffaa-54a4-4aef-b866-523fd9eef58d" providerId="ADAL" clId="{F5D32161-FEE3-48FE-AE98-56360CA6EFFE}" dt="2019-02-24T23:36:54.848" v="921" actId="20577"/>
          <ac:spMkLst>
            <pc:docMk/>
            <pc:sldMk cId="696419282" sldId="1559"/>
            <ac:spMk id="2" creationId="{042FF93F-266F-4647-AA4F-448BC1A507B7}"/>
          </ac:spMkLst>
        </pc:spChg>
      </pc:sldChg>
      <pc:sldChg chg="del">
        <pc:chgData name="Mark Simos" userId="c67dffaa-54a4-4aef-b866-523fd9eef58d" providerId="ADAL" clId="{F5D32161-FEE3-48FE-AE98-56360CA6EFFE}" dt="2019-02-24T23:38:29.960" v="945" actId="2696"/>
        <pc:sldMkLst>
          <pc:docMk/>
          <pc:sldMk cId="2993059481" sldId="1591"/>
        </pc:sldMkLst>
      </pc:sldChg>
      <pc:sldChg chg="del modNotesTx">
        <pc:chgData name="Mark Simos" userId="c67dffaa-54a4-4aef-b866-523fd9eef58d" providerId="ADAL" clId="{F5D32161-FEE3-48FE-AE98-56360CA6EFFE}" dt="2019-02-24T23:38:30.136" v="946" actId="2696"/>
        <pc:sldMkLst>
          <pc:docMk/>
          <pc:sldMk cId="1453215549" sldId="1594"/>
        </pc:sldMkLst>
      </pc:sldChg>
      <pc:sldChg chg="add modAnim modNotesTx">
        <pc:chgData name="Mark Simos" userId="c67dffaa-54a4-4aef-b866-523fd9eef58d" providerId="ADAL" clId="{F5D32161-FEE3-48FE-AE98-56360CA6EFFE}" dt="2019-02-24T23:13:40.667" v="519" actId="6549"/>
        <pc:sldMkLst>
          <pc:docMk/>
          <pc:sldMk cId="1956034268" sldId="2782"/>
        </pc:sldMkLst>
      </pc:sldChg>
    </pc:docChg>
  </pc:docChgLst>
  <pc:docChgLst>
    <pc:chgData name="Mark Simos" userId="5cc51db482eb49a0" providerId="LiveId" clId="{3012BB5A-D2D2-40FB-8D5A-CAE7AC966436}"/>
    <pc:docChg chg="custSel delSld modSld delSection modSection">
      <pc:chgData name="Mark Simos" userId="5cc51db482eb49a0" providerId="LiveId" clId="{3012BB5A-D2D2-40FB-8D5A-CAE7AC966436}" dt="2018-11-30T00:05:48.077" v="20" actId="2696"/>
      <pc:docMkLst>
        <pc:docMk/>
      </pc:docMkLst>
      <pc:sldChg chg="del">
        <pc:chgData name="Mark Simos" userId="5cc51db482eb49a0" providerId="LiveId" clId="{3012BB5A-D2D2-40FB-8D5A-CAE7AC966436}" dt="2018-11-30T00:04:41.642" v="1" actId="2696"/>
        <pc:sldMkLst>
          <pc:docMk/>
          <pc:sldMk cId="1294618923" sldId="376"/>
        </pc:sldMkLst>
      </pc:sldChg>
      <pc:sldChg chg="delSp modSp">
        <pc:chgData name="Mark Simos" userId="5cc51db482eb49a0" providerId="LiveId" clId="{3012BB5A-D2D2-40FB-8D5A-CAE7AC966436}" dt="2018-11-30T00:05:28.083" v="17" actId="13926"/>
        <pc:sldMkLst>
          <pc:docMk/>
          <pc:sldMk cId="2993059481" sldId="1591"/>
        </pc:sldMkLst>
        <pc:spChg chg="mod">
          <ac:chgData name="Mark Simos" userId="5cc51db482eb49a0" providerId="LiveId" clId="{3012BB5A-D2D2-40FB-8D5A-CAE7AC966436}" dt="2018-11-30T00:05:28.083" v="17" actId="13926"/>
          <ac:spMkLst>
            <pc:docMk/>
            <pc:sldMk cId="2993059481" sldId="1591"/>
            <ac:spMk id="55" creationId="{00000000-0000-0000-0000-000000000000}"/>
          </ac:spMkLst>
        </pc:spChg>
        <pc:spChg chg="del">
          <ac:chgData name="Mark Simos" userId="5cc51db482eb49a0" providerId="LiveId" clId="{3012BB5A-D2D2-40FB-8D5A-CAE7AC966436}" dt="2018-11-30T00:05:16.266" v="3" actId="478"/>
          <ac:spMkLst>
            <pc:docMk/>
            <pc:sldMk cId="2993059481" sldId="1591"/>
            <ac:spMk id="90" creationId="{0E8F26B2-0788-49CE-8B55-1893C6F7E506}"/>
          </ac:spMkLst>
        </pc:spChg>
      </pc:sldChg>
      <pc:sldChg chg="delSp">
        <pc:chgData name="Mark Simos" userId="5cc51db482eb49a0" providerId="LiveId" clId="{3012BB5A-D2D2-40FB-8D5A-CAE7AC966436}" dt="2018-11-30T00:05:30.982" v="18" actId="478"/>
        <pc:sldMkLst>
          <pc:docMk/>
          <pc:sldMk cId="1453215549" sldId="1594"/>
        </pc:sldMkLst>
        <pc:spChg chg="del">
          <ac:chgData name="Mark Simos" userId="5cc51db482eb49a0" providerId="LiveId" clId="{3012BB5A-D2D2-40FB-8D5A-CAE7AC966436}" dt="2018-11-30T00:05:30.982" v="18" actId="478"/>
          <ac:spMkLst>
            <pc:docMk/>
            <pc:sldMk cId="1453215549" sldId="1594"/>
            <ac:spMk id="23" creationId="{AA9F1A27-0E84-4DBB-9E01-7F32F0023CDC}"/>
          </ac:spMkLst>
        </pc:spChg>
      </pc:sldChg>
      <pc:sldChg chg="del">
        <pc:chgData name="Mark Simos" userId="5cc51db482eb49a0" providerId="LiveId" clId="{3012BB5A-D2D2-40FB-8D5A-CAE7AC966436}" dt="2018-11-30T00:04:40.986" v="0" actId="2696"/>
        <pc:sldMkLst>
          <pc:docMk/>
          <pc:sldMk cId="2387575851" sldId="2782"/>
        </pc:sldMkLst>
      </pc:sldChg>
      <pc:sldChg chg="delSp del">
        <pc:chgData name="Mark Simos" userId="5cc51db482eb49a0" providerId="LiveId" clId="{3012BB5A-D2D2-40FB-8D5A-CAE7AC966436}" dt="2018-11-30T00:05:48.077" v="20" actId="2696"/>
        <pc:sldMkLst>
          <pc:docMk/>
          <pc:sldMk cId="1567713129" sldId="3095"/>
        </pc:sldMkLst>
        <pc:spChg chg="del">
          <ac:chgData name="Mark Simos" userId="5cc51db482eb49a0" providerId="LiveId" clId="{3012BB5A-D2D2-40FB-8D5A-CAE7AC966436}" dt="2018-11-30T00:05:36.246" v="19" actId="478"/>
          <ac:spMkLst>
            <pc:docMk/>
            <pc:sldMk cId="1567713129" sldId="3095"/>
            <ac:spMk id="154" creationId="{F85735C2-FEC8-458E-9742-E87231187989}"/>
          </ac:spMkLst>
        </pc:spChg>
      </pc:sldChg>
    </pc:docChg>
  </pc:docChgLst>
  <pc:docChgLst>
    <pc:chgData name="Mark Simos" userId="c67dffaa-54a4-4aef-b866-523fd9eef58d" providerId="ADAL" clId="{7AA540E4-BB5C-4D57-9F93-8E503C050A0D}"/>
    <pc:docChg chg="modSld">
      <pc:chgData name="Mark Simos" userId="c67dffaa-54a4-4aef-b866-523fd9eef58d" providerId="ADAL" clId="{7AA540E4-BB5C-4D57-9F93-8E503C050A0D}" dt="2018-10-29T15:14:55.619" v="13" actId="20577"/>
      <pc:docMkLst>
        <pc:docMk/>
      </pc:docMkLst>
      <pc:sldChg chg="modSp">
        <pc:chgData name="Mark Simos" userId="c67dffaa-54a4-4aef-b866-523fd9eef58d" providerId="ADAL" clId="{7AA540E4-BB5C-4D57-9F93-8E503C050A0D}" dt="2018-10-29T15:14:55.619" v="13" actId="20577"/>
        <pc:sldMkLst>
          <pc:docMk/>
          <pc:sldMk cId="259954406" sldId="422"/>
        </pc:sldMkLst>
        <pc:spChg chg="mod">
          <ac:chgData name="Mark Simos" userId="c67dffaa-54a4-4aef-b866-523fd9eef58d" providerId="ADAL" clId="{7AA540E4-BB5C-4D57-9F93-8E503C050A0D}" dt="2018-10-29T15:14:55.619" v="13" actId="20577"/>
          <ac:spMkLst>
            <pc:docMk/>
            <pc:sldMk cId="259954406" sldId="422"/>
            <ac:spMk id="4" creationId="{2CC5C667-9AD5-421F-AAE0-B46E8579CC03}"/>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32694-43D0-482E-8427-F7BED455B860}"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E2BAC-54EE-4500-A32C-ABC24D37156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200" dirty="0">
                <a:gradFill>
                  <a:gsLst>
                    <a:gs pos="0">
                      <a:schemeClr val="bg1"/>
                    </a:gs>
                    <a:gs pos="100000">
                      <a:schemeClr val="bg1"/>
                    </a:gs>
                  </a:gsLst>
                  <a:lin ang="5400000" scaled="0"/>
                </a:gradFill>
                <a:cs typeface="Segoe UI" pitchFamily="34" charset="0"/>
              </a:rPr>
            </a:br>
            <a:br>
              <a:rPr lang="en-US" sz="1200" dirty="0">
                <a:gradFill>
                  <a:gsLst>
                    <a:gs pos="0">
                      <a:schemeClr val="bg1"/>
                    </a:gs>
                    <a:gs pos="100000">
                      <a:schemeClr val="bg1"/>
                    </a:gs>
                  </a:gsLst>
                  <a:lin ang="5400000" scaled="0"/>
                </a:gradFill>
                <a:cs typeface="Segoe UI" pitchFamily="34" charset="0"/>
              </a:rPr>
            </a:br>
            <a:r>
              <a:rPr lang="en-US" sz="12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1200" dirty="0">
                <a:gradFill>
                  <a:gsLst>
                    <a:gs pos="0">
                      <a:schemeClr val="bg1"/>
                    </a:gs>
                    <a:gs pos="100000">
                      <a:schemeClr val="bg1"/>
                    </a:gs>
                  </a:gsLst>
                  <a:lin ang="5400000" scaled="0"/>
                </a:gradFill>
                <a:cs typeface="Segoe UI" pitchFamily="34" charset="0"/>
              </a:rPr>
            </a:br>
            <a:br>
              <a:rPr lang="en-US" sz="1200" dirty="0">
                <a:gradFill>
                  <a:gsLst>
                    <a:gs pos="0">
                      <a:schemeClr val="bg1"/>
                    </a:gs>
                    <a:gs pos="100000">
                      <a:schemeClr val="bg1"/>
                    </a:gs>
                  </a:gsLst>
                  <a:lin ang="5400000" scaled="0"/>
                </a:gradFill>
                <a:cs typeface="Segoe UI" pitchFamily="34" charset="0"/>
              </a:rPr>
            </a:br>
            <a:r>
              <a:rPr lang="en-US" sz="1200" dirty="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a:p>
            <a:endParaRPr lang="en-US" dirty="0"/>
          </a:p>
        </p:txBody>
      </p:sp>
      <p:sp>
        <p:nvSpPr>
          <p:cNvPr id="4" name="Slide Number Placeholder 3"/>
          <p:cNvSpPr>
            <a:spLocks noGrp="1"/>
          </p:cNvSpPr>
          <p:nvPr>
            <p:ph type="sldNum" sz="quarter" idx="10"/>
          </p:nvPr>
        </p:nvSpPr>
        <p:spPr/>
        <p:txBody>
          <a:bodyPr/>
          <a:lstStyle/>
          <a:p>
            <a:fld id="{E99E2BAC-54EE-4500-A32C-ABC24D371560}" type="slidenum">
              <a:rPr lang="en-US" smtClean="0"/>
              <a:t>1</a:t>
            </a:fld>
            <a:endParaRPr lang="en-US"/>
          </a:p>
        </p:txBody>
      </p:sp>
    </p:spTree>
    <p:extLst>
      <p:ext uri="{BB962C8B-B14F-4D97-AF65-F5344CB8AC3E}">
        <p14:creationId xmlns:p14="http://schemas.microsoft.com/office/powerpoint/2010/main" val="4092104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b="0" dirty="0"/>
              <a:t>This map shows how Microsoft have invested in finding and protecting sensitive files throughout their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Click on any of the “zooms” to see more information on the capabilities</a:t>
            </a:r>
          </a:p>
        </p:txBody>
      </p:sp>
      <p:sp>
        <p:nvSpPr>
          <p:cNvPr id="4" name="Slide Number Placeholder 3"/>
          <p:cNvSpPr>
            <a:spLocks noGrp="1"/>
          </p:cNvSpPr>
          <p:nvPr>
            <p:ph type="sldNum" sz="quarter" idx="10"/>
          </p:nvPr>
        </p:nvSpPr>
        <p:spPr/>
        <p:txBody>
          <a:bodyPr/>
          <a:lstStyle/>
          <a:p>
            <a:fld id="{E99E2BAC-54EE-4500-A32C-ABC24D371560}" type="slidenum">
              <a:rPr lang="en-US" smtClean="0"/>
              <a:t>10</a:t>
            </a:fld>
            <a:endParaRPr lang="en-US"/>
          </a:p>
        </p:txBody>
      </p:sp>
    </p:spTree>
    <p:extLst>
      <p:ext uri="{BB962C8B-B14F-4D97-AF65-F5344CB8AC3E}">
        <p14:creationId xmlns:p14="http://schemas.microsoft.com/office/powerpoint/2010/main" val="165247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a review of the recommended focus areas for defining success of an information protection program:</a:t>
            </a:r>
          </a:p>
        </p:txBody>
      </p:sp>
      <p:sp>
        <p:nvSpPr>
          <p:cNvPr id="4" name="Slide Number Placeholder 3"/>
          <p:cNvSpPr>
            <a:spLocks noGrp="1"/>
          </p:cNvSpPr>
          <p:nvPr>
            <p:ph type="sldNum" sz="quarter" idx="10"/>
          </p:nvPr>
        </p:nvSpPr>
        <p:spPr/>
        <p:txBody>
          <a:bodyPr/>
          <a:lstStyle/>
          <a:p>
            <a:fld id="{E99E2BAC-54EE-4500-A32C-ABC24D371560}" type="slidenum">
              <a:rPr lang="en-US" smtClean="0"/>
              <a:t>11</a:t>
            </a:fld>
            <a:endParaRPr lang="en-US"/>
          </a:p>
        </p:txBody>
      </p:sp>
    </p:spTree>
    <p:extLst>
      <p:ext uri="{BB962C8B-B14F-4D97-AF65-F5344CB8AC3E}">
        <p14:creationId xmlns:p14="http://schemas.microsoft.com/office/powerpoint/2010/main" val="99191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9E2BAC-54EE-4500-A32C-ABC24D371560}" type="slidenum">
              <a:rPr lang="en-US" smtClean="0"/>
              <a:t>12</a:t>
            </a:fld>
            <a:endParaRPr lang="en-US"/>
          </a:p>
        </p:txBody>
      </p:sp>
    </p:spTree>
    <p:extLst>
      <p:ext uri="{BB962C8B-B14F-4D97-AF65-F5344CB8AC3E}">
        <p14:creationId xmlns:p14="http://schemas.microsoft.com/office/powerpoint/2010/main" val="388917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9E2BAC-54EE-4500-A32C-ABC24D371560}" type="slidenum">
              <a:rPr lang="en-US" smtClean="0"/>
              <a:t>13</a:t>
            </a:fld>
            <a:endParaRPr lang="en-US"/>
          </a:p>
        </p:txBody>
      </p:sp>
    </p:spTree>
    <p:extLst>
      <p:ext uri="{BB962C8B-B14F-4D97-AF65-F5344CB8AC3E}">
        <p14:creationId xmlns:p14="http://schemas.microsoft.com/office/powerpoint/2010/main" val="3534629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Azure Information Protection enables you to protect sensitive information throughout its lifecycle</a:t>
            </a:r>
          </a:p>
          <a:p>
            <a:endParaRPr lang="en-US" sz="1100" b="0" dirty="0"/>
          </a:p>
          <a:p>
            <a:r>
              <a:rPr lang="en-US" sz="1100" b="0" dirty="0"/>
              <a:t>The process starts with setting policies that meet both productivity and security needs for your organization</a:t>
            </a:r>
          </a:p>
          <a:p>
            <a:endParaRPr lang="en-US" sz="1100" b="0" dirty="0"/>
          </a:p>
          <a:p>
            <a:r>
              <a:rPr lang="en-US" sz="1100" b="1" dirty="0"/>
              <a:t>CLICK 1</a:t>
            </a:r>
          </a:p>
          <a:p>
            <a:endParaRPr lang="en-US" sz="1100" b="0" dirty="0"/>
          </a:p>
          <a:p>
            <a:r>
              <a:rPr lang="en-US" sz="1100" b="0" dirty="0"/>
              <a:t>Automatic (or manual) classification of the document would then trigger the protection of the document and the centralized control. </a:t>
            </a:r>
          </a:p>
          <a:p>
            <a:endParaRPr lang="en-US" sz="1100" b="0" dirty="0"/>
          </a:p>
          <a:p>
            <a:r>
              <a:rPr lang="en-US" sz="1100" b="1" dirty="0"/>
              <a:t>CLICK 2</a:t>
            </a:r>
          </a:p>
          <a:p>
            <a:endParaRPr lang="en-US" sz="1100" b="0" dirty="0"/>
          </a:p>
          <a:p>
            <a:r>
              <a:rPr lang="en-US" sz="1100" b="0" dirty="0"/>
              <a:t>Users can then collaborate easily using SharePoint Online and the protections and centralized reporting and control will continue</a:t>
            </a:r>
          </a:p>
          <a:p>
            <a:endParaRPr lang="en-US" sz="1100" b="0" dirty="0"/>
          </a:p>
          <a:p>
            <a:r>
              <a:rPr lang="en-US" sz="1100" b="1" dirty="0"/>
              <a:t>CLICK 3</a:t>
            </a:r>
          </a:p>
          <a:p>
            <a:endParaRPr lang="en-US" sz="1100" b="0" dirty="0"/>
          </a:p>
          <a:p>
            <a:r>
              <a:rPr lang="en-US" sz="1100" b="0" dirty="0"/>
              <a:t>Additionally, the document will retain the same strong protections and centralized monitoring even if it is used on other cloud services, mobile devices, or home PCs</a:t>
            </a:r>
          </a:p>
          <a:p>
            <a:endParaRPr lang="en-US" sz="1100" b="0" dirty="0"/>
          </a:p>
          <a:p>
            <a:r>
              <a:rPr lang="en-US" sz="1100" b="1" dirty="0"/>
              <a:t>CLICK 4</a:t>
            </a:r>
          </a:p>
          <a:p>
            <a:endParaRPr lang="en-US" sz="1100" b="0" dirty="0"/>
          </a:p>
          <a:p>
            <a:r>
              <a:rPr lang="en-US" sz="1100" b="0" dirty="0"/>
              <a:t>Because of the centralized control of the keys and policy, users can track the document activity and revoke access to it. </a:t>
            </a:r>
          </a:p>
          <a:p>
            <a:r>
              <a:rPr lang="en-US" sz="1100" b="0" dirty="0"/>
              <a:t>https://docs.microsoft.com/en-us/information-protection/rms-client/client-track-revoke</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5</a:t>
            </a:r>
          </a:p>
          <a:p>
            <a:endParaRPr lang="en-US" sz="1100" b="0" dirty="0"/>
          </a:p>
          <a:p>
            <a:r>
              <a:rPr lang="en-US" sz="1100" b="0" dirty="0"/>
              <a:t>Azure Information Protection labels can be easily integrated into an existing DLP solutions (</a:t>
            </a:r>
            <a:r>
              <a:rPr lang="en-US" sz="1100" dirty="0">
                <a:effectLst/>
              </a:rPr>
              <a:t>clear text label stored in custom properties for documents, label in the headers for email).</a:t>
            </a:r>
            <a:endParaRPr lang="en-US" sz="1100" b="0" dirty="0"/>
          </a:p>
          <a:p>
            <a:endParaRPr lang="en-US" sz="1100" b="0" dirty="0"/>
          </a:p>
          <a:p>
            <a:r>
              <a:rPr lang="en-US" sz="1100" b="1" u="sng" dirty="0"/>
              <a:t>Additional Information</a:t>
            </a:r>
          </a:p>
          <a:p>
            <a:pPr marL="171450" indent="-171450">
              <a:buFont typeface="Arial" panose="020B0604020202020204" pitchFamily="34" charset="0"/>
              <a:buChar char="•"/>
            </a:pPr>
            <a:r>
              <a:rPr lang="en-US" sz="1100" b="0" dirty="0"/>
              <a:t>The encryption on the document will persist and access to it will require the application opening it to “phone home” to the central service for (temporary) access to the keys that can decrypt it. You can control how long the keys are retained using policies configured on the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ffectLst/>
              </a:rPr>
              <a:t>Any authorized user can read the document from many devices including iPads, iPhones, Android tablets and phones, Mac computers, and Windows computers</a:t>
            </a:r>
            <a:endParaRPr lang="en-US" sz="1100" b="0" dirty="0"/>
          </a:p>
          <a:p>
            <a:pPr marL="171450" indent="-171450">
              <a:buFont typeface="Arial" panose="020B0604020202020204" pitchFamily="34" charset="0"/>
              <a:buChar char="•"/>
            </a:pPr>
            <a:r>
              <a:rPr lang="en-US" sz="1100" b="0" dirty="0"/>
              <a:t>Cloud App Security (Microsoft’s CASB) has integrated support for the labels</a:t>
            </a:r>
            <a:endParaRPr lang="en-US" sz="1100" dirty="0"/>
          </a:p>
          <a:p>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 08:11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45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also enables </a:t>
            </a:r>
            <a:r>
              <a:rPr lang="en-US" sz="1100" dirty="0"/>
              <a:t>this document protection for collaboration with your </a:t>
            </a:r>
            <a:r>
              <a:rPr lang="en-US" sz="1100" b="0" dirty="0"/>
              <a:t>partners</a:t>
            </a:r>
          </a:p>
          <a:p>
            <a:endParaRPr lang="en-US" sz="1100" b="1" dirty="0"/>
          </a:p>
          <a:p>
            <a:r>
              <a:rPr lang="en-US" sz="1100" b="0" dirty="0"/>
              <a:t>Many sensitive documents need to be shared with selected external people like external legal counsel, key suppliers, and other partners. </a:t>
            </a:r>
          </a:p>
          <a:p>
            <a:endParaRPr lang="en-US" sz="1100" b="0" dirty="0"/>
          </a:p>
          <a:p>
            <a:r>
              <a:rPr lang="en-US" sz="1100" b="1" dirty="0"/>
              <a:t>CLICK 1</a:t>
            </a:r>
          </a:p>
          <a:p>
            <a:endParaRPr lang="en-US" sz="1100" b="0" dirty="0"/>
          </a:p>
          <a:p>
            <a:r>
              <a:rPr lang="en-US" sz="1100" b="0" dirty="0"/>
              <a:t>Document owners can grant access to the document to the external party. When the person receives the file, they are </a:t>
            </a:r>
            <a:r>
              <a:rPr lang="en-US" sz="1100" dirty="0">
                <a:effectLst/>
              </a:rPr>
              <a:t>given instructions how to read the document. </a:t>
            </a:r>
          </a:p>
          <a:p>
            <a:endParaRPr lang="en-US" sz="1100" b="0" dirty="0"/>
          </a:p>
          <a:p>
            <a:r>
              <a:rPr lang="en-US" sz="1100" b="1" dirty="0"/>
              <a:t>CLICK 2</a:t>
            </a:r>
          </a:p>
          <a:p>
            <a:endParaRPr lang="en-US" sz="1100" b="0" dirty="0"/>
          </a:p>
          <a:p>
            <a:r>
              <a:rPr lang="en-US" sz="1100" b="0" dirty="0"/>
              <a:t>When they open the document, it is tracked and subject to revocation just like any other authorized user</a:t>
            </a:r>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E2BAC-54EE-4500-A32C-ABC24D3715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808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a summary of the different ways to enable document classification</a:t>
            </a:r>
          </a:p>
          <a:p>
            <a:endParaRPr lang="en-US" sz="1100" b="1" dirty="0"/>
          </a:p>
          <a:p>
            <a:r>
              <a:rPr lang="en-US" sz="1100" b="0" dirty="0"/>
              <a:t>Pragmatic automatic classification has to balance good user security experience, security policy, and preserving human judgement and accountability</a:t>
            </a:r>
          </a:p>
          <a:p>
            <a:endParaRPr lang="en-US" sz="1100" b="0" dirty="0"/>
          </a:p>
          <a:p>
            <a:r>
              <a:rPr lang="en-US" sz="1100" b="1" dirty="0"/>
              <a:t>Automatic </a:t>
            </a:r>
            <a:r>
              <a:rPr lang="en-US" sz="1100" b="0" dirty="0"/>
              <a:t>and </a:t>
            </a:r>
            <a:r>
              <a:rPr lang="en-US" sz="1100" b="1" dirty="0"/>
              <a:t>Recommended - </a:t>
            </a:r>
            <a:r>
              <a:rPr lang="en-US" sz="1100" b="0" dirty="0"/>
              <a:t>Automation can automatically classify labels and documents (no human interaction required) or to recommend a classification to the user</a:t>
            </a:r>
          </a:p>
          <a:p>
            <a:endParaRPr lang="en-US" sz="1100" b="0" dirty="0"/>
          </a:p>
          <a:p>
            <a:r>
              <a:rPr lang="en-US" sz="1100" b="1" dirty="0"/>
              <a:t>CLICK 1</a:t>
            </a:r>
          </a:p>
          <a:p>
            <a:endParaRPr lang="en-US" sz="1100" b="0" dirty="0"/>
          </a:p>
          <a:p>
            <a:r>
              <a:rPr lang="en-US" sz="1100" b="1" dirty="0"/>
              <a:t>Reclassification </a:t>
            </a:r>
            <a:r>
              <a:rPr lang="en-US" sz="1100" b="0" dirty="0"/>
              <a:t>and </a:t>
            </a:r>
            <a:r>
              <a:rPr lang="en-US" sz="1100" b="1" dirty="0"/>
              <a:t>User Set </a:t>
            </a:r>
            <a:r>
              <a:rPr lang="en-US" sz="1100" b="0" dirty="0"/>
              <a:t>– Because automation can’t always get it right, users can reclassify documents and manually set the classification on any document. </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Azure Information Protection supports all four of these cases today and the activities are logged so IT can audit in case of violation (including requiring justification for lowering classification levels)</a:t>
            </a:r>
          </a:p>
        </p:txBody>
      </p:sp>
      <p:sp>
        <p:nvSpPr>
          <p:cNvPr id="4" name="Header Placeholder 3"/>
          <p:cNvSpPr>
            <a:spLocks noGrp="1"/>
          </p:cNvSpPr>
          <p:nvPr>
            <p:ph type="hdr" sz="quarter" idx="10"/>
          </p:nvPr>
        </p:nvSpPr>
        <p:spPr/>
        <p:txBody>
          <a:bodyPr/>
          <a:lstStyle/>
          <a:p>
            <a:pPr marL="0" marR="0" lvl="0" indent="0" algn="l" defTabSz="9321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121" rtl="0" eaLnBrk="1" fontAlgn="auto" latinLnBrk="0" hangingPunct="1">
              <a:lnSpc>
                <a:spcPct val="100000"/>
              </a:lnSpc>
              <a:spcBef>
                <a:spcPts val="0"/>
              </a:spcBef>
              <a:spcAft>
                <a:spcPts val="0"/>
              </a:spcAft>
              <a:buClrTx/>
              <a:buSzTx/>
              <a:buFontTx/>
              <a:buNone/>
              <a:tabLst/>
              <a:defRPr/>
            </a:pPr>
            <a:fld id="{4EBFA53C-3DC0-4327-BBE2-A798E7C237F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121" rtl="0" eaLnBrk="1" fontAlgn="auto" latinLnBrk="0" hangingPunct="1">
                <a:lnSpc>
                  <a:spcPct val="100000"/>
                </a:lnSpc>
                <a:spcBef>
                  <a:spcPts val="0"/>
                </a:spcBef>
                <a:spcAft>
                  <a:spcPts val="0"/>
                </a:spcAft>
                <a:buClrTx/>
                <a:buSzTx/>
                <a:buFontTx/>
                <a:buNone/>
                <a:tabLst/>
                <a:defRPr/>
              </a:pPr>
              <a:t>3/26/2019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121"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Azure Information Protection Supports most popular document formats for sensitive information. </a:t>
            </a:r>
          </a:p>
          <a:p>
            <a:endParaRPr lang="en-US" sz="1100" b="0" dirty="0"/>
          </a:p>
          <a:p>
            <a:r>
              <a:rPr lang="en-US" sz="1100" b="0" dirty="0"/>
              <a:t>Microsoft Office includes built in support for those document formats and emails</a:t>
            </a:r>
          </a:p>
          <a:p>
            <a:endParaRPr lang="en-US" sz="1100" b="0" dirty="0"/>
          </a:p>
          <a:p>
            <a:r>
              <a:rPr lang="en-US" sz="1100" b="1" dirty="0"/>
              <a:t>CLICK 1</a:t>
            </a:r>
          </a:p>
          <a:p>
            <a:endParaRPr lang="en-US" sz="1100" b="0" dirty="0"/>
          </a:p>
          <a:p>
            <a:r>
              <a:rPr lang="en-US" sz="1100" b="0" dirty="0"/>
              <a:t>We have several partners that offer PDF format protection support</a:t>
            </a:r>
          </a:p>
          <a:p>
            <a:endParaRPr lang="en-US" sz="1100" b="0" dirty="0"/>
          </a:p>
          <a:p>
            <a:r>
              <a:rPr lang="en-US" sz="1100" b="1" dirty="0"/>
              <a:t>CLICK 2</a:t>
            </a:r>
          </a:p>
          <a:p>
            <a:endParaRPr lang="en-US" sz="1100" b="0" dirty="0"/>
          </a:p>
          <a:p>
            <a:r>
              <a:rPr lang="en-US" sz="1100" b="0" dirty="0"/>
              <a:t>We also have partners that allow you to protect AutoCAD documents. </a:t>
            </a:r>
          </a:p>
          <a:p>
            <a:endParaRPr lang="en-US" sz="1100" b="0" dirty="0"/>
          </a:p>
          <a:p>
            <a:r>
              <a:rPr lang="en-US" sz="1100" b="1" dirty="0"/>
              <a:t>CLICK 3</a:t>
            </a:r>
          </a:p>
          <a:p>
            <a:endParaRPr lang="en-US" sz="1100" b="0" dirty="0"/>
          </a:p>
          <a:p>
            <a:r>
              <a:rPr lang="en-US" sz="1100" b="0" dirty="0"/>
              <a:t>We have a number of other partners to protect other key information protection scenarios such as protecting data exported from SAP systems and more </a:t>
            </a:r>
          </a:p>
          <a:p>
            <a:r>
              <a:rPr lang="en-US" sz="1100" b="0" dirty="0"/>
              <a:t>We also offer an SDK to allow you (or your other suppliers) to protect any document format. </a:t>
            </a:r>
          </a:p>
          <a:p>
            <a:endParaRPr lang="en-US" sz="1100" b="0" dirty="0"/>
          </a:p>
          <a:p>
            <a:r>
              <a:rPr lang="en-US" sz="1100" b="0" dirty="0"/>
              <a:t>We have found this format support typically covers the requirements for sensitive documents at most organizations. If you require any other formats to have this protection, our product group is very interested in hearing your feedback on any required formats or scenarios to help you protect your sensitive data. </a:t>
            </a:r>
          </a:p>
          <a:p>
            <a:endParaRPr lang="en-US" sz="1100" dirty="0"/>
          </a:p>
        </p:txBody>
      </p:sp>
      <p:sp>
        <p:nvSpPr>
          <p:cNvPr id="4" name="Slide Number Placeholder 3"/>
          <p:cNvSpPr>
            <a:spLocks noGrp="1"/>
          </p:cNvSpPr>
          <p:nvPr>
            <p:ph type="sldNum" sz="quarter" idx="10"/>
          </p:nvPr>
        </p:nvSpPr>
        <p:spPr/>
        <p:txBody>
          <a:bodyPr/>
          <a:lstStyle/>
          <a:p>
            <a:fld id="{E99E2BAC-54EE-4500-A32C-ABC24D371560}" type="slidenum">
              <a:rPr lang="en-US" smtClean="0"/>
              <a:t>18</a:t>
            </a:fld>
            <a:endParaRPr lang="en-US"/>
          </a:p>
        </p:txBody>
      </p:sp>
    </p:spTree>
    <p:extLst>
      <p:ext uri="{BB962C8B-B14F-4D97-AF65-F5344CB8AC3E}">
        <p14:creationId xmlns:p14="http://schemas.microsoft.com/office/powerpoint/2010/main" val="130411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what the integrate user experience for classification looks like</a:t>
            </a:r>
          </a:p>
          <a:p>
            <a:endParaRPr lang="en-US" sz="1100" b="1" dirty="0"/>
          </a:p>
        </p:txBody>
      </p:sp>
      <p:sp>
        <p:nvSpPr>
          <p:cNvPr id="4" name="Slide Number Placeholder 3"/>
          <p:cNvSpPr>
            <a:spLocks noGrp="1"/>
          </p:cNvSpPr>
          <p:nvPr>
            <p:ph type="sldNum" sz="quarter" idx="10"/>
          </p:nvPr>
        </p:nvSpPr>
        <p:spPr/>
        <p:txBody>
          <a:bodyPr/>
          <a:lstStyle/>
          <a:p>
            <a:fld id="{E99E2BAC-54EE-4500-A32C-ABC24D371560}" type="slidenum">
              <a:rPr lang="en-US" smtClean="0"/>
              <a:t>19</a:t>
            </a:fld>
            <a:endParaRPr lang="en-US"/>
          </a:p>
        </p:txBody>
      </p:sp>
    </p:spTree>
    <p:extLst>
      <p:ext uri="{BB962C8B-B14F-4D97-AF65-F5344CB8AC3E}">
        <p14:creationId xmlns:p14="http://schemas.microsoft.com/office/powerpoint/2010/main" val="1403438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Automatic classification notifies you of the classification level and that it was automatically applied</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334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It’s critical to ensure that your information protection investments reflect the value of the information you are protecting.</a:t>
            </a:r>
          </a:p>
          <a:p>
            <a:endParaRPr lang="en-US" sz="1100" b="0" dirty="0"/>
          </a:p>
          <a:p>
            <a:r>
              <a:rPr lang="en-US" sz="1100" b="0" dirty="0"/>
              <a:t>The value of a document can vary significantly from assets that have a billion-dollar impact to others with near zero direct value (e.g. the cafeteria menu)</a:t>
            </a:r>
          </a:p>
        </p:txBody>
      </p:sp>
      <p:sp>
        <p:nvSpPr>
          <p:cNvPr id="4" name="Slide Number Placeholder 3"/>
          <p:cNvSpPr>
            <a:spLocks noGrp="1"/>
          </p:cNvSpPr>
          <p:nvPr>
            <p:ph type="sldNum" sz="quarter" idx="10"/>
          </p:nvPr>
        </p:nvSpPr>
        <p:spPr/>
        <p:txBody>
          <a:bodyPr/>
          <a:lstStyle/>
          <a:p>
            <a:fld id="{E99E2BAC-54EE-4500-A32C-ABC24D371560}" type="slidenum">
              <a:rPr lang="en-US" smtClean="0"/>
              <a:t>2</a:t>
            </a:fld>
            <a:endParaRPr lang="en-US"/>
          </a:p>
        </p:txBody>
      </p:sp>
    </p:spTree>
    <p:extLst>
      <p:ext uri="{BB962C8B-B14F-4D97-AF65-F5344CB8AC3E}">
        <p14:creationId xmlns:p14="http://schemas.microsoft.com/office/powerpoint/2010/main" val="14049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b="0"/>
              <a:t>Recommended classification notifies you of the recommended classification level</a:t>
            </a:r>
          </a:p>
          <a:p>
            <a:endParaRPr lang="en-US" sz="1100" b="1"/>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86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b="0"/>
              <a:t>Reclassification can be configured to require users to explain why the classification level is being changed</a:t>
            </a:r>
          </a:p>
          <a:p>
            <a:endParaRPr lang="en-US" sz="1100" b="1"/>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678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b="0"/>
              <a:t>Manual classification process includes customizable guidance to help users identify the right classification label</a:t>
            </a:r>
            <a:endParaRPr lang="en-US" sz="1100" b="1"/>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8229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b="0" dirty="0"/>
              <a:t>A Cloud Access Security Broker (CASB) like Microsoft Cloud App Security helps you reduce risk by find and managing “Shadow IT” Software as a Service (SaaS) applications in active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For a prescriptive roadmap with more details, see Module 4a. </a:t>
            </a:r>
          </a:p>
          <a:p>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Whether or not you’ve approved use of cloud application, your employees are probably using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80% of employees recognize they use unsanctioned SaaS apps in their everyday job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(source: http://www.computing.co.uk/ctg/news/2321750/more-than-80-per-cent-of-employees-use-non-approved-saas-apps-report) </a:t>
            </a:r>
          </a:p>
          <a:p>
            <a:endParaRPr lang="en-US" sz="1100" b="1" dirty="0"/>
          </a:p>
          <a:p>
            <a:r>
              <a:rPr lang="en-US" sz="1100" b="1" dirty="0"/>
              <a:t>Discovery - </a:t>
            </a:r>
            <a:r>
              <a:rPr lang="en-US" sz="1100" b="0" dirty="0"/>
              <a:t>The first step is to discover what applications the users are currently using. </a:t>
            </a:r>
            <a:r>
              <a:rPr lang="en-US" sz="1100" dirty="0"/>
              <a:t>Cloud App Security identifies cloud applications (out of a library of 14,000+ known applications) in your network—from any device. No agents are required as the information is collected from your firewalls and proxies to give you complete visibility and context for cloud usage and shadow IT. </a:t>
            </a:r>
          </a:p>
          <a:p>
            <a:endParaRPr lang="en-US" sz="1100" dirty="0"/>
          </a:p>
          <a:p>
            <a:r>
              <a:rPr lang="en-US" sz="1100" b="1" dirty="0"/>
              <a:t>CLICK 1</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Investigate – </a:t>
            </a:r>
            <a:r>
              <a:rPr lang="en-US" sz="1100" b="0" dirty="0"/>
              <a:t>The next step is to evaluate the applications in use. </a:t>
            </a:r>
            <a:r>
              <a:rPr lang="en-US" sz="1100" dirty="0"/>
              <a:t>Cloud App Security provides risk scoring (based on 60 parameters) to help you decide whether to sanction and managed the discovered applications or work with the users to migrate data onto approved applications.</a:t>
            </a:r>
          </a:p>
          <a:p>
            <a:endParaRPr lang="en-US" sz="1100" b="0" dirty="0"/>
          </a:p>
          <a:p>
            <a:r>
              <a:rPr lang="en-US" sz="1100" b="1" dirty="0"/>
              <a:t>CLICK 2</a:t>
            </a:r>
          </a:p>
          <a:p>
            <a:endParaRPr lang="en-US" sz="1100" b="0" dirty="0"/>
          </a:p>
          <a:p>
            <a:r>
              <a:rPr lang="en-US" sz="1100" b="1" dirty="0"/>
              <a:t>Control – </a:t>
            </a:r>
            <a:r>
              <a:rPr lang="en-US" sz="1100" b="0" dirty="0"/>
              <a:t>Once you have identified which applications to approve, you can then start managing these sanctioned applications to get deeper visibility into their use and set granular controls and policies for data sharing and </a:t>
            </a:r>
            <a:r>
              <a:rPr lang="en-US" sz="1100" b="0" kern="1200" dirty="0">
                <a:effectLst/>
                <a:ea typeface="+mn-ea"/>
                <a:cs typeface="+mn-cs"/>
              </a:rPr>
              <a:t>data loss prevention (DLP)</a:t>
            </a:r>
            <a:r>
              <a:rPr lang="en-US" sz="1100" b="0" dirty="0"/>
              <a:t>.</a:t>
            </a:r>
            <a:r>
              <a:rPr lang="en-US" sz="1100" dirty="0"/>
              <a:t> </a:t>
            </a:r>
            <a:endParaRPr lang="en-US" sz="1100" b="0" dirty="0"/>
          </a:p>
          <a:p>
            <a:endParaRPr lang="en-US" sz="1100" b="0" dirty="0"/>
          </a:p>
          <a:p>
            <a:r>
              <a:rPr lang="en-US" sz="1100" b="1" u="sng" dirty="0"/>
              <a:t>Additional Information</a:t>
            </a:r>
          </a:p>
          <a:p>
            <a:pPr marL="171450" indent="-171450">
              <a:buFont typeface="Arial" panose="020B0604020202020204" pitchFamily="34" charset="0"/>
              <a:buChar char="•"/>
            </a:pPr>
            <a:r>
              <a:rPr lang="en-US" sz="1100" b="0" dirty="0"/>
              <a:t>Cloud App Security also allows you to configure alerts and automatic actions (such as quarantining sensitive data that is shared openly on the internet)</a:t>
            </a:r>
          </a:p>
          <a:p>
            <a:pPr marL="171450" indent="-171450">
              <a:buFont typeface="Arial" panose="020B0604020202020204" pitchFamily="34" charset="0"/>
              <a:buChar char="•"/>
            </a:pPr>
            <a:r>
              <a:rPr lang="en-US" sz="1100" b="0" dirty="0"/>
              <a:t>Cloud App Security - https://www.microsoft.com/en-us/cloud-platform/cloud-app-security</a:t>
            </a:r>
          </a:p>
          <a:p>
            <a:endParaRPr lang="en-US" sz="1100"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833EEAA-7B9E-48EE-9BCB-7D0A5321FD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31315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Cloud App Security can help limit your risk for approved and managed SaaS applications</a:t>
            </a:r>
          </a:p>
          <a:p>
            <a:endParaRPr lang="en-US" sz="1100" b="0" dirty="0"/>
          </a:p>
          <a:p>
            <a:r>
              <a:rPr lang="en-US" sz="1100" b="0" dirty="0"/>
              <a:t>In this scenario the IT department has sanctioned one a Software as a Service (SaaS) application Office 365</a:t>
            </a:r>
          </a:p>
          <a:p>
            <a:endParaRPr lang="en-US" sz="1100" b="0" dirty="0"/>
          </a:p>
          <a:p>
            <a:r>
              <a:rPr lang="en-US" sz="1100" b="1" dirty="0"/>
              <a:t>CLICK 1</a:t>
            </a:r>
          </a:p>
          <a:p>
            <a:endParaRPr lang="en-US" sz="1100" b="0" dirty="0"/>
          </a:p>
          <a:p>
            <a:r>
              <a:rPr lang="en-US" sz="1100" b="0" dirty="0"/>
              <a:t>After users start using the service, one of them uploads a sensitive file to the service (such as a document that was automatically classified and labelled using azure information protection)</a:t>
            </a:r>
          </a:p>
          <a:p>
            <a:endParaRPr lang="en-US" sz="1100" b="0" dirty="0"/>
          </a:p>
          <a:p>
            <a:r>
              <a:rPr lang="en-US" sz="1100" b="1" dirty="0"/>
              <a:t>CLICK 2</a:t>
            </a:r>
          </a:p>
          <a:p>
            <a:endParaRPr lang="en-US" sz="1100" b="0" dirty="0"/>
          </a:p>
          <a:p>
            <a:r>
              <a:rPr lang="en-US" sz="1100" b="0" dirty="0"/>
              <a:t>Cloud App Security quickly detects this violation of your policy and automatically executes a response including</a:t>
            </a:r>
          </a:p>
          <a:p>
            <a:pPr marL="228600" indent="-228600">
              <a:buAutoNum type="arabicPeriod"/>
            </a:pPr>
            <a:r>
              <a:rPr lang="en-US" sz="1100" b="0" dirty="0"/>
              <a:t>The file quarantine operation that you have configured</a:t>
            </a:r>
          </a:p>
          <a:p>
            <a:pPr marL="228600" indent="-228600">
              <a:buAutoNum type="arabicPeriod"/>
            </a:pPr>
            <a:r>
              <a:rPr lang="en-US" sz="1100" b="0" dirty="0"/>
              <a:t>Emailing the user and their manager</a:t>
            </a:r>
          </a:p>
          <a:p>
            <a:pPr marL="228600" indent="-228600">
              <a:buAutoNum type="arabicPeriod"/>
            </a:pPr>
            <a:r>
              <a:rPr lang="en-US" sz="1100" b="0" dirty="0"/>
              <a:t>Alerting the administrator</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You have the control to configure other options for governance actions from a list that includes CAS a</a:t>
            </a:r>
            <a:r>
              <a:rPr lang="en-US" sz="1100" dirty="0">
                <a:effectLst/>
              </a:rPr>
              <a:t>lerts, email/text notification to user (or manager/admin/other), apply AIP protections to the file, change sharing permissions, quarantine file, quarantine user account,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For the full list of governance actions, see https://docs.microsoft.com/en-us/cloud-app-security/governance-actions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p>
          <a:p>
            <a:r>
              <a:rPr lang="en-US" sz="1100" b="1" u="sng" dirty="0"/>
              <a:t>Additional Information</a:t>
            </a:r>
          </a:p>
          <a:p>
            <a:pPr marL="171450" indent="-171450">
              <a:buFont typeface="Arial" panose="020B0604020202020204" pitchFamily="34" charset="0"/>
              <a:buChar char="•"/>
            </a:pPr>
            <a:r>
              <a:rPr lang="en-US" sz="1100" b="0" dirty="0"/>
              <a:t>Note that you can configure policies for many more risk situations, for more information see https://docs.microsoft.com/en-us/cloud-app-security/control-cloud-apps-with-policies</a:t>
            </a:r>
          </a:p>
          <a:p>
            <a:pPr marL="171450" indent="-171450">
              <a:buFont typeface="Arial" panose="020B0604020202020204" pitchFamily="34" charset="0"/>
              <a:buChar char="•"/>
            </a:pPr>
            <a:r>
              <a:rPr lang="en-US" sz="1100" b="0" dirty="0"/>
              <a:t>For more information on Cloud App Security and Azure Information Protection (AIP) integration, see https://docs.microsoft.com/en-us/cloud-app-security/azip-integration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p>
        </p:txBody>
      </p:sp>
      <p:sp>
        <p:nvSpPr>
          <p:cNvPr id="4" name="Slide Number Placeholder 3"/>
          <p:cNvSpPr>
            <a:spLocks noGrp="1"/>
          </p:cNvSpPr>
          <p:nvPr>
            <p:ph type="sldNum" sz="quarter" idx="10"/>
          </p:nvPr>
        </p:nvSpPr>
        <p:spPr/>
        <p:txBody>
          <a:bodyPr/>
          <a:lstStyle/>
          <a:p>
            <a:fld id="{E99E2BAC-54EE-4500-A32C-ABC24D371560}" type="slidenum">
              <a:rPr lang="en-US" smtClean="0"/>
              <a:t>25</a:t>
            </a:fld>
            <a:endParaRPr lang="en-US"/>
          </a:p>
        </p:txBody>
      </p:sp>
    </p:spTree>
    <p:extLst>
      <p:ext uri="{BB962C8B-B14F-4D97-AF65-F5344CB8AC3E}">
        <p14:creationId xmlns:p14="http://schemas.microsoft.com/office/powerpoint/2010/main" val="1157958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Calibri (Body)"/>
              </a:rPr>
              <a:t>Key Takeaway: </a:t>
            </a:r>
            <a:r>
              <a:rPr lang="en-US" sz="1200" dirty="0">
                <a:effectLst/>
                <a:latin typeface="Calibri (Body)"/>
              </a:rPr>
              <a:t>This is a summary of challenges addressed by SQL Information Protection</a:t>
            </a:r>
          </a:p>
          <a:p>
            <a:endParaRPr lang="en-US" sz="1200" dirty="0">
              <a:effectLst/>
              <a:latin typeface="Calibri (Body)"/>
            </a:endParaRPr>
          </a:p>
          <a:p>
            <a:r>
              <a:rPr lang="en-US" sz="1200" dirty="0">
                <a:effectLst/>
                <a:latin typeface="Calibri (Body)"/>
              </a:rPr>
              <a:t>For more information, see https://docs.microsoft.com/en-us/azure/security-center/security-center-info-protection-policy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F754-5F9E-4A34-A280-DC54968953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484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Mobile Application Management allows you to provide security without compromising the first class mobile experience your users need to be productive</a:t>
            </a:r>
          </a:p>
          <a:p>
            <a:endParaRPr lang="en-US" sz="1100" b="0" dirty="0"/>
          </a:p>
          <a:p>
            <a:r>
              <a:rPr lang="en-US" sz="1100" b="0" dirty="0"/>
              <a:t>Mobile Application Management (MAM) works with or without the device being managed by a Mobile Device Management (MDM) solution like Intune or a 3</a:t>
            </a:r>
            <a:r>
              <a:rPr lang="en-US" sz="1100" b="0" baseline="30000" dirty="0"/>
              <a:t>rd</a:t>
            </a:r>
            <a:r>
              <a:rPr lang="en-US" sz="1100" b="0" dirty="0"/>
              <a:t> party solution. </a:t>
            </a:r>
          </a:p>
          <a:p>
            <a:endParaRPr lang="en-US" sz="1100" b="0" dirty="0"/>
          </a:p>
          <a:p>
            <a:r>
              <a:rPr lang="en-US" sz="1100" b="0" dirty="0"/>
              <a:t>This enables you to use MAM whether you have existing MDM management of the device or an unmanaged personal device</a:t>
            </a:r>
          </a:p>
          <a:p>
            <a:endParaRPr lang="en-US" sz="1100" b="0" dirty="0"/>
          </a:p>
          <a:p>
            <a:r>
              <a:rPr lang="en-US" sz="1100" b="0" dirty="0"/>
              <a:t>The security assurances are stronger with a full MDM solution, but sometimes that isn’t feasible for all employees or partners (e.g. doctors that work for different hospital systems that all require security but device can only have one MDM)</a:t>
            </a:r>
          </a:p>
          <a:p>
            <a:endParaRPr lang="en-US" sz="1100" b="0" dirty="0"/>
          </a:p>
          <a:p>
            <a:r>
              <a:rPr lang="en-US" sz="1100" b="1" dirty="0"/>
              <a:t>CLICK 1</a:t>
            </a:r>
          </a:p>
          <a:p>
            <a:endParaRPr lang="en-US" sz="1100" b="0" dirty="0"/>
          </a:p>
          <a:p>
            <a:r>
              <a:rPr lang="en-US" sz="1100" b="0" dirty="0"/>
              <a:t>MAM allows you to provide strong protections for your corporate data by managing the security configurations of the mobile applications (to prevent save as, cut/copy/paste, PIN enforcement, and additional encryption and security features. </a:t>
            </a:r>
          </a:p>
          <a:p>
            <a:endParaRPr lang="en-US" sz="1100" b="0" dirty="0"/>
          </a:p>
          <a:p>
            <a:r>
              <a:rPr lang="en-US" sz="1100" b="1" dirty="0"/>
              <a:t>CLICK 2</a:t>
            </a:r>
          </a:p>
          <a:p>
            <a:endParaRPr lang="en-US" sz="1100" b="0" kern="1200" dirty="0">
              <a:ea typeface="ＭＳ Ｐゴシック" charset="0"/>
              <a:cs typeface="ＭＳ Ｐゴシック" charset="0"/>
            </a:endParaRPr>
          </a:p>
          <a:p>
            <a:r>
              <a:rPr lang="en-US" sz="1100" b="0" kern="1200" dirty="0">
                <a:ea typeface="ＭＳ Ｐゴシック" charset="0"/>
                <a:cs typeface="ＭＳ Ｐゴシック" charset="0"/>
              </a:rPr>
              <a:t>The Intune MAM capability supports multi-identity usage of apps so you can have different levels of protections/restrictions for corporate data vs. personal data on the same application. </a:t>
            </a:r>
            <a:endParaRPr lang="en-US" sz="1100" b="0" dirty="0"/>
          </a:p>
          <a:p>
            <a:endParaRPr lang="en-US" sz="1100" b="0" dirty="0"/>
          </a:p>
          <a:p>
            <a:r>
              <a:rPr lang="en-US" sz="1100" b="1" dirty="0"/>
              <a:t>CLICK 3</a:t>
            </a:r>
          </a:p>
          <a:p>
            <a:endParaRPr lang="en-US" sz="1100" b="0" dirty="0"/>
          </a:p>
          <a:p>
            <a:r>
              <a:rPr lang="en-US" sz="1100" b="0" kern="1200" dirty="0">
                <a:ea typeface="ＭＳ Ｐゴシック" charset="0"/>
                <a:cs typeface="ＭＳ Ｐゴシック" charset="0"/>
              </a:rPr>
              <a:t>Selective wipe allows you to remove your corporate data without impacting any of the users personal files or documents. </a:t>
            </a:r>
          </a:p>
          <a:p>
            <a:endParaRPr lang="en-US" sz="1100" b="0" kern="1200" dirty="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25042A-7F1D-F947-8AC5-1DC5194A3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7186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r>
              <a:rPr lang="en-US" sz="1100" b="1"/>
              <a:t>Key Takeaway: </a:t>
            </a:r>
            <a:r>
              <a:rPr lang="en-US" sz="1100" b="0"/>
              <a:t>Microsoft has built in DLP protections to the Office 365 platform</a:t>
            </a:r>
          </a:p>
        </p:txBody>
      </p:sp>
      <p:sp>
        <p:nvSpPr>
          <p:cNvPr id="4" name="Header Placeholder 3">
            <a:extLst/>
          </p:cNvPr>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6" name="Date Placeholder 5">
            <a:extLst/>
          </p:cNvPr>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08:11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p:cNvPr>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6039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indent="0" fontAlgn="auto">
              <a:lnSpc>
                <a:spcPct val="100000"/>
              </a:lnSpc>
              <a:spcBef>
                <a:spcPts val="0"/>
              </a:spcBef>
              <a:spcAft>
                <a:spcPts val="0"/>
              </a:spcAft>
              <a:buClrTx/>
              <a:buSzTx/>
              <a:buFontTx/>
              <a:buNone/>
              <a:tabLst/>
              <a:defRPr/>
            </a:pPr>
            <a:r>
              <a:rPr lang="en-US" sz="1100" b="1"/>
              <a:t>Key Takeaway: </a:t>
            </a:r>
            <a:r>
              <a:rPr lang="en-US" sz="1100"/>
              <a:t>Microsoft has built in education (via Policy Tips) to help users make the right decision in the course of their workflow when they are thinking about the document. </a:t>
            </a:r>
          </a:p>
          <a:p>
            <a:endParaRPr lang="en-US" sz="1100"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08:11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425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pPr marR="0" lvl="0" indent="0" fontAlgn="auto">
              <a:lnSpc>
                <a:spcPct val="100000"/>
              </a:lnSpc>
              <a:spcBef>
                <a:spcPts val="0"/>
              </a:spcBef>
              <a:spcAft>
                <a:spcPts val="0"/>
              </a:spcAft>
              <a:buClrTx/>
              <a:buSzTx/>
              <a:buFontTx/>
              <a:buNone/>
              <a:tabLst/>
              <a:defRPr/>
            </a:pPr>
            <a:r>
              <a:rPr lang="en-US" sz="1100"/>
              <a:t>This is an overview of the types of conditions you can set on Office 365 DLP policy rules</a:t>
            </a:r>
          </a:p>
          <a:p>
            <a:endParaRPr lang="en-US" sz="1100" b="1"/>
          </a:p>
        </p:txBody>
      </p:sp>
      <p:sp>
        <p:nvSpPr>
          <p:cNvPr id="4" name="Header Placeholder 3">
            <a:extLst/>
          </p:cNvPr>
          <p:cNvSpPr>
            <a:spLocks noGrp="1"/>
          </p:cNvSpPr>
          <p:nvPr>
            <p:ph type="hdr" sz="quarter" idx="10"/>
          </p:nvPr>
        </p:nvSpPr>
        <p:spPr/>
        <p:txBody>
          <a:bodyPr/>
          <a:lstStyle/>
          <a:p>
            <a:r>
              <a:rPr lang="en-US"/>
              <a:t>Microsoft 2016</a:t>
            </a:r>
          </a:p>
        </p:txBody>
      </p:sp>
      <p:sp>
        <p:nvSpPr>
          <p:cNvPr id="6" name="Date Placeholder 5">
            <a:extLst/>
          </p:cNvPr>
          <p:cNvSpPr>
            <a:spLocks noGrp="1"/>
          </p:cNvSpPr>
          <p:nvPr>
            <p:ph type="dt" idx="12"/>
          </p:nvPr>
        </p:nvSpPr>
        <p:spPr/>
        <p:txBody>
          <a:bodyPr/>
          <a:lstStyle/>
          <a:p>
            <a:fld id="{38EEC551-8CDA-4EB6-89BB-2A86C9F091C8}" type="datetime8">
              <a:rPr lang="en-US" smtClean="0"/>
              <a:t>3/26/2019 08:11</a:t>
            </a:fld>
            <a:endParaRPr lang="en-US"/>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8685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dirty="0"/>
              <a:t>Key Takeaway: </a:t>
            </a:r>
            <a:r>
              <a:rPr lang="en-US" dirty="0"/>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This 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3173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pPr marR="0" lvl="0" indent="0" fontAlgn="auto">
              <a:lnSpc>
                <a:spcPct val="100000"/>
              </a:lnSpc>
              <a:spcBef>
                <a:spcPts val="0"/>
              </a:spcBef>
              <a:spcAft>
                <a:spcPts val="0"/>
              </a:spcAft>
              <a:buClrTx/>
              <a:buSzTx/>
              <a:buFontTx/>
              <a:buNone/>
              <a:tabLst/>
              <a:defRPr/>
            </a:pPr>
            <a:r>
              <a:rPr lang="en-US" sz="1100"/>
              <a:t>This is an overview of the types of actions you can take with Office 365 DLP policy rules</a:t>
            </a:r>
          </a:p>
          <a:p>
            <a:endParaRPr lang="en-US" sz="1100" b="1"/>
          </a:p>
        </p:txBody>
      </p:sp>
      <p:sp>
        <p:nvSpPr>
          <p:cNvPr id="4" name="Header Placeholder 3">
            <a:extLst/>
          </p:cNvPr>
          <p:cNvSpPr>
            <a:spLocks noGrp="1"/>
          </p:cNvSpPr>
          <p:nvPr>
            <p:ph type="hdr" sz="quarter" idx="10"/>
          </p:nvPr>
        </p:nvSpPr>
        <p:spPr/>
        <p:txBody>
          <a:bodyPr/>
          <a:lstStyle/>
          <a:p>
            <a:r>
              <a:rPr lang="en-US"/>
              <a:t>Microsoft 2016</a:t>
            </a:r>
          </a:p>
        </p:txBody>
      </p:sp>
      <p:sp>
        <p:nvSpPr>
          <p:cNvPr id="6" name="Date Placeholder 5">
            <a:extLst/>
          </p:cNvPr>
          <p:cNvSpPr>
            <a:spLocks noGrp="1"/>
          </p:cNvSpPr>
          <p:nvPr>
            <p:ph type="dt" idx="12"/>
          </p:nvPr>
        </p:nvSpPr>
        <p:spPr/>
        <p:txBody>
          <a:bodyPr/>
          <a:lstStyle/>
          <a:p>
            <a:fld id="{38EEC551-8CDA-4EB6-89BB-2A86C9F091C8}" type="datetime8">
              <a:rPr lang="en-US" smtClean="0"/>
              <a:t>3/26/2019 08:11</a:t>
            </a:fld>
            <a:endParaRPr lang="en-US"/>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1957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Azure SQL offers several types of protection; Activity Monitoring, Access Control, Data Protection</a:t>
            </a:r>
          </a:p>
          <a:p>
            <a:endParaRPr lang="en-US" sz="1100" b="1" dirty="0"/>
          </a:p>
          <a:p>
            <a:r>
              <a:rPr lang="en-US" sz="1100" b="1" dirty="0"/>
              <a:t>Data Protection – </a:t>
            </a:r>
            <a:r>
              <a:rPr lang="en-US" sz="1100" b="0" dirty="0"/>
              <a:t>Data encryption in use, over the network, and at rest in the database</a:t>
            </a:r>
          </a:p>
          <a:p>
            <a:r>
              <a:rPr lang="en-US" sz="1100" b="0" dirty="0"/>
              <a:t>https://docs.microsoft.com/en-us/sql/relational-databases/security/encryption/transparent-data-encryption-with-azure-sql-database</a:t>
            </a:r>
          </a:p>
          <a:p>
            <a:endParaRPr lang="en-US" sz="1100" b="0" dirty="0"/>
          </a:p>
          <a:p>
            <a:r>
              <a:rPr lang="en-US" sz="1100" b="1" dirty="0"/>
              <a:t>CLICK 1</a:t>
            </a:r>
          </a:p>
          <a:p>
            <a:endParaRPr lang="en-US" sz="1100" b="0" dirty="0"/>
          </a:p>
          <a:p>
            <a:r>
              <a:rPr lang="en-US" sz="1100" b="1" dirty="0"/>
              <a:t>Access Control </a:t>
            </a:r>
            <a:r>
              <a:rPr lang="en-US" sz="1100" b="0" dirty="0"/>
              <a:t>– You can configure Azure SQL Firewall, configure SQL or Active Directory for authentication, and apply row level security and dynamic data masking</a:t>
            </a:r>
          </a:p>
          <a:p>
            <a:r>
              <a:rPr lang="en-US" sz="1100" b="0" dirty="0"/>
              <a:t>SQL Firewall - https://docs.microsoft.com/en-us/azure/sql-database/sql-database-firewall-configure</a:t>
            </a:r>
          </a:p>
          <a:p>
            <a:r>
              <a:rPr lang="en-US" sz="1100" b="0" dirty="0"/>
              <a:t>Row Level Security - https://docs.microsoft.com/en-us/sql/relational-databases/security/row-level-security</a:t>
            </a:r>
          </a:p>
          <a:p>
            <a:r>
              <a:rPr lang="en-US" sz="1100" b="0" dirty="0"/>
              <a:t>Dynamic Data Masking - https://docs.microsoft.com/en-us/sql/relational-databases/security/dynamic-data-masking</a:t>
            </a:r>
          </a:p>
          <a:p>
            <a:endParaRPr lang="en-US" sz="1100" b="0" dirty="0"/>
          </a:p>
          <a:p>
            <a:r>
              <a:rPr lang="en-US" sz="1100" b="1" dirty="0"/>
              <a:t>CLICK 2</a:t>
            </a:r>
          </a:p>
          <a:p>
            <a:endParaRPr lang="en-US" sz="1100" b="0" dirty="0"/>
          </a:p>
          <a:p>
            <a:r>
              <a:rPr lang="en-US" sz="1100" b="0" dirty="0"/>
              <a:t>Azure SQL also detailed auditing as well as advanced threat detection analytics that provide insights into the audit logs. Threat detection continues to evolve and currently includes</a:t>
            </a:r>
          </a:p>
          <a:p>
            <a:pPr marL="171450" indent="-171450">
              <a:buFont typeface="Arial" panose="020B0604020202020204" pitchFamily="34" charset="0"/>
              <a:buChar char="•"/>
            </a:pPr>
            <a:r>
              <a:rPr lang="en-US" sz="1100" kern="1200" dirty="0">
                <a:effectLst/>
                <a:ea typeface="+mn-ea"/>
                <a:cs typeface="+mn-cs"/>
              </a:rPr>
              <a:t>SQL injection attacks (attempts and successful exploitation), </a:t>
            </a:r>
          </a:p>
          <a:p>
            <a:pPr marL="171450" indent="-171450">
              <a:buFont typeface="Arial" panose="020B0604020202020204" pitchFamily="34" charset="0"/>
              <a:buChar char="•"/>
            </a:pPr>
            <a:r>
              <a:rPr lang="en-US" sz="1100" kern="1200" dirty="0">
                <a:effectLst/>
              </a:rPr>
              <a:t>Anomalous database access patterns (unusual location, unfamiliar principal, brute force)</a:t>
            </a:r>
            <a:endParaRPr lang="en-US" sz="1100" b="0" dirty="0"/>
          </a:p>
          <a:p>
            <a:endParaRPr lang="en-US" sz="1100" b="0" dirty="0"/>
          </a:p>
          <a:p>
            <a:r>
              <a:rPr lang="en-US" sz="1100" b="0" dirty="0"/>
              <a:t>Auditing - https://docs.microsoft.com/en-us/azure/sql-database/sql-database-auditing</a:t>
            </a:r>
          </a:p>
          <a:p>
            <a:r>
              <a:rPr lang="en-US" sz="1100" b="0" dirty="0"/>
              <a:t>Threat Detection - https://docs.microsoft.com/en-us/azure/sql-database/sql-database-threat-detection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01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The recommended topology for Azure Information Protection is to leverage the Azure Rights Management capability that enables documents to be access and protected when they have access to the internet</a:t>
            </a:r>
          </a:p>
          <a:p>
            <a:endParaRPr lang="en-US" sz="1100" b="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118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Some organizations have requirements to retain master key control on-premises for certain classifications of data and we provide support for this topology. </a:t>
            </a:r>
          </a:p>
          <a:p>
            <a:endParaRPr lang="en-US" sz="1100" b="1"/>
          </a:p>
          <a:p>
            <a:r>
              <a:rPr lang="en-US" sz="1100" b="0"/>
              <a:t>Depending on the policy configuration, this can limit the ability to access documents to only on-premises connected hosts. </a:t>
            </a:r>
          </a:p>
          <a:p>
            <a:endParaRPr lang="en-US" sz="1100" b="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05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dirty="0"/>
              <a:t>Key Takeaway: </a:t>
            </a:r>
            <a:r>
              <a:rPr lang="en-US" sz="1100" dirty="0"/>
              <a:t>Microsoft invests in protections on data itself because sensitive data is often copied to untrusted devices/apps/services</a:t>
            </a:r>
          </a:p>
          <a:p>
            <a:endParaRPr lang="en-US" sz="1100" dirty="0"/>
          </a:p>
          <a:p>
            <a:r>
              <a:rPr lang="en-US" sz="1100" dirty="0"/>
              <a:t>As the IT world evolved, we saw the world of information protection evolve from </a:t>
            </a:r>
            <a:r>
              <a:rPr lang="en-US" sz="1100" dirty="0" err="1"/>
              <a:t>Fileshare</a:t>
            </a:r>
            <a:r>
              <a:rPr lang="en-US" sz="1100" dirty="0"/>
              <a:t> and USB stick data sprawl into SharePoint and Email/Mobile data sprawl and further into Cloud and Shadow IT data sprawl of today. </a:t>
            </a:r>
          </a:p>
          <a:p>
            <a:endParaRPr lang="en-US" sz="1100" dirty="0"/>
          </a:p>
          <a:p>
            <a:r>
              <a:rPr lang="en-US" sz="1100" b="1" dirty="0"/>
              <a:t>CLICK 1</a:t>
            </a:r>
          </a:p>
          <a:p>
            <a:endParaRPr lang="en-US" sz="1100" dirty="0"/>
          </a:p>
          <a:p>
            <a:r>
              <a:rPr lang="en-US" sz="1100" dirty="0"/>
              <a:t>Microsoft’s security philosophy has remained constant on protecting the data itself, but has evolved with the needs of our customers. </a:t>
            </a:r>
          </a:p>
          <a:p>
            <a:r>
              <a:rPr lang="en-US" sz="1100" dirty="0"/>
              <a:t>We started out with a basic access controls and encryption approach, but rapidly evolved into a rights management because of the need for centralized policy control and persistent protections on data that moves around a lot. </a:t>
            </a:r>
          </a:p>
          <a:p>
            <a:endParaRPr lang="en-US" sz="1100" kern="1200" dirty="0">
              <a:effectLst/>
              <a:latin typeface="+mn-lt"/>
              <a:ea typeface="+mn-ea"/>
              <a:cs typeface="+mn-cs"/>
            </a:endParaRPr>
          </a:p>
          <a:p>
            <a:r>
              <a:rPr lang="en-US" sz="1100" kern="1200" dirty="0">
                <a:effectLst/>
                <a:latin typeface="+mn-lt"/>
                <a:ea typeface="+mn-ea"/>
                <a:cs typeface="+mn-cs"/>
              </a:rPr>
              <a:t>The difficulty of manual classification and the rise of Shadow IT SaaS has driven a need for Microsoft to build a full lifecycle protection solution for our customers. This includes automatic classification of data and Cloud App Security Broker (CASB) capability to discover and manage SaaS application risk. </a:t>
            </a:r>
          </a:p>
        </p:txBody>
      </p:sp>
    </p:spTree>
    <p:extLst>
      <p:ext uri="{BB962C8B-B14F-4D97-AF65-F5344CB8AC3E}">
        <p14:creationId xmlns:p14="http://schemas.microsoft.com/office/powerpoint/2010/main" val="109131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Key Takeaway: </a:t>
            </a:r>
            <a:r>
              <a:rPr lang="en-US" sz="1050" dirty="0"/>
              <a:t>Key data security challenges include reducing and managing user errors, data classification, data protection outside network, and data compliance.</a:t>
            </a:r>
          </a:p>
          <a:p>
            <a:endParaRPr lang="en-US" sz="105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t>Reduce and manage risk of user errors</a:t>
            </a:r>
          </a:p>
          <a:p>
            <a:r>
              <a:rPr lang="en-US" sz="1050" b="0" dirty="0"/>
              <a:t>As many of us have experienced with urgent requests by executive leadership, creating and updating sensitive documents frequently involves </a:t>
            </a:r>
          </a:p>
          <a:p>
            <a:pPr marL="171450" indent="-171450">
              <a:buFont typeface="Arial" panose="020B0604020202020204" pitchFamily="34" charset="0"/>
              <a:buChar char="•"/>
            </a:pPr>
            <a:r>
              <a:rPr lang="en-US" sz="1050" b="0" dirty="0"/>
              <a:t>multiple stakeholders within the organization </a:t>
            </a:r>
          </a:p>
          <a:p>
            <a:pPr marL="171450" indent="-171450">
              <a:buFont typeface="Arial" panose="020B0604020202020204" pitchFamily="34" charset="0"/>
              <a:buChar char="•"/>
            </a:pPr>
            <a:r>
              <a:rPr lang="en-US" sz="1050" b="0" dirty="0"/>
              <a:t>working quickly to meet an important deadline </a:t>
            </a:r>
          </a:p>
          <a:p>
            <a:pPr marL="171450" indent="-171450">
              <a:buFont typeface="Arial" panose="020B0604020202020204" pitchFamily="34" charset="0"/>
              <a:buChar char="•"/>
            </a:pPr>
            <a:r>
              <a:rPr lang="en-US" sz="1050" b="0" dirty="0"/>
              <a:t>Working on different devices in different locations </a:t>
            </a:r>
          </a:p>
          <a:p>
            <a:pPr marL="171450" indent="-171450">
              <a:buFont typeface="Arial" panose="020B0604020202020204" pitchFamily="34" charset="0"/>
              <a:buChar char="•"/>
            </a:pPr>
            <a:r>
              <a:rPr lang="en-US" sz="1050" b="0" dirty="0"/>
              <a:t>Uncertainty about whether the leadership will agree with or modify the outcome</a:t>
            </a:r>
          </a:p>
          <a:p>
            <a:r>
              <a:rPr lang="en-US" sz="1050" b="0" dirty="0"/>
              <a:t>In this type of situation, adding a manual process to analyze the full document content and precisely classify it can be difficult and distracting from the immediate business goals. </a:t>
            </a:r>
          </a:p>
          <a:p>
            <a:endParaRPr lang="en-US" sz="1050" b="0" dirty="0"/>
          </a:p>
          <a:p>
            <a:r>
              <a:rPr lang="en-US" sz="1050" b="0" dirty="0"/>
              <a:t>We need to help users easily make these decisions to protect their business without slowing it down. </a:t>
            </a:r>
          </a:p>
          <a:p>
            <a:endParaRPr lang="en-US" sz="1050" b="0" dirty="0"/>
          </a:p>
          <a:p>
            <a:r>
              <a:rPr lang="en-US" sz="1050" b="1" dirty="0"/>
              <a:t>CLICK 1</a:t>
            </a:r>
          </a:p>
          <a:p>
            <a:endParaRPr lang="en-US" sz="1050" b="0" dirty="0"/>
          </a:p>
          <a:p>
            <a:r>
              <a:rPr lang="en-US" sz="1050" b="0" dirty="0"/>
              <a:t>We also need to protect both </a:t>
            </a:r>
          </a:p>
          <a:p>
            <a:pPr marL="171450" indent="-171450">
              <a:buFont typeface="Arial" panose="020B0604020202020204" pitchFamily="34" charset="0"/>
              <a:buChar char="•"/>
            </a:pPr>
            <a:r>
              <a:rPr lang="en-US" sz="1050" b="0" dirty="0"/>
              <a:t>A significant backlog of content that has built up over time </a:t>
            </a:r>
          </a:p>
          <a:p>
            <a:pPr marL="171450" indent="-171450">
              <a:buFont typeface="Arial" panose="020B0604020202020204" pitchFamily="34" charset="0"/>
              <a:buChar char="•"/>
            </a:pPr>
            <a:r>
              <a:rPr lang="en-US" sz="1050" b="0" dirty="0"/>
              <a:t>The constant stream of new documents being create created. </a:t>
            </a:r>
          </a:p>
          <a:p>
            <a:endParaRPr lang="en-US" sz="1050" b="0" dirty="0"/>
          </a:p>
          <a:p>
            <a:r>
              <a:rPr lang="en-US" sz="1050" b="1" dirty="0"/>
              <a:t>CLICK 2</a:t>
            </a:r>
          </a:p>
          <a:p>
            <a:endParaRPr lang="en-US" sz="1050" b="0" dirty="0"/>
          </a:p>
          <a:p>
            <a:r>
              <a:rPr lang="en-US" sz="1050" b="0" dirty="0"/>
              <a:t>The data that we must to protect is frequently created or transferred outside the networks we manage (and often gets used on unmanaged devices and cloud services)</a:t>
            </a:r>
          </a:p>
          <a:p>
            <a:endParaRPr lang="en-US" sz="1050" b="0" dirty="0"/>
          </a:p>
          <a:p>
            <a:r>
              <a:rPr lang="en-US" sz="1050" b="1" dirty="0"/>
              <a:t>CLICK 3</a:t>
            </a:r>
          </a:p>
          <a:p>
            <a:endParaRPr lang="en-US" sz="1050" b="0" dirty="0"/>
          </a:p>
          <a:p>
            <a:r>
              <a:rPr lang="en-US" sz="1050" b="0" dirty="0"/>
              <a:t>We are also seeing an increase in compliance requirements that measure outcomes (compromised data) rather than the methods (encrypted data). We are also seeing an increase in the fines from regulations like the General Data Protection Regulation (GDPR) in the European Union. </a:t>
            </a:r>
          </a:p>
          <a:p>
            <a:endParaRPr lang="en-US" sz="1050" b="0" dirty="0"/>
          </a:p>
          <a:p>
            <a:r>
              <a:rPr lang="en-US" sz="1050" b="0" dirty="0"/>
              <a:t>This and the elevated threat environment are driving a need for full lifecycle protection that </a:t>
            </a:r>
          </a:p>
          <a:p>
            <a:pPr marL="171450" indent="-171450">
              <a:buFont typeface="Arial" panose="020B0604020202020204" pitchFamily="34" charset="0"/>
              <a:buChar char="•"/>
            </a:pPr>
            <a:r>
              <a:rPr lang="en-US" sz="1050" b="0" dirty="0"/>
              <a:t>Protects all the sensitive data </a:t>
            </a:r>
          </a:p>
          <a:p>
            <a:pPr marL="171450" indent="-171450">
              <a:buFont typeface="Arial" panose="020B0604020202020204" pitchFamily="34" charset="0"/>
              <a:buChar char="•"/>
            </a:pPr>
            <a:r>
              <a:rPr lang="en-US" sz="1050" b="0" dirty="0"/>
              <a:t>Protects data throughout its life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a:effectLs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3/26/2019 08:11</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163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Takeaway: </a:t>
            </a:r>
            <a:r>
              <a:rPr lang="en-US" sz="1200" dirty="0"/>
              <a:t>These are the key information protection use cases we see organizations focusing on </a:t>
            </a:r>
            <a:endParaRPr lang="en-US" dirty="0"/>
          </a:p>
        </p:txBody>
      </p:sp>
      <p:sp>
        <p:nvSpPr>
          <p:cNvPr id="4" name="Slide Number Placeholder 3"/>
          <p:cNvSpPr>
            <a:spLocks noGrp="1"/>
          </p:cNvSpPr>
          <p:nvPr>
            <p:ph type="sldNum" sz="quarter" idx="10"/>
          </p:nvPr>
        </p:nvSpPr>
        <p:spPr/>
        <p:txBody>
          <a:bodyPr/>
          <a:lstStyle/>
          <a:p>
            <a:fld id="{E99E2BAC-54EE-4500-A32C-ABC24D371560}" type="slidenum">
              <a:rPr lang="en-US" smtClean="0"/>
              <a:t>6</a:t>
            </a:fld>
            <a:endParaRPr lang="en-US"/>
          </a:p>
        </p:txBody>
      </p:sp>
    </p:spTree>
    <p:extLst>
      <p:ext uri="{BB962C8B-B14F-4D97-AF65-F5344CB8AC3E}">
        <p14:creationId xmlns:p14="http://schemas.microsoft.com/office/powerpoint/2010/main" val="1360622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dirty="0"/>
              <a:t>Key Takeaway: </a:t>
            </a:r>
            <a:r>
              <a:rPr lang="en-US" sz="1100" b="0" dirty="0"/>
              <a:t>This is a reference information protection strategy designed to balance security and productivity</a:t>
            </a:r>
          </a:p>
          <a:p>
            <a:endParaRPr lang="en-US" sz="1100" b="1" dirty="0"/>
          </a:p>
          <a:p>
            <a:r>
              <a:rPr lang="en-US" sz="1100" dirty="0"/>
              <a:t>Business critical data should have the strongest controls spanning people process and technology, including clear policy and user training, business processes, and the full spectrum of technical/security capabilities (identify, protect, detect, respond, recover)</a:t>
            </a:r>
          </a:p>
          <a:p>
            <a:endParaRPr lang="en-US" sz="1100" dirty="0"/>
          </a:p>
          <a:p>
            <a:r>
              <a:rPr lang="en-US" sz="1100" b="1" dirty="0"/>
              <a:t>CLICK 1</a:t>
            </a:r>
          </a:p>
          <a:p>
            <a:endParaRPr lang="en-US" sz="1100" b="1" dirty="0"/>
          </a:p>
          <a:p>
            <a:r>
              <a:rPr lang="en-US" sz="1100" dirty="0"/>
              <a:t>To enable daily productivity, your </a:t>
            </a:r>
            <a:r>
              <a:rPr lang="en-US" sz="1100" baseline="0" dirty="0"/>
              <a:t>collaboration environment should be focused on providing both user productivity and security. The edge of this enterprise environment has traditionally been defined by a network perimeter (managed hosts on a corporate network with DLP on the network edge and hosts), but is now shifting to an identity security perimeter defined by authentication and access controls on accounts, devices, and cloud services. </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To enable collaboration of the most sensitive information, we should now extend those strong assurances with the data while enabling collaboration within the production and environment and with key partners (e.g. M&amp;A documents with legal counsel and other stakeholders, sensitive product specifications with suppliers, pre-announcement information with key stakeholders, protection of regulated information,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The keys to enabling this securely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Automatic classification, persistent encryption, and centralized monitoring and revocation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Continuous discovery to capture accidental leaks (e.g. through monitoring SaaS applications with cloud application security broker (CASB) in the identity security perimeter)</a:t>
            </a:r>
            <a:endParaRPr lang="en-US" sz="1100" dirty="0"/>
          </a:p>
        </p:txBody>
      </p:sp>
      <p:sp>
        <p:nvSpPr>
          <p:cNvPr id="4" name="Slide Number Placeholder 3"/>
          <p:cNvSpPr>
            <a:spLocks noGrp="1"/>
          </p:cNvSpPr>
          <p:nvPr>
            <p:ph type="sldNum" sz="quarter" idx="10"/>
          </p:nvPr>
        </p:nvSpPr>
        <p:spPr/>
        <p:txBody>
          <a:bodyPr/>
          <a:lstStyle/>
          <a:p>
            <a:pPr defTabSz="942289">
              <a:defRPr/>
            </a:pPr>
            <a:fld id="{6FD451CA-E149-40C5-A2BB-BC4FC881DFDD}" type="slidenum">
              <a:rPr lang="en-US" sz="1900" kern="0">
                <a:solidFill>
                  <a:sysClr val="windowText" lastClr="000000"/>
                </a:solidFill>
              </a:rPr>
              <a:pPr defTabSz="942289">
                <a:defRPr/>
              </a:pPr>
              <a:t>7</a:t>
            </a:fld>
            <a:endParaRPr lang="en-US" sz="1900" kern="0">
              <a:solidFill>
                <a:sysClr val="windowText" lastClr="000000"/>
              </a:solidFill>
            </a:endParaRPr>
          </a:p>
        </p:txBody>
      </p:sp>
    </p:spTree>
    <p:extLst>
      <p:ext uri="{BB962C8B-B14F-4D97-AF65-F5344CB8AC3E}">
        <p14:creationId xmlns:p14="http://schemas.microsoft.com/office/powerpoint/2010/main" val="276098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Key Takeaway: </a:t>
            </a:r>
            <a:r>
              <a:rPr lang="en-US" sz="1100" b="0" dirty="0"/>
              <a:t>There are three information protection strategic objectives based on the relative value/risk to the business</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To maximize the return on your investment of resources, we recommend you establish a </a:t>
            </a:r>
            <a:r>
              <a:rPr lang="en-US" sz="1100" b="1" dirty="0"/>
              <a:t>baseline protection </a:t>
            </a:r>
            <a:r>
              <a:rPr lang="en-US" sz="1100" b="0" dirty="0"/>
              <a:t>to cover all of data that isn’t explicitly public. These protections serve as the minimum protection for data (and the only protection for lower sensitivity data) and is the de facto strategy we see most organizations using. While many organizations are still attempting to provide baseline protection by restricting data to managed corporate PC behind corporate firewalls/VPNs, we recommend upgrading to an identity security perimeter approach to keep up with current attacks and user productivity needs. Microsoft’s identity security perimeter approach is described in detail in the identity and access management module of this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p>
          <a:p>
            <a:r>
              <a:rPr lang="en-US" sz="1100" b="1" dirty="0"/>
              <a:t>CLICK 1</a:t>
            </a:r>
          </a:p>
          <a:p>
            <a:endParaRPr lang="en-US" sz="1100" b="0" dirty="0"/>
          </a:p>
          <a:p>
            <a:r>
              <a:rPr lang="en-US" sz="1100" b="0" dirty="0"/>
              <a:t>For </a:t>
            </a:r>
            <a:r>
              <a:rPr lang="en-US" sz="1100" b="1" dirty="0"/>
              <a:t>sensitive information</a:t>
            </a:r>
            <a:r>
              <a:rPr lang="en-US" sz="1100" b="0" dirty="0"/>
              <a:t> that may have a significant or material impact on the organization’s business (such as regulated data, trade secrets, and other confidential information), we recommend an additional level protection to reduce the risk of theft modification or destruction of that information. </a:t>
            </a:r>
          </a:p>
          <a:p>
            <a:endParaRPr lang="en-US" sz="1100" b="0" dirty="0"/>
          </a:p>
          <a:p>
            <a:r>
              <a:rPr lang="en-US" sz="1100" b="0" dirty="0"/>
              <a:t>This presentation will focus on the recommended strategy to protect this sensitive information. </a:t>
            </a:r>
          </a:p>
          <a:p>
            <a:endParaRPr lang="en-US" sz="1100" b="0" dirty="0"/>
          </a:p>
          <a:p>
            <a:r>
              <a:rPr lang="en-US" sz="1100" b="1" dirty="0"/>
              <a:t>CLICK 2</a:t>
            </a:r>
          </a:p>
          <a:p>
            <a:endParaRPr lang="en-US" sz="1100" b="0" dirty="0"/>
          </a:p>
          <a:p>
            <a:r>
              <a:rPr lang="en-US" sz="1100" b="0" dirty="0"/>
              <a:t>The </a:t>
            </a:r>
            <a:r>
              <a:rPr lang="en-US" sz="1100" b="1" dirty="0"/>
              <a:t>highest value assets </a:t>
            </a:r>
            <a:r>
              <a:rPr lang="en-US" sz="1100" b="0" dirty="0"/>
              <a:t>will have a significant (and likely material) impact on the organization’s business or mission. The protection of high value information assets should build on the sensitive information protections (Level 2 in this diagram) and add specialized protections and processes that match the value and use cases of those assets. </a:t>
            </a:r>
          </a:p>
          <a:p>
            <a:endParaRPr lang="en-US" sz="1100" b="0" dirty="0"/>
          </a:p>
          <a:p>
            <a:r>
              <a:rPr lang="en-US" sz="1100" b="0" dirty="0"/>
              <a:t>We will be focusing primarily on protecting sensitive information (Level 2) in this presentation</a:t>
            </a:r>
          </a:p>
          <a:p>
            <a:endParaRPr lang="en-US" sz="1100" b="0" dirty="0"/>
          </a:p>
          <a:p>
            <a:r>
              <a:rPr lang="en-US" sz="1100" b="1" i="0" u="sng" dirty="0"/>
              <a:t>Additional Information</a:t>
            </a:r>
          </a:p>
          <a:p>
            <a:pPr marL="171450" indent="-171450">
              <a:buFont typeface="Arial" panose="020B0604020202020204" pitchFamily="34" charset="0"/>
              <a:buChar char="•"/>
            </a:pPr>
            <a:r>
              <a:rPr lang="en-US" sz="1100" b="0" i="0" u="none" dirty="0"/>
              <a:t>Which information assets fit into each level will vary depending on your organization’s business strategy and how it maintains a competitive advantage</a:t>
            </a:r>
          </a:p>
          <a:p>
            <a:pPr marL="171450" indent="-171450">
              <a:buFont typeface="Arial" panose="020B0604020202020204" pitchFamily="34" charset="0"/>
              <a:buChar char="•"/>
            </a:pPr>
            <a:r>
              <a:rPr lang="en-US" sz="1100" b="0" i="0" u="none" dirty="0"/>
              <a:t>The asset classification exercise for this can also benefit your business in several other ways such as</a:t>
            </a:r>
          </a:p>
          <a:p>
            <a:pPr marL="628650" lvl="1" indent="-171450">
              <a:buFont typeface="Arial" panose="020B0604020202020204" pitchFamily="34" charset="0"/>
              <a:buChar char="•"/>
            </a:pPr>
            <a:r>
              <a:rPr lang="en-US" sz="1100" b="0" i="0" u="none" dirty="0"/>
              <a:t>Protecting and recovering from destructive/ransomware attacks</a:t>
            </a:r>
          </a:p>
          <a:p>
            <a:pPr marL="628650" lvl="1" indent="-171450">
              <a:buFont typeface="Arial" panose="020B0604020202020204" pitchFamily="34" charset="0"/>
              <a:buChar char="•"/>
            </a:pPr>
            <a:r>
              <a:rPr lang="en-US" sz="1100" b="0" i="0" u="none" dirty="0"/>
              <a:t>Improving resiliency of critical systems during business continuity risks</a:t>
            </a:r>
            <a:endParaRPr lang="en-US" sz="1100" dirty="0"/>
          </a:p>
        </p:txBody>
      </p:sp>
      <p:sp>
        <p:nvSpPr>
          <p:cNvPr id="4" name="Slide Number Placeholder 3"/>
          <p:cNvSpPr>
            <a:spLocks noGrp="1"/>
          </p:cNvSpPr>
          <p:nvPr>
            <p:ph type="sldNum" sz="quarter" idx="10"/>
          </p:nvPr>
        </p:nvSpPr>
        <p:spPr/>
        <p:txBody>
          <a:bodyPr/>
          <a:lstStyle/>
          <a:p>
            <a:fld id="{E99E2BAC-54EE-4500-A32C-ABC24D371560}" type="slidenum">
              <a:rPr lang="en-US" smtClean="0"/>
              <a:t>8</a:t>
            </a:fld>
            <a:endParaRPr lang="en-US"/>
          </a:p>
        </p:txBody>
      </p:sp>
    </p:spTree>
    <p:extLst>
      <p:ext uri="{BB962C8B-B14F-4D97-AF65-F5344CB8AC3E}">
        <p14:creationId xmlns:p14="http://schemas.microsoft.com/office/powerpoint/2010/main" val="3372881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These are the recommended focus areas for defining success of an information protection program:</a:t>
            </a:r>
          </a:p>
          <a:p>
            <a:pPr marL="171450" indent="-171450">
              <a:buFont typeface="Arial" panose="020B0604020202020204" pitchFamily="34" charset="0"/>
              <a:buChar char="•"/>
            </a:pPr>
            <a:r>
              <a:rPr lang="en-US" sz="1100" b="1" dirty="0"/>
              <a:t>Coverage - </a:t>
            </a:r>
            <a:r>
              <a:rPr lang="en-US" sz="1100" b="0" dirty="0"/>
              <a:t>The program needs to address the full set of sensitive assets and the different data formats (structured, unstructured) and locations (SaaS applications, on-premises datacenters, backup copies, etc.)</a:t>
            </a:r>
          </a:p>
          <a:p>
            <a:pPr marL="171450" indent="-171450">
              <a:buFont typeface="Arial" panose="020B0604020202020204" pitchFamily="34" charset="0"/>
              <a:buChar char="•"/>
            </a:pPr>
            <a:r>
              <a:rPr lang="en-US" sz="1100" b="1" dirty="0"/>
              <a:t>Integrate - </a:t>
            </a:r>
            <a:r>
              <a:rPr lang="en-US" sz="1100" b="0" dirty="0"/>
              <a:t>Any new capabilities should leverage existing processes that users have been trained on (and any tools that aren’t being replaced by the new capability)</a:t>
            </a:r>
          </a:p>
          <a:p>
            <a:pPr marL="171450" indent="-171450">
              <a:buFont typeface="Arial" panose="020B0604020202020204" pitchFamily="34" charset="0"/>
              <a:buChar char="•"/>
            </a:pPr>
            <a:r>
              <a:rPr lang="en-US" sz="1100" b="1" dirty="0"/>
              <a:t>Full Stack </a:t>
            </a:r>
            <a:r>
              <a:rPr lang="en-US" sz="1100" b="0" dirty="0"/>
              <a:t>– Higher value assets may provide enough reward for adversaries to develop and execute advanced attack techniques to access the data (zero day device/host vulnerabilities, reading encryption keys from memory, etc.)</a:t>
            </a:r>
          </a:p>
          <a:p>
            <a:endParaRPr lang="en-US" sz="1100" b="0" dirty="0"/>
          </a:p>
          <a:p>
            <a:r>
              <a:rPr lang="en-US" sz="1100" b="1" dirty="0"/>
              <a:t>CLICK 1</a:t>
            </a:r>
          </a:p>
          <a:p>
            <a:endParaRPr lang="en-US" sz="1100" b="0" dirty="0"/>
          </a:p>
          <a:p>
            <a:r>
              <a:rPr lang="en-US" sz="1100" b="0" dirty="0"/>
              <a:t>You should focus on reducing the risk to sensitive documents as these files are frequently shared in unencrypted form on mobile devices and cloud file sharing applications </a:t>
            </a:r>
          </a:p>
          <a:p>
            <a:pPr lvl="1"/>
            <a:r>
              <a:rPr lang="en-US" sz="1100" b="1" dirty="0"/>
              <a:t>Centralized control </a:t>
            </a:r>
            <a:r>
              <a:rPr lang="en-US" sz="1100" b="0" dirty="0"/>
              <a:t>– Organizations should have centralized ability to monitor the usage patterns of sensitive documents and revoke access rights to documents in case they are compromised</a:t>
            </a:r>
          </a:p>
          <a:p>
            <a:pPr lvl="1"/>
            <a:r>
              <a:rPr lang="en-US" sz="1100" b="1" dirty="0"/>
              <a:t>Automatic Classification </a:t>
            </a:r>
            <a:r>
              <a:rPr lang="en-US" sz="1100" b="0" dirty="0"/>
              <a:t>– End users need help with classifying and labelling both existing documents and new ones as they are created</a:t>
            </a:r>
          </a:p>
          <a:p>
            <a:pPr lvl="0"/>
            <a:endParaRPr lang="en-US" sz="1100" b="0" dirty="0"/>
          </a:p>
          <a:p>
            <a:r>
              <a:rPr lang="en-US" sz="1100" b="1" dirty="0"/>
              <a:t>CLICK 2</a:t>
            </a:r>
          </a:p>
          <a:p>
            <a:endParaRPr lang="en-US" sz="1100" b="0" dirty="0"/>
          </a:p>
          <a:p>
            <a:r>
              <a:rPr lang="en-US" sz="1100" b="1" dirty="0"/>
              <a:t>Embedded protection </a:t>
            </a:r>
            <a:r>
              <a:rPr lang="en-US" sz="1100" b="0" dirty="0"/>
              <a:t>– We have learned that effective protection of sensitive data should require the documents to be protected individually, not just as part of broad device or storage volume protections. </a:t>
            </a:r>
          </a:p>
          <a:p>
            <a:endParaRPr lang="en-US" sz="1100" b="0" dirty="0"/>
          </a:p>
          <a:p>
            <a:r>
              <a:rPr lang="en-US" sz="1100" b="1" dirty="0"/>
              <a:t>CLICK 3</a:t>
            </a:r>
          </a:p>
          <a:p>
            <a:endParaRPr lang="en-US" sz="1100" b="0" dirty="0"/>
          </a:p>
          <a:p>
            <a:r>
              <a:rPr lang="en-US" sz="1100" b="1" dirty="0"/>
              <a:t>Persistence</a:t>
            </a:r>
            <a:r>
              <a:rPr lang="en-US" sz="1100" b="0" dirty="0"/>
              <a:t> –The protections must persist with the data as it inevitably traverses between devices and services and over networks</a:t>
            </a:r>
          </a:p>
          <a:p>
            <a:endParaRPr lang="en-US" sz="1100" b="0" dirty="0"/>
          </a:p>
        </p:txBody>
      </p:sp>
      <p:sp>
        <p:nvSpPr>
          <p:cNvPr id="4" name="Slide Number Placeholder 3"/>
          <p:cNvSpPr>
            <a:spLocks noGrp="1"/>
          </p:cNvSpPr>
          <p:nvPr>
            <p:ph type="sldNum" sz="quarter" idx="10"/>
          </p:nvPr>
        </p:nvSpPr>
        <p:spPr/>
        <p:txBody>
          <a:bodyPr/>
          <a:lstStyle/>
          <a:p>
            <a:fld id="{E99E2BAC-54EE-4500-A32C-ABC24D371560}" type="slidenum">
              <a:rPr lang="en-US" smtClean="0"/>
              <a:t>9</a:t>
            </a:fld>
            <a:endParaRPr lang="en-US"/>
          </a:p>
        </p:txBody>
      </p:sp>
    </p:spTree>
    <p:extLst>
      <p:ext uri="{BB962C8B-B14F-4D97-AF65-F5344CB8AC3E}">
        <p14:creationId xmlns:p14="http://schemas.microsoft.com/office/powerpoint/2010/main" val="1782573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1.xml"/><Relationship Id="rId4" Type="http://schemas.openxmlformats.org/officeDocument/2006/relationships/image" Target="../media/image19.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tiff"/><Relationship Id="rId1" Type="http://schemas.openxmlformats.org/officeDocument/2006/relationships/slideMaster" Target="../slideMasters/slideMaster11.xml"/><Relationship Id="rId4" Type="http://schemas.openxmlformats.org/officeDocument/2006/relationships/image" Target="../media/image19.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017881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62755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1805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2362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38390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6403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867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582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4478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229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1575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8081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9294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6004565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6325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667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3622255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37411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5693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76622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9076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6327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911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868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4242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708E35-CF4F-4221-B809-9316D303D739}"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E26BA-5C82-4E13-9069-77F5DE2F730D}" type="slidenum">
              <a:rPr lang="en-US" smtClean="0"/>
              <a:t>‹#›</a:t>
            </a:fld>
            <a:endParaRPr lang="en-US"/>
          </a:p>
        </p:txBody>
      </p:sp>
    </p:spTree>
    <p:extLst>
      <p:ext uri="{BB962C8B-B14F-4D97-AF65-F5344CB8AC3E}">
        <p14:creationId xmlns:p14="http://schemas.microsoft.com/office/powerpoint/2010/main" val="3035168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708E35-CF4F-4221-B809-9316D303D739}" type="datetimeFigureOut">
              <a:rPr lang="en-US" smtClean="0"/>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E26BA-5C82-4E13-9069-77F5DE2F730D}" type="slidenum">
              <a:rPr lang="en-US" smtClean="0"/>
              <a:t>‹#›</a:t>
            </a:fld>
            <a:endParaRPr lang="en-US"/>
          </a:p>
        </p:txBody>
      </p:sp>
    </p:spTree>
    <p:extLst>
      <p:ext uri="{BB962C8B-B14F-4D97-AF65-F5344CB8AC3E}">
        <p14:creationId xmlns:p14="http://schemas.microsoft.com/office/powerpoint/2010/main" val="3314623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708E35-CF4F-4221-B809-9316D303D739}" type="datetimeFigureOut">
              <a:rPr lang="en-US" smtClean="0"/>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E26BA-5C82-4E13-9069-77F5DE2F730D}" type="slidenum">
              <a:rPr lang="en-US" smtClean="0"/>
              <a:t>‹#›</a:t>
            </a:fld>
            <a:endParaRPr lang="en-US"/>
          </a:p>
        </p:txBody>
      </p:sp>
    </p:spTree>
    <p:extLst>
      <p:ext uri="{BB962C8B-B14F-4D97-AF65-F5344CB8AC3E}">
        <p14:creationId xmlns:p14="http://schemas.microsoft.com/office/powerpoint/2010/main" val="227592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875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5"/>
          <p:cNvSpPr txBox="1">
            <a:spLocks/>
          </p:cNvSpPr>
          <p:nvPr userDrawn="1"/>
        </p:nvSpPr>
        <p:spPr>
          <a:xfrm>
            <a:off x="267684" y="304800"/>
            <a:ext cx="5371116"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000" kern="1200" spc="-100">
                <a:ln w="3175">
                  <a:noFill/>
                </a:ln>
                <a:solidFill>
                  <a:schemeClr val="bg1"/>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r>
              <a:rPr lang="en-US"/>
              <a:t>Click to edit Master title style</a:t>
            </a:r>
          </a:p>
        </p:txBody>
      </p:sp>
      <p:sp>
        <p:nvSpPr>
          <p:cNvPr id="5" name="Rectangle 4"/>
          <p:cNvSpPr/>
          <p:nvPr userDrawn="1"/>
        </p:nvSpPr>
        <p:spPr bwMode="auto">
          <a:xfrm>
            <a:off x="320" y="0"/>
            <a:ext cx="5638480" cy="6880274"/>
          </a:xfrm>
          <a:prstGeom prst="rect">
            <a:avLst/>
          </a:prstGeom>
          <a:solidFill>
            <a:schemeClr val="accent1">
              <a:lumMod val="90000"/>
              <a:lumOff val="10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Rectangle 6"/>
          <p:cNvSpPr/>
          <p:nvPr userDrawn="1"/>
        </p:nvSpPr>
        <p:spPr bwMode="auto">
          <a:xfrm>
            <a:off x="320" y="-3959"/>
            <a:ext cx="5638480" cy="6880274"/>
          </a:xfrm>
          <a:prstGeom prst="rect">
            <a:avLst/>
          </a:prstGeom>
          <a:solidFill>
            <a:srgbClr val="002050">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aseline="-25000">
              <a:gradFill>
                <a:gsLst>
                  <a:gs pos="0">
                    <a:srgbClr val="FFFFFF"/>
                  </a:gs>
                  <a:gs pos="100000">
                    <a:srgbClr val="FFFFFF"/>
                  </a:gs>
                </a:gsLst>
                <a:lin ang="5400000" scaled="0"/>
              </a:gradFill>
            </a:endParaRPr>
          </a:p>
        </p:txBody>
      </p:sp>
      <p:sp>
        <p:nvSpPr>
          <p:cNvPr id="18" name="Text Placeholder 2"/>
          <p:cNvSpPr>
            <a:spLocks noGrp="1"/>
          </p:cNvSpPr>
          <p:nvPr>
            <p:ph type="body" sz="quarter" idx="10" hasCustomPrompt="1"/>
          </p:nvPr>
        </p:nvSpPr>
        <p:spPr>
          <a:xfrm>
            <a:off x="76200" y="481546"/>
            <a:ext cx="5486400" cy="655564"/>
          </a:xfrm>
        </p:spPr>
        <p:txBody>
          <a:bodyPr/>
          <a:lstStyle>
            <a:lvl1pPr marL="0" indent="0">
              <a:buNone/>
              <a:defRPr sz="3400">
                <a:solidFill>
                  <a:schemeClr val="bg1"/>
                </a:solidFill>
              </a:defRPr>
            </a:lvl1pPr>
          </a:lstStyle>
          <a:p>
            <a:pPr lvl="0"/>
            <a:r>
              <a:rPr lang="en-US"/>
              <a:t>Title</a:t>
            </a:r>
          </a:p>
        </p:txBody>
      </p:sp>
      <p:sp>
        <p:nvSpPr>
          <p:cNvPr id="19" name="Text Placeholder 15"/>
          <p:cNvSpPr>
            <a:spLocks noGrp="1"/>
          </p:cNvSpPr>
          <p:nvPr>
            <p:ph type="body" sz="quarter" idx="11" hasCustomPrompt="1"/>
          </p:nvPr>
        </p:nvSpPr>
        <p:spPr>
          <a:xfrm>
            <a:off x="76200" y="2438399"/>
            <a:ext cx="5486400" cy="4114800"/>
          </a:xfrm>
        </p:spPr>
        <p:txBody>
          <a:bodyPr/>
          <a:lstStyle>
            <a:lvl1pPr marL="0" indent="0">
              <a:buNone/>
              <a:defRPr sz="2000">
                <a:solidFill>
                  <a:schemeClr val="bg1"/>
                </a:solidFill>
              </a:defRPr>
            </a:lvl1pPr>
          </a:lstStyle>
          <a:p>
            <a:pPr lvl="0"/>
            <a:r>
              <a:rPr lang="en-US"/>
              <a:t>Body text</a:t>
            </a:r>
          </a:p>
        </p:txBody>
      </p:sp>
    </p:spTree>
    <p:extLst>
      <p:ext uri="{BB962C8B-B14F-4D97-AF65-F5344CB8AC3E}">
        <p14:creationId xmlns:p14="http://schemas.microsoft.com/office/powerpoint/2010/main" val="42913029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10915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8774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2890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064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57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3255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8861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5"/>
          <p:cNvSpPr txBox="1">
            <a:spLocks/>
          </p:cNvSpPr>
          <p:nvPr userDrawn="1"/>
        </p:nvSpPr>
        <p:spPr>
          <a:xfrm>
            <a:off x="267684" y="304800"/>
            <a:ext cx="5371116"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000" kern="1200" spc="-100">
                <a:ln w="3175">
                  <a:noFill/>
                </a:ln>
                <a:solidFill>
                  <a:schemeClr val="bg1"/>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r>
              <a:rPr lang="en-US"/>
              <a:t>Click to edit Master title style</a:t>
            </a:r>
          </a:p>
        </p:txBody>
      </p:sp>
      <p:sp>
        <p:nvSpPr>
          <p:cNvPr id="5" name="Rectangle 4"/>
          <p:cNvSpPr/>
          <p:nvPr userDrawn="1"/>
        </p:nvSpPr>
        <p:spPr bwMode="auto">
          <a:xfrm>
            <a:off x="320" y="0"/>
            <a:ext cx="5638480" cy="6880274"/>
          </a:xfrm>
          <a:prstGeom prst="rect">
            <a:avLst/>
          </a:prstGeom>
          <a:solidFill>
            <a:schemeClr val="accent1">
              <a:lumMod val="90000"/>
              <a:lumOff val="10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Rectangle 6"/>
          <p:cNvSpPr/>
          <p:nvPr userDrawn="1"/>
        </p:nvSpPr>
        <p:spPr bwMode="auto">
          <a:xfrm>
            <a:off x="320" y="-3959"/>
            <a:ext cx="5638480" cy="6880274"/>
          </a:xfrm>
          <a:prstGeom prst="rect">
            <a:avLst/>
          </a:prstGeom>
          <a:solidFill>
            <a:srgbClr val="002050">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aseline="-25000">
              <a:gradFill>
                <a:gsLst>
                  <a:gs pos="0">
                    <a:srgbClr val="FFFFFF"/>
                  </a:gs>
                  <a:gs pos="100000">
                    <a:srgbClr val="FFFFFF"/>
                  </a:gs>
                </a:gsLst>
                <a:lin ang="5400000" scaled="0"/>
              </a:gradFill>
            </a:endParaRPr>
          </a:p>
        </p:txBody>
      </p:sp>
      <p:sp>
        <p:nvSpPr>
          <p:cNvPr id="18" name="Text Placeholder 2"/>
          <p:cNvSpPr>
            <a:spLocks noGrp="1"/>
          </p:cNvSpPr>
          <p:nvPr>
            <p:ph type="body" sz="quarter" idx="10" hasCustomPrompt="1"/>
          </p:nvPr>
        </p:nvSpPr>
        <p:spPr>
          <a:xfrm>
            <a:off x="76200" y="481546"/>
            <a:ext cx="5486400" cy="655564"/>
          </a:xfrm>
        </p:spPr>
        <p:txBody>
          <a:bodyPr/>
          <a:lstStyle>
            <a:lvl1pPr marL="0" indent="0">
              <a:buNone/>
              <a:defRPr sz="3400">
                <a:solidFill>
                  <a:schemeClr val="bg1"/>
                </a:solidFill>
              </a:defRPr>
            </a:lvl1pPr>
          </a:lstStyle>
          <a:p>
            <a:pPr lvl="0"/>
            <a:r>
              <a:rPr lang="en-US"/>
              <a:t>Title</a:t>
            </a:r>
          </a:p>
        </p:txBody>
      </p:sp>
      <p:sp>
        <p:nvSpPr>
          <p:cNvPr id="19" name="Text Placeholder 15"/>
          <p:cNvSpPr>
            <a:spLocks noGrp="1"/>
          </p:cNvSpPr>
          <p:nvPr>
            <p:ph type="body" sz="quarter" idx="11" hasCustomPrompt="1"/>
          </p:nvPr>
        </p:nvSpPr>
        <p:spPr>
          <a:xfrm>
            <a:off x="76200" y="2438399"/>
            <a:ext cx="5486400" cy="4114800"/>
          </a:xfrm>
        </p:spPr>
        <p:txBody>
          <a:bodyPr/>
          <a:lstStyle>
            <a:lvl1pPr marL="0" indent="0">
              <a:buNone/>
              <a:defRPr sz="2000">
                <a:solidFill>
                  <a:schemeClr val="bg1"/>
                </a:solidFill>
              </a:defRPr>
            </a:lvl1pPr>
          </a:lstStyle>
          <a:p>
            <a:pPr lvl="0"/>
            <a:r>
              <a:rPr lang="en-US"/>
              <a:t>Body text</a:t>
            </a:r>
          </a:p>
        </p:txBody>
      </p:sp>
    </p:spTree>
    <p:extLst>
      <p:ext uri="{BB962C8B-B14F-4D97-AF65-F5344CB8AC3E}">
        <p14:creationId xmlns:p14="http://schemas.microsoft.com/office/powerpoint/2010/main" val="17577299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247753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1939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886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104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1468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3682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0804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02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712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436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02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23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598535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7211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446251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9816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0320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72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55585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41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116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9108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39748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15790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8531" cy="6858000"/>
          </a:xfrm>
          <a:prstGeom prst="rect">
            <a:avLst/>
          </a:prstGeom>
        </p:spPr>
      </p:pic>
      <p:sp>
        <p:nvSpPr>
          <p:cNvPr id="12" name="Rectangle 11"/>
          <p:cNvSpPr/>
          <p:nvPr/>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14"/>
            <a:endParaRPr lang="en-US" sz="1765">
              <a:solidFill>
                <a:srgbClr val="F1EFED"/>
              </a:solidFill>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78689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7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87692" cy="6858000"/>
          </a:xfrm>
          <a:prstGeom prst="rect">
            <a:avLst/>
          </a:prstGeom>
        </p:spPr>
      </p:pic>
      <p:sp>
        <p:nvSpPr>
          <p:cNvPr id="12" name="Rectangle 11"/>
          <p:cNvSpPr/>
          <p:nvPr/>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14"/>
            <a:endParaRPr lang="en-US" sz="1765">
              <a:solidFill>
                <a:srgbClr val="F1EFED"/>
              </a:solidFill>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27100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22621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18611568"/>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2555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854012829"/>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69239" y="1189177"/>
            <a:ext cx="11653523" cy="1270448"/>
          </a:xfrm>
        </p:spPr>
        <p:txBody>
          <a:bodyPr>
            <a:noAutofit/>
          </a:bodyPr>
          <a:lstStyle>
            <a:lvl1pPr marL="281677" indent="-281677">
              <a:spcAft>
                <a:spcPts val="588"/>
              </a:spcAft>
              <a:buFont typeface="Arial" panose="020B0604020202020204" pitchFamily="34" charset="0"/>
              <a:buChar char="•"/>
              <a:defRPr sz="1961">
                <a:gradFill>
                  <a:gsLst>
                    <a:gs pos="1250">
                      <a:schemeClr val="tx2"/>
                    </a:gs>
                    <a:gs pos="99000">
                      <a:schemeClr val="tx2"/>
                    </a:gs>
                  </a:gsLst>
                  <a:lin ang="5400000" scaled="0"/>
                </a:gradFill>
                <a:latin typeface="+mn-lt"/>
              </a:defRPr>
            </a:lvl1pPr>
            <a:lvl2pPr marL="168072" indent="-168072">
              <a:buFont typeface="Arial" panose="020B0604020202020204" pitchFamily="34" charset="0"/>
              <a:buChar char="•"/>
              <a:defRPr sz="1176">
                <a:latin typeface="+mn-lt"/>
              </a:defRPr>
            </a:lvl2pPr>
            <a:lvl3pPr marL="392169" indent="-168072">
              <a:buFont typeface="Arial" panose="020B0604020202020204" pitchFamily="34" charset="0"/>
              <a:buChar char="•"/>
              <a:defRPr sz="1568">
                <a:latin typeface="+mn-lt"/>
              </a:defRPr>
            </a:lvl3pPr>
            <a:lvl4pPr marL="616266" indent="-168072">
              <a:buFont typeface="Arial" panose="020B0604020202020204" pitchFamily="34" charset="0"/>
              <a:buChar char="•"/>
              <a:defRPr sz="1372">
                <a:latin typeface="+mn-lt"/>
              </a:defRPr>
            </a:lvl4pPr>
            <a:lvl5pPr marL="840362" indent="-168072">
              <a:buFont typeface="Arial" panose="020B0604020202020204" pitchFamily="34" charset="0"/>
              <a:buChar char="•"/>
              <a:defRPr sz="1372">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889091694"/>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5588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2C292A"/>
                    </a:gs>
                    <a:gs pos="100000">
                      <a:srgbClr val="2C292A"/>
                    </a:gs>
                  </a:gsLst>
                  <a:lin ang="5400000" scaled="0"/>
                </a:gradFill>
                <a:cs typeface="Segoe UI" pitchFamily="34" charset="0"/>
              </a:rPr>
              <a:t>© Copyright Microsoft Corporation. All rights reserved. </a:t>
            </a:r>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622027100"/>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89"/>
            <a:ext cx="11531246" cy="476135"/>
          </a:xfrm>
        </p:spPr>
        <p:txBody>
          <a:bodyPr tIns="0" bIns="109728">
            <a:noAutofit/>
          </a:bodyPr>
          <a:lstStyle>
            <a:lvl1pPr marL="0" indent="0" algn="l" defTabSz="896214"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3820432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5792812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4" name="Text Placeholder 3">
            <a:extLst/>
          </p:cNvPr>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p:cNvPr>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6280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6" name="Text Placeholder 5">
            <a:extLst/>
          </p:cNvPr>
          <p:cNvSpPr>
            <a:spLocks noGrp="1"/>
          </p:cNvSpPr>
          <p:nvPr>
            <p:ph type="body" sz="quarter" idx="10"/>
          </p:nvPr>
        </p:nvSpPr>
        <p:spPr>
          <a:xfrm>
            <a:off x="269239" y="1189177"/>
            <a:ext cx="11653523" cy="2055178"/>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781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451627"/>
            <a:ext cx="8964185" cy="1793090"/>
          </a:xfrm>
          <a:noFill/>
        </p:spPr>
        <p:txBody>
          <a:bodyPr lIns="146304" tIns="91440" rIns="146304" bIns="91440" anchor="t" anchorCtr="0"/>
          <a:lstStyle>
            <a:lvl1pPr algn="l" defTabSz="896354" rtl="0" eaLnBrk="1" latinLnBrk="0" hangingPunct="1">
              <a:lnSpc>
                <a:spcPct val="90000"/>
              </a:lnSpc>
              <a:spcBef>
                <a:spcPct val="0"/>
              </a:spcBef>
              <a:buNone/>
              <a:defRPr lang="en-US" sz="4705" b="0" kern="1200" cap="all" spc="-144"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2" y="4246014"/>
            <a:ext cx="7171337" cy="1103904"/>
          </a:xfrm>
          <a:noFill/>
        </p:spPr>
        <p:txBody>
          <a:bodyPr lIns="146304" tIns="109728" rIns="146304" bIns="109728">
            <a:noAutofit/>
          </a:bodyPr>
          <a:lstStyle>
            <a:lvl1pPr marL="0" indent="0">
              <a:spcBef>
                <a:spcPts val="0"/>
              </a:spcBef>
              <a:buNone/>
              <a:defRPr lang="en-US" sz="2353" kern="1200" spc="-48"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Windows 10"/>
          <p:cNvSpPr>
            <a:spLocks noChangeAspect="1" noEditPoints="1"/>
          </p:cNvSpPr>
          <p:nvPr userDrawn="1"/>
        </p:nvSpPr>
        <p:spPr bwMode="auto">
          <a:xfrm>
            <a:off x="492300" y="480847"/>
            <a:ext cx="2781033" cy="519716"/>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userDrawn="1"/>
        </p:nvSpPr>
        <p:spPr bwMode="auto">
          <a:xfrm>
            <a:off x="269302" y="5945543"/>
            <a:ext cx="2781034" cy="600157"/>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n-US" sz="1152"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2903868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1125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5632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1586" y="3001227"/>
            <a:ext cx="4408827" cy="829429"/>
          </a:xfrm>
          <a:prstGeom prst="rect">
            <a:avLst/>
          </a:prstGeom>
        </p:spPr>
      </p:pic>
    </p:spTree>
    <p:extLst>
      <p:ext uri="{BB962C8B-B14F-4D97-AF65-F5344CB8AC3E}">
        <p14:creationId xmlns:p14="http://schemas.microsoft.com/office/powerpoint/2010/main" val="22147295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220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10.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11.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8.bin"/><Relationship Id="rId5" Type="http://schemas.openxmlformats.org/officeDocument/2006/relationships/image" Target="../media/image22.png"/><Relationship Id="rId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8.bin"/></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image" Target="../media/image8.bin"/></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63732224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91136407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5150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marL="0" marR="0" lvl="0" indent="0" algn="l" defTabSz="896354"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896354" rtl="0" eaLnBrk="1" fontAlgn="auto" latinLnBrk="0" hangingPunct="1">
              <a:lnSpc>
                <a:spcPct val="90000"/>
              </a:lnSpc>
              <a:spcBef>
                <a:spcPct val="20000"/>
              </a:spcBef>
              <a:spcAft>
                <a:spcPts val="0"/>
              </a:spcAft>
              <a:buClrTx/>
              <a:buSzPct val="90000"/>
              <a:tabLst/>
            </a:pPr>
            <a:r>
              <a:rPr lang="en-US"/>
              <a:t>Second level</a:t>
            </a:r>
          </a:p>
          <a:p>
            <a:pPr marL="0" marR="0" lvl="2" indent="0" algn="l" defTabSz="896354" rtl="0" eaLnBrk="1" fontAlgn="auto" latinLnBrk="0" hangingPunct="1">
              <a:lnSpc>
                <a:spcPct val="90000"/>
              </a:lnSpc>
              <a:spcBef>
                <a:spcPct val="20000"/>
              </a:spcBef>
              <a:spcAft>
                <a:spcPts val="0"/>
              </a:spcAft>
              <a:buClrTx/>
              <a:buSzPct val="90000"/>
              <a:tabLst/>
            </a:pPr>
            <a:r>
              <a:rPr lang="en-US"/>
              <a:t>Third level</a:t>
            </a:r>
          </a:p>
          <a:p>
            <a:pPr marL="0" marR="0" lvl="3" indent="0" algn="l" defTabSz="896354" rtl="0" eaLnBrk="1" fontAlgn="auto" latinLnBrk="0" hangingPunct="1">
              <a:lnSpc>
                <a:spcPct val="90000"/>
              </a:lnSpc>
              <a:spcBef>
                <a:spcPct val="20000"/>
              </a:spcBef>
              <a:spcAft>
                <a:spcPts val="0"/>
              </a:spcAft>
              <a:buClrTx/>
              <a:buSzPct val="90000"/>
              <a:tabLst/>
            </a:pPr>
            <a:r>
              <a:rPr lang="en-US"/>
              <a:t>Fourth level</a:t>
            </a:r>
          </a:p>
          <a:p>
            <a:pPr marL="0" marR="0" lvl="4" indent="0" algn="l" defTabSz="896354" rtl="0" eaLnBrk="1" fontAlgn="auto" latinLnBrk="0" hangingPunct="1">
              <a:lnSpc>
                <a:spcPct val="90000"/>
              </a:lnSpc>
              <a:spcBef>
                <a:spcPct val="20000"/>
              </a:spcBef>
              <a:spcAft>
                <a:spcPts val="0"/>
              </a:spcAft>
              <a:buClrTx/>
              <a:buSzPct val="90000"/>
              <a:tabLst/>
            </a:pPr>
            <a:r>
              <a:rPr lang="en-US"/>
              <a:t>Fifth level</a:t>
            </a:r>
          </a:p>
        </p:txBody>
      </p:sp>
      <p:grpSp>
        <p:nvGrpSpPr>
          <p:cNvPr id="5" name="Group 4"/>
          <p:cNvGrpSpPr/>
          <p:nvPr userDrawn="1"/>
        </p:nvGrpSpPr>
        <p:grpSpPr>
          <a:xfrm>
            <a:off x="12324298" y="0"/>
            <a:ext cx="1341929" cy="2942083"/>
            <a:chOff x="0" y="0"/>
            <a:chExt cx="5486399" cy="5486400"/>
          </a:xfrm>
        </p:grpSpPr>
        <p:sp>
          <p:nvSpPr>
            <p:cNvPr id="6" name="Rectangle 5"/>
            <p:cNvSpPr/>
            <p:nvPr userDrawn="1"/>
          </p:nvSpPr>
          <p:spPr bwMode="auto">
            <a:xfrm>
              <a:off x="0" y="0"/>
              <a:ext cx="1828800" cy="1828800"/>
            </a:xfrm>
            <a:prstGeom prst="rect">
              <a:avLst/>
            </a:prstGeom>
            <a:solidFill>
              <a:srgbClr val="FFFFFF"/>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Triangle 7"/>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r>
                <a:rPr lang="en-US" sz="2307">
                  <a:gradFill>
                    <a:gsLst>
                      <a:gs pos="0">
                        <a:srgbClr val="FFFFFF"/>
                      </a:gs>
                      <a:gs pos="100000">
                        <a:srgbClr val="FFFFFF"/>
                      </a:gs>
                    </a:gsLst>
                    <a:lin ang="5400000" scaled="0"/>
                  </a:gradFill>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p:cNvPicPr>
            <a:picLocks noChangeAspect="1"/>
          </p:cNvPicPr>
          <p:nvPr userDrawn="1"/>
        </p:nvPicPr>
        <p:blipFill>
          <a:blip r:embed="rId5"/>
          <a:stretch>
            <a:fillRect/>
          </a:stretch>
        </p:blipFill>
        <p:spPr>
          <a:xfrm>
            <a:off x="12324298" y="3100841"/>
            <a:ext cx="1341929" cy="766926"/>
          </a:xfrm>
          <a:prstGeom prst="rect">
            <a:avLst/>
          </a:prstGeom>
        </p:spPr>
      </p:pic>
      <p:pic>
        <p:nvPicPr>
          <p:cNvPr id="26" name="Picture 25"/>
          <p:cNvPicPr>
            <a:picLocks noChangeAspect="1"/>
          </p:cNvPicPr>
          <p:nvPr userDrawn="1"/>
        </p:nvPicPr>
        <p:blipFill rotWithShape="1">
          <a:blip r:embed="rId6"/>
          <a:srcRect r="23219" b="82653"/>
          <a:stretch/>
        </p:blipFill>
        <p:spPr>
          <a:xfrm rot="5400000">
            <a:off x="12422524" y="1357968"/>
            <a:ext cx="2942083" cy="226146"/>
          </a:xfrm>
          <a:prstGeom prst="rect">
            <a:avLst/>
          </a:prstGeom>
        </p:spPr>
      </p:pic>
      <p:sp>
        <p:nvSpPr>
          <p:cNvPr id="27" name="Rectangle 26"/>
          <p:cNvSpPr/>
          <p:nvPr userDrawn="1"/>
        </p:nvSpPr>
        <p:spPr bwMode="auto">
          <a:xfrm>
            <a:off x="14006639" y="289512"/>
            <a:ext cx="221162" cy="294890"/>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278854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Lst>
  <p:transition>
    <p:fade/>
  </p:transition>
  <p:txStyles>
    <p:titleStyle>
      <a:lvl1pPr algn="ctr" defTabSz="896354" rtl="0" eaLnBrk="1" latinLnBrk="0" hangingPunct="1">
        <a:lnSpc>
          <a:spcPct val="90000"/>
        </a:lnSpc>
        <a:spcBef>
          <a:spcPct val="0"/>
        </a:spcBef>
        <a:buNone/>
        <a:defRPr lang="en-US" sz="3921" b="0" kern="1200" cap="all" spc="-96"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None/>
        <a:tabLst/>
        <a:defRPr lang="en-US" sz="3529" kern="1200" spc="-96" baseline="0" dirty="0" smtClean="0">
          <a:gradFill>
            <a:gsLst>
              <a:gs pos="1250">
                <a:schemeClr val="tx1"/>
              </a:gs>
              <a:gs pos="99000">
                <a:schemeClr val="tx1"/>
              </a:gs>
            </a:gsLst>
            <a:lin ang="5400000" scaled="0"/>
          </a:gradFill>
          <a:latin typeface="+mn-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28383211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6" r:id="rId3"/>
    <p:sldLayoutId id="2147483668" r:id="rId4"/>
    <p:sldLayoutId id="2147483671" r:id="rId5"/>
    <p:sldLayoutId id="2147483677" r:id="rId6"/>
    <p:sldLayoutId id="2147483681"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08E35-CF4F-4221-B809-9316D303D739}" type="datetimeFigureOut">
              <a:rPr lang="en-US" smtClean="0"/>
              <a:t>3/26/2019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E26BA-5C82-4E13-9069-77F5DE2F730D}" type="slidenum">
              <a:rPr lang="en-US" smtClean="0"/>
              <a:t>‹#›</a:t>
            </a:fld>
            <a:endParaRPr lang="en-US"/>
          </a:p>
        </p:txBody>
      </p:sp>
    </p:spTree>
    <p:extLst>
      <p:ext uri="{BB962C8B-B14F-4D97-AF65-F5344CB8AC3E}">
        <p14:creationId xmlns:p14="http://schemas.microsoft.com/office/powerpoint/2010/main" val="3721151758"/>
      </p:ext>
    </p:extLst>
  </p:cSld>
  <p:clrMap bg1="lt1" tx1="dk1" bg2="lt2" tx2="dk2" accent1="accent1" accent2="accent2" accent3="accent3" accent4="accent4" accent5="accent5" accent6="accent6" hlink="hlink" folHlink="folHlink"/>
  <p:sldLayoutIdLst>
    <p:sldLayoutId id="2147483705" r:id="rId1"/>
    <p:sldLayoutId id="2147483709" r:id="rId2"/>
    <p:sldLayoutId id="2147483710" r:id="rId3"/>
    <p:sldLayoutId id="2147483722" r:id="rId4"/>
    <p:sldLayoutId id="21474838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3064659142"/>
      </p:ext>
    </p:extLst>
  </p:cSld>
  <p:clrMap bg1="lt1" tx1="dk1" bg2="lt2" tx2="dk2" accent1="accent1" accent2="accent2" accent3="accent3" accent4="accent4" accent5="accent5" accent6="accent6" hlink="hlink" folHlink="folHlink"/>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962194"/>
      </p:ext>
    </p:extLst>
  </p:cSld>
  <p:clrMap bg1="lt1" tx1="dk1" bg2="lt2" tx2="dk2" accent1="accent1" accent2="accent2" accent3="accent3" accent4="accent4" accent5="accent5" accent6="accent6" hlink="hlink" folHlink="folHlink"/>
  <p:sldLayoutIdLst>
    <p:sldLayoutId id="214748374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25987"/>
      </p:ext>
    </p:extLst>
  </p:cSld>
  <p:clrMap bg1="lt1" tx1="dk1" bg2="lt2" tx2="dk2" accent1="accent1" accent2="accent2" accent3="accent3" accent4="accent4" accent5="accent5" accent6="accent6" hlink="hlink" folHlink="folHlink"/>
  <p:sldLayoutIdLst>
    <p:sldLayoutId id="2147483793" r:id="rId1"/>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6522601"/>
            <a:ext cx="12192000" cy="354000"/>
            <a:chOff x="2577137" y="4571778"/>
            <a:chExt cx="9101124" cy="1390560"/>
          </a:xfrm>
        </p:grpSpPr>
        <p:sp>
          <p:nvSpPr>
            <p:cNvPr id="11"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a:lnSpc>
                  <a:spcPts val="3000"/>
                </a:lnSpc>
              </a:pPr>
              <a:r>
                <a:rPr lang="en-US" sz="2800">
                  <a:solidFill>
                    <a:srgbClr val="FFFFFF"/>
                  </a:solidFill>
                  <a:latin typeface="Segoe UI Light"/>
                </a:rPr>
                <a:t> </a:t>
              </a:r>
            </a:p>
          </p:txBody>
        </p:sp>
        <p:sp>
          <p:nvSpPr>
            <p:cNvPr id="12"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a:solidFill>
                  <a:srgbClr val="FFFFFF"/>
                </a:solidFill>
                <a:latin typeface="Segoe UI Light"/>
              </a:endParaRPr>
            </a:p>
          </p:txBody>
        </p:sp>
        <p:sp>
          <p:nvSpPr>
            <p:cNvPr id="13"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a:solidFill>
                  <a:srgbClr val="FFFFFF"/>
                </a:solidFill>
                <a:latin typeface="Segoe UI Light"/>
              </a:endParaRPr>
            </a:p>
          </p:txBody>
        </p:sp>
      </p:grpSp>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11968"/>
      </p:ext>
    </p:extLst>
  </p:cSld>
  <p:clrMap bg1="lt1" tx1="dk1" bg2="lt2" tx2="dk2" accent1="accent1" accent2="accent2" accent3="accent3" accent4="accent4" accent5="accent5" accent6="accent6" hlink="hlink" folHlink="folHlink"/>
  <p:sldLayoutIdLst>
    <p:sldLayoutId id="2147483798" r:id="rId1"/>
    <p:sldLayoutId id="2147483895" r:id="rId2"/>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57529197"/>
      </p:ext>
    </p:extLst>
  </p:cSld>
  <p:clrMap bg1="dk1" tx1="lt1" bg2="dk2" tx2="lt2" accent1="accent1" accent2="accent2" accent3="accent3" accent4="accent4" accent5="accent5" accent6="accent6" hlink="hlink" folHlink="folHlink"/>
  <p:sldLayoutIdLst>
    <p:sldLayoutId id="2147483810" r:id="rId1"/>
    <p:sldLayoutId id="2147483816"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1704193303"/>
      </p:ext>
    </p:extLst>
  </p:cSld>
  <p:clrMap bg1="lt1" tx1="dk1" bg2="lt2" tx2="dk2" accent1="accent1" accent2="accent2" accent3="accent3" accent4="accent4" accent5="accent5" accent6="accent6" hlink="hlink" folHlink="folHlink"/>
  <p:sldLayoutIdLst>
    <p:sldLayoutId id="2147483841" r:id="rId1"/>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45.png"/><Relationship Id="rId21" Type="http://schemas.openxmlformats.org/officeDocument/2006/relationships/image" Target="../media/image530.png"/><Relationship Id="rId7" Type="http://schemas.openxmlformats.org/officeDocument/2006/relationships/slide" Target="slide28.xml"/><Relationship Id="rId12" Type="http://schemas.openxmlformats.org/officeDocument/2006/relationships/image" Target="../media/image50.png"/><Relationship Id="rId17" Type="http://schemas.openxmlformats.org/officeDocument/2006/relationships/image" Target="../media/image52.png"/><Relationship Id="rId25"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480.png"/><Relationship Id="rId29"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49.png"/><Relationship Id="rId24" Type="http://schemas.openxmlformats.org/officeDocument/2006/relationships/image" Target="../media/image510.png"/><Relationship Id="rId5" Type="http://schemas.openxmlformats.org/officeDocument/2006/relationships/image" Target="../media/image410.png"/><Relationship Id="rId15" Type="http://schemas.openxmlformats.org/officeDocument/2006/relationships/image" Target="../media/image25.png"/><Relationship Id="rId23" Type="http://schemas.openxmlformats.org/officeDocument/2006/relationships/slide" Target="slide15.xml"/><Relationship Id="rId28" Type="http://schemas.openxmlformats.org/officeDocument/2006/relationships/image" Target="../media/image57.png"/><Relationship Id="rId10"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slide" Target="slide27.xml"/><Relationship Id="rId9" Type="http://schemas.openxmlformats.org/officeDocument/2006/relationships/image" Target="../media/image47.png"/><Relationship Id="rId14" Type="http://schemas.openxmlformats.org/officeDocument/2006/relationships/image" Target="../media/image511.png"/><Relationship Id="rId22" Type="http://schemas.openxmlformats.org/officeDocument/2006/relationships/image" Target="../media/image53.png"/><Relationship Id="rId27" Type="http://schemas.openxmlformats.org/officeDocument/2006/relationships/image" Target="../media/image56.png"/><Relationship Id="rId30"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2.wdp"/><Relationship Id="rId3" Type="http://schemas.openxmlformats.org/officeDocument/2006/relationships/hyperlink" Target="https://docs.microsoft.com/en-us/information-protection/get-started/requirements-applications" TargetMode="External"/><Relationship Id="rId7" Type="http://schemas.openxmlformats.org/officeDocument/2006/relationships/image" Target="../media/image37.png"/><Relationship Id="rId12" Type="http://schemas.openxmlformats.org/officeDocument/2006/relationships/image" Target="../media/image40.png"/><Relationship Id="rId17" Type="http://schemas.openxmlformats.org/officeDocument/2006/relationships/image" Target="../media/image44.emf"/><Relationship Id="rId2" Type="http://schemas.openxmlformats.org/officeDocument/2006/relationships/notesSlide" Target="../notesSlides/notesSlide11.xml"/><Relationship Id="rId16" Type="http://schemas.openxmlformats.org/officeDocument/2006/relationships/image" Target="../media/image43.emf"/><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5" Type="http://schemas.openxmlformats.org/officeDocument/2006/relationships/image" Target="../media/image42.emf"/><Relationship Id="rId10" Type="http://schemas.openxmlformats.org/officeDocument/2006/relationships/image" Target="../media/image39.png"/><Relationship Id="rId4" Type="http://schemas.openxmlformats.org/officeDocument/2006/relationships/image" Target="../media/image34.jpg"/><Relationship Id="rId9" Type="http://schemas.openxmlformats.org/officeDocument/2006/relationships/hyperlink" Target="https://blogs.technet.microsoft.com/enterprisemobility/2015/09/08/sealpath-brings-rms-protection-to-autocad/" TargetMode="External"/><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blogs.microsoft.com/enterprisemobility/2018/01/30/microsoft-cloud-app-security-integrates-with-third-party-data-loss-prevention-solutions/"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emf"/><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63.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9.emf"/><Relationship Id="rId5" Type="http://schemas.openxmlformats.org/officeDocument/2006/relationships/oleObject" Target="../embeddings/oleObject1.bin"/><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71.png"/><Relationship Id="rId3" Type="http://schemas.openxmlformats.org/officeDocument/2006/relationships/image" Target="../media/image35.png"/><Relationship Id="rId7" Type="http://schemas.openxmlformats.org/officeDocument/2006/relationships/hyperlink" Target="https://docs.microsoft.com/en-us/information-protection/get-started/requirements-applications" TargetMode="External"/><Relationship Id="rId12" Type="http://schemas.openxmlformats.org/officeDocument/2006/relationships/image" Target="../media/image70.jpg"/><Relationship Id="rId2" Type="http://schemas.openxmlformats.org/officeDocument/2006/relationships/notesSlide" Target="../notesSlides/notesSlide17.xml"/><Relationship Id="rId16"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hyperlink" Target="https://blogs.msdn.microsoft.com/rms/2014/02/25/microsoft-rms-is-now-limiting-sap-data-leakage-with-the-help-of-secude/" TargetMode="External"/><Relationship Id="rId5" Type="http://schemas.openxmlformats.org/officeDocument/2006/relationships/image" Target="../media/image37.png"/><Relationship Id="rId15" Type="http://schemas.openxmlformats.org/officeDocument/2006/relationships/hyperlink" Target="http://www.microsoft.com/en-us/download/details.aspx?id=38397" TargetMode="Externa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hyperlink" Target="https://blogs.technet.microsoft.com/enterprisemobility/2015/09/08/sealpath-brings-rms-protection-to-autocad/" TargetMode="External"/><Relationship Id="rId1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750.png"/><Relationship Id="rId5" Type="http://schemas.openxmlformats.org/officeDocument/2006/relationships/image" Target="../media/image75.png"/><Relationship Id="rId10" Type="http://schemas.openxmlformats.org/officeDocument/2006/relationships/image" Target="../media/image770.png"/><Relationship Id="rId4" Type="http://schemas.openxmlformats.org/officeDocument/2006/relationships/image" Target="../media/image740.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80.emf"/><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png"/><Relationship Id="rId18" Type="http://schemas.microsoft.com/office/2007/relationships/hdphoto" Target="../media/hdphoto3.wdp"/><Relationship Id="rId3" Type="http://schemas.openxmlformats.org/officeDocument/2006/relationships/image" Target="../media/image93.png"/><Relationship Id="rId21" Type="http://schemas.openxmlformats.org/officeDocument/2006/relationships/image" Target="../media/image110.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notesSlide" Target="../notesSlides/notesSlide26.xml"/><Relationship Id="rId16" Type="http://schemas.openxmlformats.org/officeDocument/2006/relationships/image" Target="../media/image106.png"/><Relationship Id="rId20"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19" Type="http://schemas.openxmlformats.org/officeDocument/2006/relationships/image" Target="../media/image108.png"/><Relationship Id="rId4" Type="http://schemas.openxmlformats.org/officeDocument/2006/relationships/image" Target="../media/image94.png"/><Relationship Id="rId9" Type="http://schemas.openxmlformats.org/officeDocument/2006/relationships/image" Target="../media/image99.jpeg"/><Relationship Id="rId14" Type="http://schemas.openxmlformats.org/officeDocument/2006/relationships/image" Target="../media/image104.png"/><Relationship Id="rId22" Type="http://schemas.openxmlformats.org/officeDocument/2006/relationships/image" Target="../media/image111.sv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80.png"/><Relationship Id="rId3" Type="http://schemas.openxmlformats.org/officeDocument/2006/relationships/image" Target="../media/image25.png"/><Relationship Id="rId7" Type="http://schemas.openxmlformats.org/officeDocument/2006/relationships/image" Target="../media/image260.png"/><Relationship Id="rId12"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4.xml"/><Relationship Id="rId11" Type="http://schemas.openxmlformats.org/officeDocument/2006/relationships/image" Target="../media/image28.png"/><Relationship Id="rId5" Type="http://schemas.openxmlformats.org/officeDocument/2006/relationships/image" Target="../media/image26.png"/><Relationship Id="rId15" Type="http://schemas.openxmlformats.org/officeDocument/2006/relationships/image" Target="../media/image290.png"/><Relationship Id="rId10" Type="http://schemas.openxmlformats.org/officeDocument/2006/relationships/image" Target="../media/image270.png"/><Relationship Id="rId4" Type="http://schemas.openxmlformats.org/officeDocument/2006/relationships/image" Target="../media/image25.png"/><Relationship Id="rId9" Type="http://schemas.openxmlformats.org/officeDocument/2006/relationships/slide" Target="slide7.xml"/><Relationship Id="rId1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122.png"/><Relationship Id="rId5" Type="http://schemas.openxmlformats.org/officeDocument/2006/relationships/image" Target="../media/image121.emf"/><Relationship Id="rId4" Type="http://schemas.openxmlformats.org/officeDocument/2006/relationships/image" Target="../media/image120.emf"/></Relationships>
</file>

<file path=ppt/slides/_rels/slide34.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3.xml"/><Relationship Id="rId1" Type="http://schemas.openxmlformats.org/officeDocument/2006/relationships/slideLayout" Target="../slideLayouts/slideLayout38.xml"/><Relationship Id="rId6" Type="http://schemas.openxmlformats.org/officeDocument/2006/relationships/image" Target="../media/image122.png"/><Relationship Id="rId5" Type="http://schemas.openxmlformats.org/officeDocument/2006/relationships/image" Target="../media/image121.emf"/><Relationship Id="rId4" Type="http://schemas.openxmlformats.org/officeDocument/2006/relationships/image" Target="../media/image120.emf"/></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2.wdp"/><Relationship Id="rId3" Type="http://schemas.openxmlformats.org/officeDocument/2006/relationships/hyperlink" Target="https://docs.microsoft.com/en-us/information-protection/get-started/requirements-applications" TargetMode="External"/><Relationship Id="rId7" Type="http://schemas.openxmlformats.org/officeDocument/2006/relationships/image" Target="../media/image37.png"/><Relationship Id="rId12" Type="http://schemas.openxmlformats.org/officeDocument/2006/relationships/image" Target="../media/image40.png"/><Relationship Id="rId17" Type="http://schemas.openxmlformats.org/officeDocument/2006/relationships/image" Target="../media/image44.emf"/><Relationship Id="rId2" Type="http://schemas.openxmlformats.org/officeDocument/2006/relationships/notesSlide" Target="../notesSlides/notesSlide9.xml"/><Relationship Id="rId16" Type="http://schemas.openxmlformats.org/officeDocument/2006/relationships/image" Target="../media/image43.emf"/><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5" Type="http://schemas.openxmlformats.org/officeDocument/2006/relationships/image" Target="../media/image42.emf"/><Relationship Id="rId10" Type="http://schemas.openxmlformats.org/officeDocument/2006/relationships/image" Target="../media/image39.png"/><Relationship Id="rId4" Type="http://schemas.openxmlformats.org/officeDocument/2006/relationships/image" Target="../media/image34.jpg"/><Relationship Id="rId9" Type="http://schemas.openxmlformats.org/officeDocument/2006/relationships/hyperlink" Target="https://blogs.technet.microsoft.com/enterprisemobility/2015/09/08/sealpath-brings-rms-protection-to-autocad/" TargetMode="External"/><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E2737-2703-47CF-8C11-0857B903E17E}"/>
              </a:ext>
            </a:extLst>
          </p:cNvPr>
          <p:cNvSpPr>
            <a:spLocks noGrp="1"/>
          </p:cNvSpPr>
          <p:nvPr>
            <p:ph type="title"/>
          </p:nvPr>
        </p:nvSpPr>
        <p:spPr>
          <a:xfrm>
            <a:off x="584200" y="2425781"/>
            <a:ext cx="9144000" cy="1107996"/>
          </a:xfrm>
        </p:spPr>
        <p:txBody>
          <a:bodyPr/>
          <a:lstStyle/>
          <a:p>
            <a:r>
              <a:rPr lang="en-US" b="0" dirty="0">
                <a:gradFill>
                  <a:gsLst>
                    <a:gs pos="62564">
                      <a:srgbClr val="FFFFFF"/>
                    </a:gs>
                    <a:gs pos="55000">
                      <a:srgbClr val="FFFFFF"/>
                    </a:gs>
                  </a:gsLst>
                  <a:lin ang="5400000" scaled="0"/>
                </a:gradFill>
                <a:latin typeface="Segoe UI"/>
              </a:rPr>
              <a:t>Microsoft CISO Workshop </a:t>
            </a:r>
            <a:br>
              <a:rPr lang="en-US" dirty="0">
                <a:gradFill>
                  <a:gsLst>
                    <a:gs pos="62564">
                      <a:srgbClr val="FFFFFF"/>
                    </a:gs>
                    <a:gs pos="55000">
                      <a:srgbClr val="FFFFFF"/>
                    </a:gs>
                  </a:gsLst>
                  <a:lin ang="5400000" scaled="0"/>
                </a:gradFill>
              </a:rPr>
            </a:br>
            <a:r>
              <a:rPr lang="en-US" dirty="0">
                <a:gradFill>
                  <a:gsLst>
                    <a:gs pos="62564">
                      <a:srgbClr val="FFFFFF"/>
                    </a:gs>
                    <a:gs pos="55000">
                      <a:srgbClr val="FFFFFF"/>
                    </a:gs>
                  </a:gsLst>
                  <a:lin ang="5400000" scaled="0"/>
                </a:gradFill>
              </a:rPr>
              <a:t>5 - Information Protection Strategy</a:t>
            </a:r>
            <a:endParaRPr lang="en-US" dirty="0"/>
          </a:p>
        </p:txBody>
      </p:sp>
      <p:sp>
        <p:nvSpPr>
          <p:cNvPr id="4" name="Text Placeholder 3">
            <a:extLst>
              <a:ext uri="{FF2B5EF4-FFF2-40B4-BE49-F238E27FC236}">
                <a16:creationId xmlns:a16="http://schemas.microsoft.com/office/drawing/2014/main" id="{2CC5C667-9AD5-421F-AAE0-B46E8579CC03}"/>
              </a:ext>
            </a:extLst>
          </p:cNvPr>
          <p:cNvSpPr>
            <a:spLocks noGrp="1"/>
          </p:cNvSpPr>
          <p:nvPr>
            <p:ph type="body" sz="quarter" idx="12"/>
          </p:nvPr>
        </p:nvSpPr>
        <p:spPr>
          <a:xfrm>
            <a:off x="584200" y="3962401"/>
            <a:ext cx="9144000" cy="307777"/>
          </a:xfrm>
        </p:spPr>
        <p:txBody>
          <a:bodyPr/>
          <a:lstStyle/>
          <a:p>
            <a:r>
              <a:rPr lang="en-US" dirty="0"/>
              <a:t>Microsoft Cybersecurity Solutions Group</a:t>
            </a:r>
          </a:p>
        </p:txBody>
      </p:sp>
      <p:sp>
        <p:nvSpPr>
          <p:cNvPr id="8" name="binary" title="Icon of binary code, ones and zeros">
            <a:extLst>
              <a:ext uri="{FF2B5EF4-FFF2-40B4-BE49-F238E27FC236}">
                <a16:creationId xmlns:a16="http://schemas.microsoft.com/office/drawing/2014/main" id="{2BB914DC-D13E-43B4-88B0-545EE32AB819}"/>
              </a:ext>
            </a:extLst>
          </p:cNvPr>
          <p:cNvSpPr>
            <a:spLocks noChangeAspect="1" noEditPoints="1"/>
          </p:cNvSpPr>
          <p:nvPr/>
        </p:nvSpPr>
        <p:spPr bwMode="auto">
          <a:xfrm>
            <a:off x="8748365" y="2442829"/>
            <a:ext cx="2284131" cy="197234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599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ight Arrow 23">
            <a:extLst>
              <a:ext uri="{FF2B5EF4-FFF2-40B4-BE49-F238E27FC236}">
                <a16:creationId xmlns:a16="http://schemas.microsoft.com/office/drawing/2014/main" id="{CC0CCD3D-4831-4A1A-989B-E67B75088C34}"/>
              </a:ext>
            </a:extLst>
          </p:cNvPr>
          <p:cNvSpPr/>
          <p:nvPr/>
        </p:nvSpPr>
        <p:spPr bwMode="auto">
          <a:xfrm>
            <a:off x="679247" y="4480766"/>
            <a:ext cx="8703957" cy="710424"/>
          </a:xfrm>
          <a:prstGeom prst="rightArrow">
            <a:avLst>
              <a:gd name="adj1" fmla="val 50000"/>
              <a:gd name="adj2" fmla="val 33569"/>
            </a:avLst>
          </a:prstGeom>
          <a:solidFill>
            <a:schemeClr val="bg1">
              <a:lumMod val="75000"/>
            </a:schemeClr>
          </a:solidFill>
          <a:ln w="9525" cap="flat" cmpd="sng" algn="ctr">
            <a:noFill/>
            <a:prstDash val="solid"/>
            <a:headEnd type="none" w="med" len="med"/>
            <a:tailEnd type="none" w="med" len="med"/>
          </a:ln>
          <a:effectLst/>
        </p:spPr>
        <p:txBody>
          <a:bodyPr lIns="175761" tIns="140609" rIns="175761" bIns="140609"/>
          <a:lstStyle/>
          <a:p>
            <a:pPr marL="0" marR="0" lvl="0" indent="0" defTabSz="896302"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000000"/>
              </a:solidFill>
              <a:effectLst/>
              <a:uLnTx/>
              <a:uFillTx/>
              <a:latin typeface="Segoe UI Light"/>
            </a:endParaRPr>
          </a:p>
        </p:txBody>
      </p:sp>
      <p:grpSp>
        <p:nvGrpSpPr>
          <p:cNvPr id="8" name="Group 7">
            <a:extLst>
              <a:ext uri="{FF2B5EF4-FFF2-40B4-BE49-F238E27FC236}">
                <a16:creationId xmlns:a16="http://schemas.microsoft.com/office/drawing/2014/main" id="{CEDF6ADD-7BEC-4321-929A-05307B718642}"/>
              </a:ext>
            </a:extLst>
          </p:cNvPr>
          <p:cNvGrpSpPr/>
          <p:nvPr/>
        </p:nvGrpSpPr>
        <p:grpSpPr>
          <a:xfrm>
            <a:off x="9230490" y="3679521"/>
            <a:ext cx="2384251" cy="1371600"/>
            <a:chOff x="9230490" y="3508896"/>
            <a:chExt cx="2384251" cy="1371600"/>
          </a:xfrm>
        </p:grpSpPr>
        <p:sp>
          <p:nvSpPr>
            <p:cNvPr id="201" name="Rounded Rectangle 92">
              <a:extLst>
                <a:ext uri="{FF2B5EF4-FFF2-40B4-BE49-F238E27FC236}">
                  <a16:creationId xmlns:a16="http://schemas.microsoft.com/office/drawing/2014/main" id="{B71F66B3-C0B1-4293-BD55-14F65DDA9A06}"/>
                </a:ext>
              </a:extLst>
            </p:cNvPr>
            <p:cNvSpPr/>
            <p:nvPr/>
          </p:nvSpPr>
          <p:spPr>
            <a:xfrm flipV="1">
              <a:off x="9325335" y="3508896"/>
              <a:ext cx="2194560" cy="1371600"/>
            </a:xfrm>
            <a:prstGeom prst="roundRect">
              <a:avLst>
                <a:gd name="adj" fmla="val 0"/>
              </a:avLst>
            </a:prstGeom>
            <a:solidFill>
              <a:srgbClr val="FFFFFF">
                <a:alpha val="89804"/>
              </a:srgbClr>
            </a:solidFill>
            <a:ln w="57150" cap="flat" cmpd="sng" algn="ctr">
              <a:solidFill>
                <a:schemeClr val="accent3"/>
              </a:solidFill>
              <a:prstDash val="solid"/>
              <a:miter lim="800000"/>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endParaRPr lang="en-US" sz="1400" kern="0">
                <a:gradFill>
                  <a:gsLst>
                    <a:gs pos="2917">
                      <a:schemeClr val="tx1"/>
                    </a:gs>
                    <a:gs pos="100000">
                      <a:schemeClr val="tx2"/>
                    </a:gs>
                  </a:gsLst>
                  <a:lin ang="5400000" scaled="0"/>
                </a:gradFill>
                <a:latin typeface="+mj-lt"/>
              </a:endParaRPr>
            </a:p>
          </p:txBody>
        </p:sp>
        <p:sp>
          <p:nvSpPr>
            <p:cNvPr id="182" name="TextBox 181">
              <a:extLst>
                <a:ext uri="{FF2B5EF4-FFF2-40B4-BE49-F238E27FC236}">
                  <a16:creationId xmlns:a16="http://schemas.microsoft.com/office/drawing/2014/main" id="{0F8BC759-2196-417B-94D9-642C962E411A}"/>
                </a:ext>
              </a:extLst>
            </p:cNvPr>
            <p:cNvSpPr txBox="1"/>
            <p:nvPr/>
          </p:nvSpPr>
          <p:spPr>
            <a:xfrm>
              <a:off x="9230490" y="3508896"/>
              <a:ext cx="2384251" cy="738665"/>
            </a:xfrm>
            <a:prstGeom prst="rect">
              <a:avLst/>
            </a:prstGeom>
            <a:noFill/>
          </p:spPr>
          <p:txBody>
            <a:bodyPr wrap="square" lIns="182880" tIns="146304" rIns="182880" bIns="146304" rtlCol="0">
              <a:spAutoFit/>
            </a:bodyPr>
            <a:lstStyle/>
            <a:p>
              <a:pPr algn="ctr">
                <a:lnSpc>
                  <a:spcPct val="90000"/>
                </a:lnSpc>
                <a:spcAft>
                  <a:spcPts val="600"/>
                </a:spcAft>
              </a:pPr>
              <a:r>
                <a:rPr lang="en-US" sz="1600" b="1" kern="0">
                  <a:gradFill>
                    <a:gsLst>
                      <a:gs pos="2917">
                        <a:schemeClr val="tx1"/>
                      </a:gs>
                      <a:gs pos="100000">
                        <a:schemeClr val="tx2"/>
                      </a:gs>
                    </a:gsLst>
                    <a:lin ang="5400000" scaled="0"/>
                  </a:gradFill>
                  <a:latin typeface="+mj-lt"/>
                </a:rPr>
                <a:t>Mobile Application Management</a:t>
              </a:r>
            </a:p>
          </p:txBody>
        </p:sp>
        <mc:AlternateContent xmlns:mc="http://schemas.openxmlformats.org/markup-compatibility/2006" xmlns:psez="http://schemas.microsoft.com/office/powerpoint/2016/sectionzoom">
          <mc:Choice Requires="psez">
            <p:graphicFrame>
              <p:nvGraphicFramePr>
                <p:cNvPr id="184" name="Section Zoom 183">
                  <a:extLst>
                    <a:ext uri="{FF2B5EF4-FFF2-40B4-BE49-F238E27FC236}">
                      <a16:creationId xmlns:a16="http://schemas.microsoft.com/office/drawing/2014/main" id="{97F6B5B0-A6B6-4A5A-8E99-57F0E83E3E0D}"/>
                    </a:ext>
                  </a:extLst>
                </p:cNvPr>
                <p:cNvGraphicFramePr>
                  <a:graphicFrameLocks noChangeAspect="1"/>
                </p:cNvGraphicFramePr>
                <p:nvPr>
                  <p:extLst>
                    <p:ext uri="{D42A27DB-BD31-4B8C-83A1-F6EECF244321}">
                      <p14:modId xmlns:p14="http://schemas.microsoft.com/office/powerpoint/2010/main" val="710306523"/>
                    </p:ext>
                  </p:extLst>
                </p:nvPr>
              </p:nvGraphicFramePr>
              <p:xfrm>
                <a:off x="9934935" y="4166329"/>
                <a:ext cx="975361" cy="533000"/>
              </p:xfrm>
              <a:graphic>
                <a:graphicData uri="http://schemas.microsoft.com/office/powerpoint/2016/sectionzoom">
                  <psez:sectionZm>
                    <psez:sectionZmObj sectionId="{B2A0AEAC-5551-44C9-BE88-64571C8F9AB9}">
                      <psez:zmPr id="{4D3123DD-8F3B-45BD-B2F5-442905D5ACD1}" transitionDur="1000">
                        <p166:blipFill xmlns:p166="http://schemas.microsoft.com/office/powerpoint/2016/6/main">
                          <a:blip r:embed="rId3"/>
                          <a:stretch>
                            <a:fillRect/>
                          </a:stretch>
                        </p166:blipFill>
                        <p166:spPr xmlns:p166="http://schemas.microsoft.com/office/powerpoint/2016/6/main">
                          <a:xfrm>
                            <a:off x="0" y="0"/>
                            <a:ext cx="975361" cy="533000"/>
                          </a:xfrm>
                          <a:prstGeom prst="rect">
                            <a:avLst/>
                          </a:prstGeom>
                          <a:ln>
                            <a:noFill/>
                          </a:ln>
                          <a:effectLst>
                            <a:outerShdw blurRad="190500" dist="38100" dir="2700000" algn="ctr" rotWithShape="0">
                              <a:srgbClr val="000000">
                                <a:alpha val="25000"/>
                              </a:srgbClr>
                            </a:outerShdw>
                          </a:effectLst>
                        </p166:spPr>
                      </psez:zmPr>
                    </psez:sectionZmObj>
                  </psez:sectionZm>
                </a:graphicData>
              </a:graphic>
            </p:graphicFrame>
          </mc:Choice>
          <mc:Fallback xmlns="">
            <p:pic>
              <p:nvPicPr>
                <p:cNvPr id="184" name="Section Zoom 183">
                  <a:hlinkClick r:id="rId4" action="ppaction://hlinksldjump"/>
                  <a:extLst>
                    <a:ext uri="{FF2B5EF4-FFF2-40B4-BE49-F238E27FC236}">
                      <a16:creationId xmlns:a16="http://schemas.microsoft.com/office/drawing/2014/main" id="{97F6B5B0-A6B6-4A5A-8E99-57F0E83E3E0D}"/>
                    </a:ext>
                  </a:extLst>
                </p:cNvPr>
                <p:cNvPicPr>
                  <a:picLocks noGrp="1" noRot="1" noChangeAspect="1" noMove="1" noResize="1" noEditPoints="1" noAdjustHandles="1" noChangeArrowheads="1" noChangeShapeType="1"/>
                </p:cNvPicPr>
                <p:nvPr/>
              </p:nvPicPr>
              <p:blipFill>
                <a:blip r:embed="rId5"/>
                <a:stretch>
                  <a:fillRect/>
                </a:stretch>
              </p:blipFill>
              <p:spPr>
                <a:xfrm>
                  <a:off x="9934935" y="4336954"/>
                  <a:ext cx="975361" cy="533000"/>
                </a:xfrm>
                <a:prstGeom prst="rect">
                  <a:avLst/>
                </a:prstGeom>
                <a:ln>
                  <a:noFill/>
                </a:ln>
                <a:effectLst>
                  <a:outerShdw blurRad="190500" dist="38100" dir="2700000" algn="ctr" rotWithShape="0">
                    <a:srgbClr val="000000">
                      <a:alpha val="25000"/>
                    </a:srgbClr>
                  </a:outerShdw>
                </a:effectLst>
              </p:spPr>
            </p:pic>
          </mc:Fallback>
        </mc:AlternateContent>
      </p:grpSp>
      <p:grpSp>
        <p:nvGrpSpPr>
          <p:cNvPr id="11" name="Group 10">
            <a:extLst>
              <a:ext uri="{FF2B5EF4-FFF2-40B4-BE49-F238E27FC236}">
                <a16:creationId xmlns:a16="http://schemas.microsoft.com/office/drawing/2014/main" id="{6DEFAC99-7FB3-4F99-951B-045F5683BB1F}"/>
              </a:ext>
            </a:extLst>
          </p:cNvPr>
          <p:cNvGrpSpPr/>
          <p:nvPr/>
        </p:nvGrpSpPr>
        <p:grpSpPr>
          <a:xfrm>
            <a:off x="3306924" y="1682580"/>
            <a:ext cx="2194560" cy="1371600"/>
            <a:chOff x="3306924" y="1462242"/>
            <a:chExt cx="2194560" cy="1371600"/>
          </a:xfrm>
        </p:grpSpPr>
        <p:sp>
          <p:nvSpPr>
            <p:cNvPr id="208" name="Rounded Rectangle 92">
              <a:extLst>
                <a:ext uri="{FF2B5EF4-FFF2-40B4-BE49-F238E27FC236}">
                  <a16:creationId xmlns:a16="http://schemas.microsoft.com/office/drawing/2014/main" id="{4DEC19DC-C5A6-4C27-A775-D851365E9DC6}"/>
                </a:ext>
              </a:extLst>
            </p:cNvPr>
            <p:cNvSpPr/>
            <p:nvPr/>
          </p:nvSpPr>
          <p:spPr>
            <a:xfrm flipV="1">
              <a:off x="3363175" y="1716300"/>
              <a:ext cx="810429" cy="534281"/>
            </a:xfrm>
            <a:prstGeom prst="roundRect">
              <a:avLst>
                <a:gd name="adj" fmla="val 0"/>
              </a:avLst>
            </a:prstGeom>
            <a:solidFill>
              <a:srgbClr val="FFFFFF">
                <a:alpha val="89804"/>
              </a:srgbClr>
            </a:solidFill>
            <a:ln w="57150" cap="flat" cmpd="sng" algn="ctr">
              <a:noFill/>
              <a:prstDash val="solid"/>
              <a:miter lim="800000"/>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endParaRPr lang="en-US" sz="1400" kern="0">
                <a:gradFill>
                  <a:gsLst>
                    <a:gs pos="2917">
                      <a:schemeClr val="tx1"/>
                    </a:gs>
                    <a:gs pos="100000">
                      <a:schemeClr val="tx2"/>
                    </a:gs>
                  </a:gsLst>
                  <a:lin ang="5400000" scaled="0"/>
                </a:gradFill>
                <a:latin typeface="+mj-lt"/>
              </a:endParaRPr>
            </a:p>
          </p:txBody>
        </p:sp>
        <p:sp>
          <p:nvSpPr>
            <p:cNvPr id="209" name="TextBox 208">
              <a:extLst>
                <a:ext uri="{FF2B5EF4-FFF2-40B4-BE49-F238E27FC236}">
                  <a16:creationId xmlns:a16="http://schemas.microsoft.com/office/drawing/2014/main" id="{B44EDF59-4282-4CF8-87D8-838A71D3A446}"/>
                </a:ext>
              </a:extLst>
            </p:cNvPr>
            <p:cNvSpPr txBox="1"/>
            <p:nvPr/>
          </p:nvSpPr>
          <p:spPr>
            <a:xfrm>
              <a:off x="3306924" y="1462242"/>
              <a:ext cx="2194560" cy="1371600"/>
            </a:xfrm>
            <a:prstGeom prst="rect">
              <a:avLst/>
            </a:prstGeom>
            <a:solidFill>
              <a:srgbClr val="FFFFFF">
                <a:alpha val="89804"/>
              </a:srgbClr>
            </a:solidFill>
            <a:ln w="57150" cap="flat" cmpd="sng" algn="ctr">
              <a:solidFill>
                <a:schemeClr val="accent3"/>
              </a:solidFill>
              <a:prstDash val="solid"/>
              <a:miter lim="800000"/>
            </a:ln>
            <a:effectLst/>
          </p:spPr>
          <p:txBody>
            <a:bodyPr rot="0" spcFirstLastPara="0" vertOverflow="overflow" horzOverflow="overflow" vert="horz" wrap="square" lIns="91427" tIns="182880" rIns="91427" bIns="45713" numCol="1" spcCol="0" rtlCol="0" fromWordArt="0" anchor="t" anchorCtr="0" forceAA="0" compatLnSpc="1">
              <a:prstTxWarp prst="textNoShape">
                <a:avLst/>
              </a:prstTxWarp>
              <a:noAutofit/>
            </a:bodyPr>
            <a:lstStyle>
              <a:defPPr>
                <a:defRPr lang="en-US"/>
              </a:defPPr>
              <a:lvl1pPr defTabSz="914225">
                <a:defRPr sz="1400" kern="0">
                  <a:gradFill>
                    <a:gsLst>
                      <a:gs pos="2917">
                        <a:schemeClr val="tx1"/>
                      </a:gs>
                      <a:gs pos="100000">
                        <a:schemeClr val="tx2"/>
                      </a:gs>
                    </a:gsLst>
                    <a:lin ang="5400000" scaled="0"/>
                  </a:gradFill>
                  <a:latin typeface="+mj-lt"/>
                </a:defRPr>
              </a:lvl1pPr>
            </a:lstStyle>
            <a:p>
              <a:pPr algn="ctr"/>
              <a:r>
                <a:rPr lang="en-US" sz="1600" b="1"/>
                <a:t>Office 365 DLP</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1F760DBB-AB64-4D08-8E91-92EB594D8AF8}"/>
                    </a:ext>
                  </a:extLst>
                </p:cNvPr>
                <p:cNvGraphicFramePr>
                  <a:graphicFrameLocks noChangeAspect="1"/>
                </p:cNvGraphicFramePr>
                <p:nvPr>
                  <p:extLst>
                    <p:ext uri="{D42A27DB-BD31-4B8C-83A1-F6EECF244321}">
                      <p14:modId xmlns:p14="http://schemas.microsoft.com/office/powerpoint/2010/main" val="1945993592"/>
                    </p:ext>
                  </p:extLst>
                </p:nvPr>
              </p:nvGraphicFramePr>
              <p:xfrm>
                <a:off x="3915000" y="2111854"/>
                <a:ext cx="978408" cy="550355"/>
              </p:xfrm>
              <a:graphic>
                <a:graphicData uri="http://schemas.microsoft.com/office/powerpoint/2016/sectionzoom">
                  <psez:sectionZm>
                    <psez:sectionZmObj sectionId="{B7290A31-DD05-4414-AE05-2C8F983F43F4}">
                      <psez:zmPr id="{7D6B220B-1C82-4F15-9420-2AF44DC65685}" transitionDur="1000">
                        <p166:blipFill xmlns:p166="http://schemas.microsoft.com/office/powerpoint/2016/6/main">
                          <a:blip r:embed="rId6"/>
                          <a:stretch>
                            <a:fillRect/>
                          </a:stretch>
                        </p166:blipFill>
                        <p166:spPr xmlns:p166="http://schemas.microsoft.com/office/powerpoint/2016/6/main">
                          <a:xfrm>
                            <a:off x="0" y="0"/>
                            <a:ext cx="978408" cy="550355"/>
                          </a:xfrm>
                          <a:prstGeom prst="rect">
                            <a:avLst/>
                          </a:prstGeom>
                          <a:effectLst>
                            <a:outerShdw blurRad="190500" dist="38100" dir="2700000" algn="tl" rotWithShape="0">
                              <a:prstClr val="black">
                                <a:alpha val="25000"/>
                              </a:prstClr>
                            </a:outerShdw>
                          </a:effectLst>
                        </p166:spPr>
                      </psez:zmPr>
                    </psez:sectionZmObj>
                  </psez:sectionZm>
                </a:graphicData>
              </a:graphic>
            </p:graphicFrame>
          </mc:Choice>
          <mc:Fallback xmlns="">
            <p:pic>
              <p:nvPicPr>
                <p:cNvPr id="4" name="Section Zoom 3">
                  <a:hlinkClick r:id="rId7" action="ppaction://hlinksldjump"/>
                  <a:extLst>
                    <a:ext uri="{FF2B5EF4-FFF2-40B4-BE49-F238E27FC236}">
                      <a16:creationId xmlns:a16="http://schemas.microsoft.com/office/drawing/2014/main" id="{1F760DBB-AB64-4D08-8E91-92EB594D8AF8}"/>
                    </a:ext>
                  </a:extLst>
                </p:cNvPr>
                <p:cNvPicPr>
                  <a:picLocks noGrp="1" noRot="1" noChangeAspect="1" noMove="1" noResize="1" noEditPoints="1" noAdjustHandles="1" noChangeArrowheads="1" noChangeShapeType="1"/>
                </p:cNvPicPr>
                <p:nvPr/>
              </p:nvPicPr>
              <p:blipFill>
                <a:blip r:embed="rId8"/>
                <a:stretch>
                  <a:fillRect/>
                </a:stretch>
              </p:blipFill>
              <p:spPr>
                <a:xfrm>
                  <a:off x="3915000" y="2332192"/>
                  <a:ext cx="978408" cy="550355"/>
                </a:xfrm>
                <a:prstGeom prst="rect">
                  <a:avLst/>
                </a:prstGeom>
                <a:effectLst>
                  <a:outerShdw blurRad="190500" dist="38100" dir="2700000" algn="tl" rotWithShape="0">
                    <a:prstClr val="black">
                      <a:alpha val="25000"/>
                    </a:prstClr>
                  </a:outerShdw>
                </a:effectLst>
              </p:spPr>
            </p:pic>
          </mc:Fallback>
        </mc:AlternateContent>
      </p:grpSp>
      <p:sp>
        <p:nvSpPr>
          <p:cNvPr id="98" name="Right Arrow 23">
            <a:extLst>
              <a:ext uri="{FF2B5EF4-FFF2-40B4-BE49-F238E27FC236}">
                <a16:creationId xmlns:a16="http://schemas.microsoft.com/office/drawing/2014/main" id="{782AF0F3-605E-423E-AE99-BE78B3A5907F}"/>
              </a:ext>
            </a:extLst>
          </p:cNvPr>
          <p:cNvSpPr/>
          <p:nvPr/>
        </p:nvSpPr>
        <p:spPr bwMode="auto">
          <a:xfrm rot="19306286">
            <a:off x="3864320" y="3232497"/>
            <a:ext cx="4049580" cy="710424"/>
          </a:xfrm>
          <a:prstGeom prst="rightArrow">
            <a:avLst/>
          </a:prstGeom>
          <a:solidFill>
            <a:schemeClr val="bg1">
              <a:lumMod val="75000"/>
            </a:schemeClr>
          </a:solidFill>
          <a:ln w="9525" cap="flat" cmpd="sng" algn="ctr">
            <a:noFill/>
            <a:prstDash val="solid"/>
            <a:headEnd type="none" w="med" len="med"/>
            <a:tailEnd type="none" w="med" len="med"/>
          </a:ln>
          <a:effectLst/>
        </p:spPr>
        <p:txBody>
          <a:bodyPr lIns="175761" tIns="140609" rIns="175761" bIns="140609"/>
          <a:lstStyle/>
          <a:p>
            <a:pPr marL="0" marR="0" lvl="0" indent="0" defTabSz="896302"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000000"/>
              </a:solidFill>
              <a:effectLst/>
              <a:uLnTx/>
              <a:uFillTx/>
              <a:latin typeface="Segoe UI Light"/>
            </a:endParaRPr>
          </a:p>
        </p:txBody>
      </p:sp>
      <p:sp>
        <p:nvSpPr>
          <p:cNvPr id="100" name="Right Arrow 23">
            <a:extLst>
              <a:ext uri="{FF2B5EF4-FFF2-40B4-BE49-F238E27FC236}">
                <a16:creationId xmlns:a16="http://schemas.microsoft.com/office/drawing/2014/main" id="{1F86B23C-B3D2-44CE-B6A2-4B16E55FE053}"/>
              </a:ext>
            </a:extLst>
          </p:cNvPr>
          <p:cNvSpPr/>
          <p:nvPr/>
        </p:nvSpPr>
        <p:spPr bwMode="auto">
          <a:xfrm rot="2031382" flipV="1">
            <a:off x="6195287" y="3548255"/>
            <a:ext cx="3489457" cy="710424"/>
          </a:xfrm>
          <a:prstGeom prst="rightArrow">
            <a:avLst/>
          </a:prstGeom>
          <a:solidFill>
            <a:schemeClr val="bg1">
              <a:lumMod val="75000"/>
            </a:schemeClr>
          </a:solidFill>
          <a:ln w="9525" cap="flat" cmpd="sng" algn="ctr">
            <a:noFill/>
            <a:prstDash val="solid"/>
            <a:headEnd type="none" w="med" len="med"/>
            <a:tailEnd type="none" w="med" len="med"/>
          </a:ln>
          <a:effectLst/>
        </p:spPr>
        <p:txBody>
          <a:bodyPr lIns="175761" tIns="140609" rIns="175761" bIns="140609"/>
          <a:lstStyle/>
          <a:p>
            <a:pPr marL="0" marR="0" lvl="0" indent="0" defTabSz="896302"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000000"/>
              </a:solidFill>
              <a:effectLst/>
              <a:uLnTx/>
              <a:uFillTx/>
              <a:latin typeface="Segoe UI Light"/>
            </a:endParaRPr>
          </a:p>
        </p:txBody>
      </p:sp>
      <p:grpSp>
        <p:nvGrpSpPr>
          <p:cNvPr id="5" name="Group 4">
            <a:extLst>
              <a:ext uri="{FF2B5EF4-FFF2-40B4-BE49-F238E27FC236}">
                <a16:creationId xmlns:a16="http://schemas.microsoft.com/office/drawing/2014/main" id="{3A148019-9636-4DDA-BE4A-8305755D4D44}"/>
              </a:ext>
            </a:extLst>
          </p:cNvPr>
          <p:cNvGrpSpPr/>
          <p:nvPr/>
        </p:nvGrpSpPr>
        <p:grpSpPr>
          <a:xfrm>
            <a:off x="590748" y="3982926"/>
            <a:ext cx="1566153" cy="1566153"/>
            <a:chOff x="590748" y="3762588"/>
            <a:chExt cx="1566153" cy="1566153"/>
          </a:xfrm>
        </p:grpSpPr>
        <p:sp>
          <p:nvSpPr>
            <p:cNvPr id="6" name="Oval 5">
              <a:extLst>
                <a:ext uri="{FF2B5EF4-FFF2-40B4-BE49-F238E27FC236}">
                  <a16:creationId xmlns:a16="http://schemas.microsoft.com/office/drawing/2014/main" id="{C4EF9787-FB14-4F24-8757-1F0C54DA9577}"/>
                </a:ext>
              </a:extLst>
            </p:cNvPr>
            <p:cNvSpPr/>
            <p:nvPr/>
          </p:nvSpPr>
          <p:spPr bwMode="auto">
            <a:xfrm>
              <a:off x="590748" y="3762588"/>
              <a:ext cx="1566153" cy="15661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0" name="Group 199">
              <a:extLst>
                <a:ext uri="{FF2B5EF4-FFF2-40B4-BE49-F238E27FC236}">
                  <a16:creationId xmlns:a16="http://schemas.microsoft.com/office/drawing/2014/main" id="{736508E1-B808-41E9-8653-F016BEE08716}"/>
                </a:ext>
              </a:extLst>
            </p:cNvPr>
            <p:cNvGrpSpPr/>
            <p:nvPr/>
          </p:nvGrpSpPr>
          <p:grpSpPr>
            <a:xfrm>
              <a:off x="841805" y="4005910"/>
              <a:ext cx="1064039" cy="1079508"/>
              <a:chOff x="738709" y="3370459"/>
              <a:chExt cx="1213101" cy="1230737"/>
            </a:xfrm>
          </p:grpSpPr>
          <p:pic>
            <p:nvPicPr>
              <p:cNvPr id="120" name="Picture 119">
                <a:extLst>
                  <a:ext uri="{FF2B5EF4-FFF2-40B4-BE49-F238E27FC236}">
                    <a16:creationId xmlns:a16="http://schemas.microsoft.com/office/drawing/2014/main" id="{F7491591-6D19-472B-A691-CEAF7E57361B}"/>
                  </a:ext>
                </a:extLst>
              </p:cNvPr>
              <p:cNvPicPr>
                <a:picLocks noChangeAspect="1"/>
              </p:cNvPicPr>
              <p:nvPr/>
            </p:nvPicPr>
            <p:blipFill>
              <a:blip r:embed="rId9"/>
              <a:stretch>
                <a:fillRect/>
              </a:stretch>
            </p:blipFill>
            <p:spPr>
              <a:xfrm>
                <a:off x="1109840" y="3749547"/>
                <a:ext cx="385944" cy="332970"/>
              </a:xfrm>
              <a:prstGeom prst="rect">
                <a:avLst/>
              </a:prstGeom>
            </p:spPr>
          </p:pic>
          <p:pic>
            <p:nvPicPr>
              <p:cNvPr id="121" name="Picture 120">
                <a:extLst>
                  <a:ext uri="{FF2B5EF4-FFF2-40B4-BE49-F238E27FC236}">
                    <a16:creationId xmlns:a16="http://schemas.microsoft.com/office/drawing/2014/main" id="{764BD84B-5801-410E-9A4E-135A9248E1E2}"/>
                  </a:ext>
                </a:extLst>
              </p:cNvPr>
              <p:cNvPicPr>
                <a:picLocks noChangeAspect="1"/>
              </p:cNvPicPr>
              <p:nvPr/>
            </p:nvPicPr>
            <p:blipFill>
              <a:blip r:embed="rId10"/>
              <a:stretch>
                <a:fillRect/>
              </a:stretch>
            </p:blipFill>
            <p:spPr>
              <a:xfrm>
                <a:off x="838866" y="3370459"/>
                <a:ext cx="1036242" cy="399692"/>
              </a:xfrm>
              <a:prstGeom prst="rect">
                <a:avLst/>
              </a:prstGeom>
            </p:spPr>
          </p:pic>
          <p:grpSp>
            <p:nvGrpSpPr>
              <p:cNvPr id="122" name="Group 121">
                <a:extLst>
                  <a:ext uri="{FF2B5EF4-FFF2-40B4-BE49-F238E27FC236}">
                    <a16:creationId xmlns:a16="http://schemas.microsoft.com/office/drawing/2014/main" id="{339FAAA3-2F63-4763-9D69-CCA76DE5DC1F}"/>
                  </a:ext>
                </a:extLst>
              </p:cNvPr>
              <p:cNvGrpSpPr/>
              <p:nvPr/>
            </p:nvGrpSpPr>
            <p:grpSpPr>
              <a:xfrm>
                <a:off x="1602889" y="3818668"/>
                <a:ext cx="348921" cy="572468"/>
                <a:chOff x="9722453" y="3276613"/>
                <a:chExt cx="654296" cy="919241"/>
              </a:xfrm>
            </p:grpSpPr>
            <p:sp>
              <p:nvSpPr>
                <p:cNvPr id="123" name="Rectangle 44">
                  <a:extLst>
                    <a:ext uri="{FF2B5EF4-FFF2-40B4-BE49-F238E27FC236}">
                      <a16:creationId xmlns:a16="http://schemas.microsoft.com/office/drawing/2014/main" id="{30C526D5-A2C4-43C5-9837-159422FEFA5F}"/>
                    </a:ext>
                  </a:extLst>
                </p:cNvPr>
                <p:cNvSpPr>
                  <a:spLocks noChangeArrowheads="1"/>
                </p:cNvSpPr>
                <p:nvPr/>
              </p:nvSpPr>
              <p:spPr bwMode="auto">
                <a:xfrm>
                  <a:off x="9722453" y="3276613"/>
                  <a:ext cx="654296" cy="919241"/>
                </a:xfrm>
                <a:prstGeom prst="rect">
                  <a:avLst/>
                </a:prstGeom>
                <a:solidFill>
                  <a:srgbClr val="32145A"/>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4" name="Rectangle 45">
                  <a:extLst>
                    <a:ext uri="{FF2B5EF4-FFF2-40B4-BE49-F238E27FC236}">
                      <a16:creationId xmlns:a16="http://schemas.microsoft.com/office/drawing/2014/main" id="{C392E7F2-5415-4853-9606-3387ED1A9E93}"/>
                    </a:ext>
                  </a:extLst>
                </p:cNvPr>
                <p:cNvSpPr>
                  <a:spLocks noChangeArrowheads="1"/>
                </p:cNvSpPr>
                <p:nvPr/>
              </p:nvSpPr>
              <p:spPr bwMode="auto">
                <a:xfrm>
                  <a:off x="9773143" y="3404989"/>
                  <a:ext cx="550625" cy="207348"/>
                </a:xfrm>
                <a:prstGeom prst="rect">
                  <a:avLst/>
                </a:prstGeom>
                <a:solidFill>
                  <a:srgbClr val="00BCF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5" name="Rectangle 46">
                  <a:extLst>
                    <a:ext uri="{FF2B5EF4-FFF2-40B4-BE49-F238E27FC236}">
                      <a16:creationId xmlns:a16="http://schemas.microsoft.com/office/drawing/2014/main" id="{BE21967A-1142-4B4E-BA13-FF51D2508A0B}"/>
                    </a:ext>
                  </a:extLst>
                </p:cNvPr>
                <p:cNvSpPr>
                  <a:spLocks noChangeArrowheads="1"/>
                </p:cNvSpPr>
                <p:nvPr/>
              </p:nvSpPr>
              <p:spPr bwMode="auto">
                <a:xfrm>
                  <a:off x="9805392" y="3441843"/>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6" name="Rectangle 47">
                  <a:extLst>
                    <a:ext uri="{FF2B5EF4-FFF2-40B4-BE49-F238E27FC236}">
                      <a16:creationId xmlns:a16="http://schemas.microsoft.com/office/drawing/2014/main" id="{1D0B004E-3717-4484-BB48-A8886C68AEAF}"/>
                    </a:ext>
                  </a:extLst>
                </p:cNvPr>
                <p:cNvSpPr>
                  <a:spLocks noChangeArrowheads="1"/>
                </p:cNvSpPr>
                <p:nvPr/>
              </p:nvSpPr>
              <p:spPr bwMode="auto">
                <a:xfrm>
                  <a:off x="9864877" y="3441843"/>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7" name="Rectangle 48">
                  <a:extLst>
                    <a:ext uri="{FF2B5EF4-FFF2-40B4-BE49-F238E27FC236}">
                      <a16:creationId xmlns:a16="http://schemas.microsoft.com/office/drawing/2014/main" id="{851A6FED-0FC7-47B8-9373-A998F55E3011}"/>
                    </a:ext>
                  </a:extLst>
                </p:cNvPr>
                <p:cNvSpPr>
                  <a:spLocks noChangeArrowheads="1"/>
                </p:cNvSpPr>
                <p:nvPr/>
              </p:nvSpPr>
              <p:spPr bwMode="auto">
                <a:xfrm>
                  <a:off x="9924362" y="3441843"/>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8" name="Oval 52">
                  <a:extLst>
                    <a:ext uri="{FF2B5EF4-FFF2-40B4-BE49-F238E27FC236}">
                      <a16:creationId xmlns:a16="http://schemas.microsoft.com/office/drawing/2014/main" id="{D7B69340-C87F-4573-B6A2-0E2B10CC7234}"/>
                    </a:ext>
                  </a:extLst>
                </p:cNvPr>
                <p:cNvSpPr>
                  <a:spLocks noChangeArrowheads="1"/>
                </p:cNvSpPr>
                <p:nvPr/>
              </p:nvSpPr>
              <p:spPr bwMode="auto">
                <a:xfrm>
                  <a:off x="10206264" y="3483314"/>
                  <a:ext cx="50684" cy="50684"/>
                </a:xfrm>
                <a:prstGeom prst="ellipse">
                  <a:avLst/>
                </a:prstGeom>
                <a:solidFill>
                  <a:srgbClr val="E7DCF4">
                    <a:lumMod val="20000"/>
                    <a:lumOff val="80000"/>
                  </a:srgb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29" name="Rectangle 53">
                  <a:extLst>
                    <a:ext uri="{FF2B5EF4-FFF2-40B4-BE49-F238E27FC236}">
                      <a16:creationId xmlns:a16="http://schemas.microsoft.com/office/drawing/2014/main" id="{59D0DFB0-6C56-4B09-B05C-959F4C3A717E}"/>
                    </a:ext>
                  </a:extLst>
                </p:cNvPr>
                <p:cNvSpPr>
                  <a:spLocks noChangeArrowheads="1"/>
                </p:cNvSpPr>
                <p:nvPr/>
              </p:nvSpPr>
              <p:spPr bwMode="auto">
                <a:xfrm>
                  <a:off x="9773138" y="3667634"/>
                  <a:ext cx="550623" cy="205044"/>
                </a:xfrm>
                <a:prstGeom prst="rect">
                  <a:avLst/>
                </a:prstGeom>
                <a:solidFill>
                  <a:srgbClr val="00BCF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0" name="Rectangle 54">
                  <a:extLst>
                    <a:ext uri="{FF2B5EF4-FFF2-40B4-BE49-F238E27FC236}">
                      <a16:creationId xmlns:a16="http://schemas.microsoft.com/office/drawing/2014/main" id="{8C4D7989-5B22-4CEC-8ED5-152CA219D9A9}"/>
                    </a:ext>
                  </a:extLst>
                </p:cNvPr>
                <p:cNvSpPr>
                  <a:spLocks noChangeArrowheads="1"/>
                </p:cNvSpPr>
                <p:nvPr/>
              </p:nvSpPr>
              <p:spPr bwMode="auto">
                <a:xfrm>
                  <a:off x="9805392" y="3702178"/>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1" name="Rectangle 55">
                  <a:extLst>
                    <a:ext uri="{FF2B5EF4-FFF2-40B4-BE49-F238E27FC236}">
                      <a16:creationId xmlns:a16="http://schemas.microsoft.com/office/drawing/2014/main" id="{85279C69-7C48-4160-8ACA-6660DD878323}"/>
                    </a:ext>
                  </a:extLst>
                </p:cNvPr>
                <p:cNvSpPr>
                  <a:spLocks noChangeArrowheads="1"/>
                </p:cNvSpPr>
                <p:nvPr/>
              </p:nvSpPr>
              <p:spPr bwMode="auto">
                <a:xfrm>
                  <a:off x="9864877" y="3702178"/>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2" name="Rectangle 56">
                  <a:extLst>
                    <a:ext uri="{FF2B5EF4-FFF2-40B4-BE49-F238E27FC236}">
                      <a16:creationId xmlns:a16="http://schemas.microsoft.com/office/drawing/2014/main" id="{9958E045-684A-461B-A4B6-12536643DC65}"/>
                    </a:ext>
                  </a:extLst>
                </p:cNvPr>
                <p:cNvSpPr>
                  <a:spLocks noChangeArrowheads="1"/>
                </p:cNvSpPr>
                <p:nvPr/>
              </p:nvSpPr>
              <p:spPr bwMode="auto">
                <a:xfrm>
                  <a:off x="9924362" y="3702178"/>
                  <a:ext cx="23038" cy="135929"/>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3" name="Oval 60">
                  <a:extLst>
                    <a:ext uri="{FF2B5EF4-FFF2-40B4-BE49-F238E27FC236}">
                      <a16:creationId xmlns:a16="http://schemas.microsoft.com/office/drawing/2014/main" id="{6CD46EDD-DBB4-4C0A-B2D9-7E1BA108B8B1}"/>
                    </a:ext>
                  </a:extLst>
                </p:cNvPr>
                <p:cNvSpPr>
                  <a:spLocks noChangeArrowheads="1"/>
                </p:cNvSpPr>
                <p:nvPr/>
              </p:nvSpPr>
              <p:spPr bwMode="auto">
                <a:xfrm>
                  <a:off x="10206264" y="3743648"/>
                  <a:ext cx="50684" cy="52991"/>
                </a:xfrm>
                <a:prstGeom prst="ellipse">
                  <a:avLst/>
                </a:prstGeom>
                <a:solidFill>
                  <a:srgbClr val="E7DCF4">
                    <a:lumMod val="20000"/>
                    <a:lumOff val="80000"/>
                  </a:srgb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4" name="Rectangle 61">
                  <a:extLst>
                    <a:ext uri="{FF2B5EF4-FFF2-40B4-BE49-F238E27FC236}">
                      <a16:creationId xmlns:a16="http://schemas.microsoft.com/office/drawing/2014/main" id="{6EDFC8D8-2301-461B-9716-D7225AECF5E3}"/>
                    </a:ext>
                  </a:extLst>
                </p:cNvPr>
                <p:cNvSpPr>
                  <a:spLocks noChangeArrowheads="1"/>
                </p:cNvSpPr>
                <p:nvPr/>
              </p:nvSpPr>
              <p:spPr bwMode="auto">
                <a:xfrm>
                  <a:off x="9773137" y="3927954"/>
                  <a:ext cx="550623" cy="207348"/>
                </a:xfrm>
                <a:prstGeom prst="rect">
                  <a:avLst/>
                </a:prstGeom>
                <a:solidFill>
                  <a:srgbClr val="00BCF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5" name="Rectangle 62">
                  <a:extLst>
                    <a:ext uri="{FF2B5EF4-FFF2-40B4-BE49-F238E27FC236}">
                      <a16:creationId xmlns:a16="http://schemas.microsoft.com/office/drawing/2014/main" id="{918EFBDB-0C03-4D3F-B1A6-641BADDAE617}"/>
                    </a:ext>
                  </a:extLst>
                </p:cNvPr>
                <p:cNvSpPr>
                  <a:spLocks noChangeArrowheads="1"/>
                </p:cNvSpPr>
                <p:nvPr/>
              </p:nvSpPr>
              <p:spPr bwMode="auto">
                <a:xfrm>
                  <a:off x="9805392" y="3964811"/>
                  <a:ext cx="23038" cy="133623"/>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6" name="Rectangle 63">
                  <a:extLst>
                    <a:ext uri="{FF2B5EF4-FFF2-40B4-BE49-F238E27FC236}">
                      <a16:creationId xmlns:a16="http://schemas.microsoft.com/office/drawing/2014/main" id="{B2F04433-6D72-4680-9AE4-BA37E3B386B3}"/>
                    </a:ext>
                  </a:extLst>
                </p:cNvPr>
                <p:cNvSpPr>
                  <a:spLocks noChangeArrowheads="1"/>
                </p:cNvSpPr>
                <p:nvPr/>
              </p:nvSpPr>
              <p:spPr bwMode="auto">
                <a:xfrm>
                  <a:off x="9864877" y="3964808"/>
                  <a:ext cx="23038" cy="133623"/>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7" name="Rectangle 64">
                  <a:extLst>
                    <a:ext uri="{FF2B5EF4-FFF2-40B4-BE49-F238E27FC236}">
                      <a16:creationId xmlns:a16="http://schemas.microsoft.com/office/drawing/2014/main" id="{F41711F6-05EE-408E-9C4B-B2CCD9E168C1}"/>
                    </a:ext>
                  </a:extLst>
                </p:cNvPr>
                <p:cNvSpPr>
                  <a:spLocks noChangeArrowheads="1"/>
                </p:cNvSpPr>
                <p:nvPr/>
              </p:nvSpPr>
              <p:spPr bwMode="auto">
                <a:xfrm>
                  <a:off x="9924362" y="3964803"/>
                  <a:ext cx="23038" cy="133623"/>
                </a:xfrm>
                <a:prstGeom prst="rect">
                  <a:avLst/>
                </a:prstGeom>
                <a:solidFill>
                  <a:srgbClr val="E7DCF4">
                    <a:lumMod val="20000"/>
                    <a:lumOff val="80000"/>
                  </a:srgb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8" name="Oval 68">
                  <a:extLst>
                    <a:ext uri="{FF2B5EF4-FFF2-40B4-BE49-F238E27FC236}">
                      <a16:creationId xmlns:a16="http://schemas.microsoft.com/office/drawing/2014/main" id="{E9ED8444-87DC-42AA-BC0D-C1BBB37F13AA}"/>
                    </a:ext>
                  </a:extLst>
                </p:cNvPr>
                <p:cNvSpPr>
                  <a:spLocks noChangeArrowheads="1"/>
                </p:cNvSpPr>
                <p:nvPr/>
              </p:nvSpPr>
              <p:spPr bwMode="auto">
                <a:xfrm>
                  <a:off x="10206264" y="4006260"/>
                  <a:ext cx="50684" cy="50684"/>
                </a:xfrm>
                <a:prstGeom prst="ellipse">
                  <a:avLst/>
                </a:prstGeom>
                <a:solidFill>
                  <a:srgbClr val="E7DCF4">
                    <a:lumMod val="20000"/>
                    <a:lumOff val="80000"/>
                  </a:srgb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pic>
            <p:nvPicPr>
              <p:cNvPr id="139" name="Picture 138">
                <a:extLst>
                  <a:ext uri="{FF2B5EF4-FFF2-40B4-BE49-F238E27FC236}">
                    <a16:creationId xmlns:a16="http://schemas.microsoft.com/office/drawing/2014/main" id="{A5F6BC29-B7D3-4438-B5F1-3C15C5F4C095}"/>
                  </a:ext>
                </a:extLst>
              </p:cNvPr>
              <p:cNvPicPr>
                <a:picLocks noChangeAspect="1"/>
              </p:cNvPicPr>
              <p:nvPr/>
            </p:nvPicPr>
            <p:blipFill>
              <a:blip r:embed="rId11"/>
              <a:stretch>
                <a:fillRect/>
              </a:stretch>
            </p:blipFill>
            <p:spPr>
              <a:xfrm>
                <a:off x="738709" y="4085845"/>
                <a:ext cx="820915" cy="515351"/>
              </a:xfrm>
              <a:prstGeom prst="rect">
                <a:avLst/>
              </a:prstGeom>
            </p:spPr>
          </p:pic>
        </p:grpSp>
      </p:grpSp>
      <p:grpSp>
        <p:nvGrpSpPr>
          <p:cNvPr id="141" name="Group 140">
            <a:extLst>
              <a:ext uri="{FF2B5EF4-FFF2-40B4-BE49-F238E27FC236}">
                <a16:creationId xmlns:a16="http://schemas.microsoft.com/office/drawing/2014/main" id="{FC551160-A48A-4B15-86A2-4BEDB571852C}"/>
              </a:ext>
            </a:extLst>
          </p:cNvPr>
          <p:cNvGrpSpPr/>
          <p:nvPr/>
        </p:nvGrpSpPr>
        <p:grpSpPr>
          <a:xfrm>
            <a:off x="3543409" y="4338373"/>
            <a:ext cx="1716009" cy="888354"/>
            <a:chOff x="2188449" y="1429274"/>
            <a:chExt cx="2201713" cy="1139796"/>
          </a:xfrm>
        </p:grpSpPr>
        <p:grpSp>
          <p:nvGrpSpPr>
            <p:cNvPr id="142" name="Group 141">
              <a:extLst>
                <a:ext uri="{FF2B5EF4-FFF2-40B4-BE49-F238E27FC236}">
                  <a16:creationId xmlns:a16="http://schemas.microsoft.com/office/drawing/2014/main" id="{FA27A33F-2BD2-428A-AC32-CE7DB8C6C3A0}"/>
                </a:ext>
              </a:extLst>
            </p:cNvPr>
            <p:cNvGrpSpPr/>
            <p:nvPr/>
          </p:nvGrpSpPr>
          <p:grpSpPr>
            <a:xfrm>
              <a:off x="2188449" y="1429274"/>
              <a:ext cx="2201713" cy="1139796"/>
              <a:chOff x="11605458" y="3406363"/>
              <a:chExt cx="1676314" cy="856538"/>
            </a:xfrm>
          </p:grpSpPr>
          <p:sp>
            <p:nvSpPr>
              <p:cNvPr id="144" name="Freeform 5">
                <a:extLst>
                  <a:ext uri="{FF2B5EF4-FFF2-40B4-BE49-F238E27FC236}">
                    <a16:creationId xmlns:a16="http://schemas.microsoft.com/office/drawing/2014/main" id="{CE375CB4-292D-4C38-A1EA-832EFC7AED67}"/>
                  </a:ext>
                </a:extLst>
              </p:cNvPr>
              <p:cNvSpPr>
                <a:spLocks/>
              </p:cNvSpPr>
              <p:nvPr/>
            </p:nvSpPr>
            <p:spPr bwMode="auto">
              <a:xfrm>
                <a:off x="11605458" y="4195504"/>
                <a:ext cx="1676314" cy="67397"/>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282828"/>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kern="0">
                  <a:solidFill>
                    <a:srgbClr val="000000"/>
                  </a:solidFill>
                  <a:latin typeface="Segoe UI"/>
                </a:endParaRPr>
              </a:p>
            </p:txBody>
          </p:sp>
          <p:sp>
            <p:nvSpPr>
              <p:cNvPr id="145" name="Freeform 6">
                <a:extLst>
                  <a:ext uri="{FF2B5EF4-FFF2-40B4-BE49-F238E27FC236}">
                    <a16:creationId xmlns:a16="http://schemas.microsoft.com/office/drawing/2014/main" id="{627B2A34-A379-4775-B588-1A549093BB50}"/>
                  </a:ext>
                </a:extLst>
              </p:cNvPr>
              <p:cNvSpPr>
                <a:spLocks/>
              </p:cNvSpPr>
              <p:nvPr/>
            </p:nvSpPr>
            <p:spPr bwMode="auto">
              <a:xfrm>
                <a:off x="11817448" y="3406363"/>
                <a:ext cx="1252334" cy="812425"/>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282828"/>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kern="0">
                  <a:solidFill>
                    <a:srgbClr val="000000"/>
                  </a:solidFill>
                  <a:latin typeface="Segoe UI"/>
                </a:endParaRPr>
              </a:p>
            </p:txBody>
          </p:sp>
          <p:sp>
            <p:nvSpPr>
              <p:cNvPr id="146" name="Freeform 7">
                <a:extLst>
                  <a:ext uri="{FF2B5EF4-FFF2-40B4-BE49-F238E27FC236}">
                    <a16:creationId xmlns:a16="http://schemas.microsoft.com/office/drawing/2014/main" id="{C725FB25-73A2-44EC-A433-588576162913}"/>
                  </a:ext>
                </a:extLst>
              </p:cNvPr>
              <p:cNvSpPr>
                <a:spLocks/>
              </p:cNvSpPr>
              <p:nvPr/>
            </p:nvSpPr>
            <p:spPr bwMode="auto">
              <a:xfrm>
                <a:off x="11872591" y="3452927"/>
                <a:ext cx="1144501" cy="713169"/>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83B0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kern="0">
                  <a:solidFill>
                    <a:srgbClr val="000000"/>
                  </a:solidFill>
                  <a:latin typeface="Segoe UI"/>
                </a:endParaRPr>
              </a:p>
            </p:txBody>
          </p:sp>
          <p:sp>
            <p:nvSpPr>
              <p:cNvPr id="147" name="Freeform 8">
                <a:extLst>
                  <a:ext uri="{FF2B5EF4-FFF2-40B4-BE49-F238E27FC236}">
                    <a16:creationId xmlns:a16="http://schemas.microsoft.com/office/drawing/2014/main" id="{817265B3-B089-4581-A8CB-470A90BAB18D}"/>
                  </a:ext>
                </a:extLst>
              </p:cNvPr>
              <p:cNvSpPr>
                <a:spLocks/>
              </p:cNvSpPr>
              <p:nvPr/>
            </p:nvSpPr>
            <p:spPr bwMode="auto">
              <a:xfrm>
                <a:off x="11872591" y="3452927"/>
                <a:ext cx="681309" cy="713169"/>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kern="0">
                  <a:solidFill>
                    <a:srgbClr val="000000"/>
                  </a:solidFill>
                  <a:latin typeface="Segoe UI"/>
                </a:endParaRPr>
              </a:p>
            </p:txBody>
          </p:sp>
          <p:sp>
            <p:nvSpPr>
              <p:cNvPr id="148" name="Freeform 9">
                <a:extLst>
                  <a:ext uri="{FF2B5EF4-FFF2-40B4-BE49-F238E27FC236}">
                    <a16:creationId xmlns:a16="http://schemas.microsoft.com/office/drawing/2014/main" id="{3F296E8F-9BAD-45FA-A9E9-EFFB10FF7CE7}"/>
                  </a:ext>
                </a:extLst>
              </p:cNvPr>
              <p:cNvSpPr>
                <a:spLocks/>
              </p:cNvSpPr>
              <p:nvPr/>
            </p:nvSpPr>
            <p:spPr bwMode="auto">
              <a:xfrm>
                <a:off x="11872591" y="3452927"/>
                <a:ext cx="681309" cy="713169"/>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EE4405"/>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kern="0">
                  <a:solidFill>
                    <a:srgbClr val="000000"/>
                  </a:solidFill>
                  <a:latin typeface="Segoe UI"/>
                </a:endParaRPr>
              </a:p>
            </p:txBody>
          </p:sp>
        </p:grpSp>
        <p:pic>
          <p:nvPicPr>
            <p:cNvPr id="143" name="Picture 142">
              <a:extLst>
                <a:ext uri="{FF2B5EF4-FFF2-40B4-BE49-F238E27FC236}">
                  <a16:creationId xmlns:a16="http://schemas.microsoft.com/office/drawing/2014/main" id="{426AC69F-16AE-4537-9815-BABBADF16928}"/>
                </a:ext>
              </a:extLst>
            </p:cNvPr>
            <p:cNvPicPr>
              <a:picLocks noChangeAspect="1"/>
            </p:cNvPicPr>
            <p:nvPr/>
          </p:nvPicPr>
          <p:blipFill>
            <a:blip r:embed="rId12"/>
            <a:stretch>
              <a:fillRect/>
            </a:stretch>
          </p:blipFill>
          <p:spPr>
            <a:xfrm>
              <a:off x="2846957" y="1566708"/>
              <a:ext cx="770859" cy="770859"/>
            </a:xfrm>
            <a:prstGeom prst="rect">
              <a:avLst/>
            </a:prstGeom>
          </p:spPr>
        </p:pic>
      </p:grpSp>
      <p:grpSp>
        <p:nvGrpSpPr>
          <p:cNvPr id="202" name="Group 201">
            <a:extLst>
              <a:ext uri="{FF2B5EF4-FFF2-40B4-BE49-F238E27FC236}">
                <a16:creationId xmlns:a16="http://schemas.microsoft.com/office/drawing/2014/main" id="{2EB46EBA-BE74-436E-97DB-A24A50B40500}"/>
              </a:ext>
            </a:extLst>
          </p:cNvPr>
          <p:cNvGrpSpPr/>
          <p:nvPr/>
        </p:nvGrpSpPr>
        <p:grpSpPr>
          <a:xfrm>
            <a:off x="9038960" y="4344619"/>
            <a:ext cx="617612" cy="842765"/>
            <a:chOff x="9122939" y="3914444"/>
            <a:chExt cx="825924" cy="1127018"/>
          </a:xfrm>
        </p:grpSpPr>
        <p:grpSp>
          <p:nvGrpSpPr>
            <p:cNvPr id="150" name="Group 149">
              <a:extLst>
                <a:ext uri="{FF2B5EF4-FFF2-40B4-BE49-F238E27FC236}">
                  <a16:creationId xmlns:a16="http://schemas.microsoft.com/office/drawing/2014/main" id="{FE303D55-BF38-4989-ACA9-78D91201BD03}"/>
                </a:ext>
              </a:extLst>
            </p:cNvPr>
            <p:cNvGrpSpPr>
              <a:grpSpLocks noChangeAspect="1"/>
            </p:cNvGrpSpPr>
            <p:nvPr/>
          </p:nvGrpSpPr>
          <p:grpSpPr>
            <a:xfrm>
              <a:off x="9122939" y="3914444"/>
              <a:ext cx="825924" cy="1127018"/>
              <a:chOff x="6911788" y="7689850"/>
              <a:chExt cx="882837" cy="1189038"/>
            </a:xfrm>
          </p:grpSpPr>
          <p:sp>
            <p:nvSpPr>
              <p:cNvPr id="153" name="Freeform 26">
                <a:extLst>
                  <a:ext uri="{FF2B5EF4-FFF2-40B4-BE49-F238E27FC236}">
                    <a16:creationId xmlns:a16="http://schemas.microsoft.com/office/drawing/2014/main" id="{C7051BAF-D74E-4535-9114-92D7323D0622}"/>
                  </a:ext>
                </a:extLst>
              </p:cNvPr>
              <p:cNvSpPr>
                <a:spLocks/>
              </p:cNvSpPr>
              <p:nvPr/>
            </p:nvSpPr>
            <p:spPr bwMode="auto">
              <a:xfrm>
                <a:off x="691178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54" name="Rectangle 153">
                <a:extLst>
                  <a:ext uri="{FF2B5EF4-FFF2-40B4-BE49-F238E27FC236}">
                    <a16:creationId xmlns:a16="http://schemas.microsoft.com/office/drawing/2014/main" id="{5F073D2B-FF6B-400C-A011-BE716B215762}"/>
                  </a:ext>
                </a:extLst>
              </p:cNvPr>
              <p:cNvSpPr>
                <a:spLocks noChangeArrowheads="1"/>
              </p:cNvSpPr>
              <p:nvPr/>
            </p:nvSpPr>
            <p:spPr bwMode="auto">
              <a:xfrm>
                <a:off x="6985421" y="7758113"/>
                <a:ext cx="555625" cy="935038"/>
              </a:xfrm>
              <a:prstGeom prst="rect">
                <a:avLst/>
              </a:prstGeom>
              <a:solidFill>
                <a:srgbClr val="0078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55" name="Rectangle 154">
                <a:extLst>
                  <a:ext uri="{FF2B5EF4-FFF2-40B4-BE49-F238E27FC236}">
                    <a16:creationId xmlns:a16="http://schemas.microsoft.com/office/drawing/2014/main" id="{8459B173-D083-43AF-BE44-919339A06D03}"/>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57" name="Rectangle 156">
                <a:extLst>
                  <a:ext uri="{FF2B5EF4-FFF2-40B4-BE49-F238E27FC236}">
                    <a16:creationId xmlns:a16="http://schemas.microsoft.com/office/drawing/2014/main" id="{83B40099-DB9D-4BD8-9374-FF7F864917D3}"/>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58" name="Freeform 31">
                <a:extLst>
                  <a:ext uri="{FF2B5EF4-FFF2-40B4-BE49-F238E27FC236}">
                    <a16:creationId xmlns:a16="http://schemas.microsoft.com/office/drawing/2014/main" id="{195825AC-6A79-4071-BA53-B7CB395978E9}"/>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59" name="Freeform 32">
                <a:extLst>
                  <a:ext uri="{FF2B5EF4-FFF2-40B4-BE49-F238E27FC236}">
                    <a16:creationId xmlns:a16="http://schemas.microsoft.com/office/drawing/2014/main" id="{2F38DA9D-A538-473A-97EB-A7DCA0ACF4AC}"/>
                  </a:ext>
                </a:extLst>
              </p:cNvPr>
              <p:cNvSpPr>
                <a:spLocks/>
              </p:cNvSpPr>
              <p:nvPr/>
            </p:nvSpPr>
            <p:spPr bwMode="auto">
              <a:xfrm>
                <a:off x="6970960" y="7756526"/>
                <a:ext cx="327025" cy="935037"/>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sp>
            <p:nvSpPr>
              <p:cNvPr id="160" name="Freeform 33">
                <a:extLst>
                  <a:ext uri="{FF2B5EF4-FFF2-40B4-BE49-F238E27FC236}">
                    <a16:creationId xmlns:a16="http://schemas.microsoft.com/office/drawing/2014/main" id="{19354FED-2AF1-4F6F-B950-33E80068E2F1}"/>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sz="1765" i="1" kern="0">
                  <a:solidFill>
                    <a:srgbClr val="000000"/>
                  </a:solidFill>
                  <a:latin typeface="Segoe UI"/>
                </a:endParaRPr>
              </a:p>
            </p:txBody>
          </p:sp>
        </p:grpSp>
        <p:pic>
          <p:nvPicPr>
            <p:cNvPr id="152" name="Picture 151">
              <a:extLst>
                <a:ext uri="{FF2B5EF4-FFF2-40B4-BE49-F238E27FC236}">
                  <a16:creationId xmlns:a16="http://schemas.microsoft.com/office/drawing/2014/main" id="{5D96F313-7A45-4D27-AF59-054150F3FFE1}"/>
                </a:ext>
              </a:extLst>
            </p:cNvPr>
            <p:cNvPicPr>
              <a:picLocks noChangeAspect="1"/>
            </p:cNvPicPr>
            <p:nvPr/>
          </p:nvPicPr>
          <p:blipFill>
            <a:blip r:embed="rId12"/>
            <a:stretch>
              <a:fillRect/>
            </a:stretch>
          </p:blipFill>
          <p:spPr>
            <a:xfrm>
              <a:off x="9223686" y="4259609"/>
              <a:ext cx="426576" cy="426576"/>
            </a:xfrm>
            <a:prstGeom prst="rect">
              <a:avLst/>
            </a:prstGeom>
          </p:spPr>
        </p:pic>
      </p:grpSp>
      <p:sp>
        <p:nvSpPr>
          <p:cNvPr id="172" name="TextBox 171">
            <a:extLst>
              <a:ext uri="{FF2B5EF4-FFF2-40B4-BE49-F238E27FC236}">
                <a16:creationId xmlns:a16="http://schemas.microsoft.com/office/drawing/2014/main" id="{E4B8BF23-4AC6-4B48-A514-0BAD23CE230B}"/>
              </a:ext>
            </a:extLst>
          </p:cNvPr>
          <p:cNvSpPr txBox="1"/>
          <p:nvPr/>
        </p:nvSpPr>
        <p:spPr>
          <a:xfrm>
            <a:off x="9679300" y="6173282"/>
            <a:ext cx="2361756"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i="1" kern="0">
                <a:gradFill>
                  <a:gsLst>
                    <a:gs pos="2917">
                      <a:srgbClr val="505050"/>
                    </a:gs>
                    <a:gs pos="30000">
                      <a:srgbClr val="505050"/>
                    </a:gs>
                  </a:gsLst>
                  <a:lin ang="5400000" scaled="0"/>
                </a:gradFill>
                <a:latin typeface="Segoe UI"/>
              </a:rPr>
              <a:t>Summary and Close </a:t>
            </a:r>
            <a:r>
              <a:rPr lang="en-US" sz="1400" b="1" kern="0">
                <a:gradFill>
                  <a:gsLst>
                    <a:gs pos="2917">
                      <a:srgbClr val="505050"/>
                    </a:gs>
                    <a:gs pos="30000">
                      <a:srgbClr val="505050"/>
                    </a:gs>
                  </a:gsLst>
                  <a:lin ang="5400000" scaled="0"/>
                </a:gradFill>
                <a:latin typeface="Segoe UI"/>
                <a:sym typeface="Wingdings" panose="05000000000000000000" pitchFamily="2" charset="2"/>
              </a:rPr>
              <a:t></a:t>
            </a:r>
            <a:endParaRPr lang="en-US" sz="1400" b="1" kern="0">
              <a:gradFill>
                <a:gsLst>
                  <a:gs pos="2917">
                    <a:srgbClr val="505050"/>
                  </a:gs>
                  <a:gs pos="30000">
                    <a:srgbClr val="505050"/>
                  </a:gs>
                </a:gsLst>
                <a:lin ang="5400000" scaled="0"/>
              </a:gradFill>
              <a:latin typeface="Segoe UI"/>
            </a:endParaRPr>
          </a:p>
        </p:txBody>
      </p:sp>
      <p:grpSp>
        <p:nvGrpSpPr>
          <p:cNvPr id="13" name="Group 12">
            <a:extLst>
              <a:ext uri="{FF2B5EF4-FFF2-40B4-BE49-F238E27FC236}">
                <a16:creationId xmlns:a16="http://schemas.microsoft.com/office/drawing/2014/main" id="{5D3FD7C2-BA38-4D6C-A633-D0AF59351713}"/>
              </a:ext>
            </a:extLst>
          </p:cNvPr>
          <p:cNvGrpSpPr/>
          <p:nvPr/>
        </p:nvGrpSpPr>
        <p:grpSpPr>
          <a:xfrm>
            <a:off x="5951416" y="616187"/>
            <a:ext cx="2345112" cy="1408589"/>
            <a:chOff x="5951416" y="395849"/>
            <a:chExt cx="2345112" cy="1408589"/>
          </a:xfrm>
        </p:grpSpPr>
        <p:grpSp>
          <p:nvGrpSpPr>
            <p:cNvPr id="10" name="Group 9">
              <a:extLst>
                <a:ext uri="{FF2B5EF4-FFF2-40B4-BE49-F238E27FC236}">
                  <a16:creationId xmlns:a16="http://schemas.microsoft.com/office/drawing/2014/main" id="{E5438767-5E45-48E6-9507-7699199E1647}"/>
                </a:ext>
              </a:extLst>
            </p:cNvPr>
            <p:cNvGrpSpPr/>
            <p:nvPr/>
          </p:nvGrpSpPr>
          <p:grpSpPr>
            <a:xfrm>
              <a:off x="6026692" y="432838"/>
              <a:ext cx="2194560" cy="1371600"/>
              <a:chOff x="6026692" y="432838"/>
              <a:chExt cx="2194560" cy="1371600"/>
            </a:xfrm>
          </p:grpSpPr>
          <p:sp>
            <p:nvSpPr>
              <p:cNvPr id="197" name="Rounded Rectangle 92">
                <a:extLst>
                  <a:ext uri="{FF2B5EF4-FFF2-40B4-BE49-F238E27FC236}">
                    <a16:creationId xmlns:a16="http://schemas.microsoft.com/office/drawing/2014/main" id="{282D4820-18B4-4AB5-9793-E4E58C043C77}"/>
                  </a:ext>
                </a:extLst>
              </p:cNvPr>
              <p:cNvSpPr/>
              <p:nvPr/>
            </p:nvSpPr>
            <p:spPr>
              <a:xfrm flipV="1">
                <a:off x="6026692" y="432838"/>
                <a:ext cx="2194560" cy="1371600"/>
              </a:xfrm>
              <a:prstGeom prst="roundRect">
                <a:avLst>
                  <a:gd name="adj" fmla="val 0"/>
                </a:avLst>
              </a:prstGeom>
              <a:solidFill>
                <a:srgbClr val="FFFFFF">
                  <a:alpha val="89804"/>
                </a:srgbClr>
              </a:solidFill>
              <a:ln w="57150" cap="flat" cmpd="sng" algn="ctr">
                <a:solidFill>
                  <a:schemeClr val="accent3"/>
                </a:solidFill>
                <a:prstDash val="solid"/>
                <a:miter lim="800000"/>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endParaRPr lang="en-US" sz="1400" kern="0">
                  <a:gradFill>
                    <a:gsLst>
                      <a:gs pos="2917">
                        <a:schemeClr val="tx1"/>
                      </a:gs>
                      <a:gs pos="100000">
                        <a:schemeClr val="tx2"/>
                      </a:gs>
                    </a:gsLst>
                    <a:lin ang="5400000" scaled="0"/>
                  </a:gradFill>
                  <a:latin typeface="+mj-lt"/>
                </a:endParaRPr>
              </a:p>
            </p:txBody>
          </p:sp>
          <mc:AlternateContent xmlns:mc="http://schemas.openxmlformats.org/markup-compatibility/2006" xmlns:pslz="http://schemas.microsoft.com/office/powerpoint/2016/slidezoom">
            <mc:Choice Requires="pslz">
              <p:graphicFrame>
                <p:nvGraphicFramePr>
                  <p:cNvPr id="171" name="Slide Zoom 170">
                    <a:extLst>
                      <a:ext uri="{FF2B5EF4-FFF2-40B4-BE49-F238E27FC236}">
                        <a16:creationId xmlns:a16="http://schemas.microsoft.com/office/drawing/2014/main" id="{DBDE835E-56FF-4B6C-98EC-119A9BF7A83B}"/>
                      </a:ext>
                    </a:extLst>
                  </p:cNvPr>
                  <p:cNvGraphicFramePr>
                    <a:graphicFrameLocks noChangeAspect="1"/>
                  </p:cNvGraphicFramePr>
                  <p:nvPr>
                    <p:extLst>
                      <p:ext uri="{D42A27DB-BD31-4B8C-83A1-F6EECF244321}">
                        <p14:modId xmlns:p14="http://schemas.microsoft.com/office/powerpoint/2010/main" val="720921811"/>
                      </p:ext>
                    </p:extLst>
                  </p:nvPr>
                </p:nvGraphicFramePr>
                <p:xfrm>
                  <a:off x="6636292" y="1070409"/>
                  <a:ext cx="975361" cy="548640"/>
                </p:xfrm>
                <a:graphic>
                  <a:graphicData uri="http://schemas.microsoft.com/office/powerpoint/2016/slidezoom">
                    <pslz:sldZm>
                      <pslz:sldZmObj sldId="375" cId="1062378974">
                        <pslz:zmPr id="{9CFBED14-A753-43E5-A637-8555E1B263FB}" transitionDur="1000">
                          <p166:blipFill xmlns:p166="http://schemas.microsoft.com/office/powerpoint/2016/6/main">
                            <a:blip r:embed="rId13"/>
                            <a:stretch>
                              <a:fillRect/>
                            </a:stretch>
                          </p166:blipFill>
                          <p166:spPr xmlns:p166="http://schemas.microsoft.com/office/powerpoint/2016/6/main">
                            <a:xfrm>
                              <a:off x="0" y="0"/>
                              <a:ext cx="975361" cy="548640"/>
                            </a:xfrm>
                            <a:prstGeom prst="rect">
                              <a:avLst/>
                            </a:prstGeom>
                            <a:ln>
                              <a:noFill/>
                            </a:ln>
                            <a:effectLst>
                              <a:outerShdw blurRad="190500" dist="38100" dir="2700000" algn="ctr" rotWithShape="0">
                                <a:srgbClr val="000000">
                                  <a:alpha val="25000"/>
                                </a:srgbClr>
                              </a:outerShdw>
                            </a:effectLst>
                          </p166:spPr>
                        </pslz:zmPr>
                      </pslz:sldZmObj>
                    </pslz:sldZm>
                  </a:graphicData>
                </a:graphic>
              </p:graphicFrame>
            </mc:Choice>
            <mc:Fallback xmlns="">
              <p:pic>
                <p:nvPicPr>
                  <p:cNvPr id="171" name="Slide Zoom 170">
                    <a:extLst>
                      <a:ext uri="{FF2B5EF4-FFF2-40B4-BE49-F238E27FC236}">
                        <a16:creationId xmlns:a16="http://schemas.microsoft.com/office/drawing/2014/main" id="{DBDE835E-56FF-4B6C-98EC-119A9BF7A83B}"/>
                      </a:ext>
                    </a:extLst>
                  </p:cNvPr>
                  <p:cNvPicPr>
                    <a:picLocks noGrp="1" noRot="1" noChangeAspect="1" noMove="1" noResize="1" noEditPoints="1" noAdjustHandles="1" noChangeArrowheads="1" noChangeShapeType="1"/>
                  </p:cNvPicPr>
                  <p:nvPr/>
                </p:nvPicPr>
                <p:blipFill>
                  <a:blip r:embed="rId14"/>
                  <a:stretch>
                    <a:fillRect/>
                  </a:stretch>
                </p:blipFill>
                <p:spPr>
                  <a:xfrm>
                    <a:off x="6636292" y="1290747"/>
                    <a:ext cx="975361" cy="548640"/>
                  </a:xfrm>
                  <a:prstGeom prst="rect">
                    <a:avLst/>
                  </a:prstGeom>
                  <a:ln>
                    <a:noFill/>
                  </a:ln>
                  <a:effectLst>
                    <a:outerShdw blurRad="190500" dist="38100" dir="2700000" algn="ctr" rotWithShape="0">
                      <a:srgbClr val="000000">
                        <a:alpha val="25000"/>
                      </a:srgbClr>
                    </a:outerShdw>
                  </a:effectLst>
                </p:spPr>
              </p:pic>
            </mc:Fallback>
          </mc:AlternateContent>
        </p:grpSp>
        <p:sp>
          <p:nvSpPr>
            <p:cNvPr id="174" name="TextBox 173">
              <a:extLst>
                <a:ext uri="{FF2B5EF4-FFF2-40B4-BE49-F238E27FC236}">
                  <a16:creationId xmlns:a16="http://schemas.microsoft.com/office/drawing/2014/main" id="{77D84E04-0822-43B5-B2E6-6DA7F35298B3}"/>
                </a:ext>
              </a:extLst>
            </p:cNvPr>
            <p:cNvSpPr txBox="1"/>
            <p:nvPr/>
          </p:nvSpPr>
          <p:spPr>
            <a:xfrm>
              <a:off x="5951416" y="395849"/>
              <a:ext cx="2345112"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b="1" kern="0">
                  <a:solidFill>
                    <a:srgbClr val="0070C0"/>
                  </a:solidFill>
                  <a:latin typeface="Segoe UI"/>
                </a:defRPr>
              </a:lvl1pPr>
            </a:lstStyle>
            <a:p>
              <a:pPr algn="ctr"/>
              <a:r>
                <a:rPr lang="en-US" sz="1600">
                  <a:gradFill>
                    <a:gsLst>
                      <a:gs pos="2917">
                        <a:schemeClr val="tx1"/>
                      </a:gs>
                      <a:gs pos="100000">
                        <a:schemeClr val="tx2"/>
                      </a:gs>
                    </a:gsLst>
                    <a:lin ang="5400000" scaled="0"/>
                  </a:gradFill>
                  <a:latin typeface="+mj-lt"/>
                </a:rPr>
                <a:t>Oversharing from Sanctioned SaaS</a:t>
              </a:r>
            </a:p>
          </p:txBody>
        </p:sp>
      </p:grpSp>
      <mc:AlternateContent xmlns:mc="http://schemas.openxmlformats.org/markup-compatibility/2006" xmlns:pslz="http://schemas.microsoft.com/office/powerpoint/2016/slidezoom">
        <mc:Choice Requires="pslz">
          <p:graphicFrame>
            <p:nvGraphicFramePr>
              <p:cNvPr id="176" name="Slide Zoom 175">
                <a:extLst>
                  <a:ext uri="{FF2B5EF4-FFF2-40B4-BE49-F238E27FC236}">
                    <a16:creationId xmlns:a16="http://schemas.microsoft.com/office/drawing/2014/main" id="{3F120AA8-507C-48AB-B001-49347673D919}"/>
                  </a:ext>
                </a:extLst>
              </p:cNvPr>
              <p:cNvGraphicFramePr>
                <a:graphicFrameLocks noChangeAspect="1"/>
              </p:cNvGraphicFramePr>
              <p:nvPr>
                <p:extLst>
                  <p:ext uri="{D42A27DB-BD31-4B8C-83A1-F6EECF244321}">
                    <p14:modId xmlns:p14="http://schemas.microsoft.com/office/powerpoint/2010/main" val="880687168"/>
                  </p:ext>
                </p:extLst>
              </p:nvPr>
            </p:nvGraphicFramePr>
            <p:xfrm>
              <a:off x="10372498" y="5531272"/>
              <a:ext cx="975361" cy="548640"/>
            </p:xfrm>
            <a:graphic>
              <a:graphicData uri="http://schemas.microsoft.com/office/powerpoint/2016/slidezoom">
                <pslz:sldZm>
                  <pslz:sldZmObj sldId="370" cId="2476588982">
                    <pslz:zmPr id="{01635FB2-D71C-4661-A07A-9BCB92AB2CAA}" returnToParent="0" transitionDur="1000">
                      <p166:blipFill xmlns:p166="http://schemas.microsoft.com/office/powerpoint/2016/6/main">
                        <a:blip r:embed="rId15"/>
                        <a:stretch>
                          <a:fillRect/>
                        </a:stretch>
                      </p166:blipFill>
                      <p166:spPr xmlns:p166="http://schemas.microsoft.com/office/powerpoint/2016/6/main">
                        <a:xfrm>
                          <a:off x="0" y="0"/>
                          <a:ext cx="975361" cy="548640"/>
                        </a:xfrm>
                        <a:prstGeom prst="rect">
                          <a:avLst/>
                        </a:prstGeom>
                        <a:ln w="3175">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76" name="Slide Zoom 175">
                <a:extLst>
                  <a:ext uri="{FF2B5EF4-FFF2-40B4-BE49-F238E27FC236}">
                    <a16:creationId xmlns:a16="http://schemas.microsoft.com/office/drawing/2014/main" id="{3F120AA8-507C-48AB-B001-49347673D919}"/>
                  </a:ext>
                </a:extLst>
              </p:cNvPr>
              <p:cNvPicPr>
                <a:picLocks noGrp="1" noRot="1" noChangeAspect="1" noMove="1" noResize="1" noEditPoints="1" noAdjustHandles="1" noChangeArrowheads="1" noChangeShapeType="1"/>
              </p:cNvPicPr>
              <p:nvPr/>
            </p:nvPicPr>
            <p:blipFill>
              <a:blip r:embed="rId16"/>
              <a:stretch>
                <a:fillRect/>
              </a:stretch>
            </p:blipFill>
            <p:spPr>
              <a:xfrm>
                <a:off x="10372498" y="5531272"/>
                <a:ext cx="975361" cy="548640"/>
              </a:xfrm>
              <a:prstGeom prst="rect">
                <a:avLst/>
              </a:prstGeom>
              <a:ln w="3175">
                <a:noFill/>
              </a:ln>
              <a:effectLst>
                <a:outerShdw blurRad="190500" dist="38100" dir="2700000" algn="tl" rotWithShape="0">
                  <a:prstClr val="black">
                    <a:alpha val="25000"/>
                  </a:prstClr>
                </a:outerShdw>
              </a:effectLst>
            </p:spPr>
          </p:pic>
        </mc:Fallback>
      </mc:AlternateContent>
      <p:grpSp>
        <p:nvGrpSpPr>
          <p:cNvPr id="9" name="Group 8">
            <a:extLst>
              <a:ext uri="{FF2B5EF4-FFF2-40B4-BE49-F238E27FC236}">
                <a16:creationId xmlns:a16="http://schemas.microsoft.com/office/drawing/2014/main" id="{B5750A38-98CF-474F-9945-24FA0B9D99F7}"/>
              </a:ext>
            </a:extLst>
          </p:cNvPr>
          <p:cNvGrpSpPr/>
          <p:nvPr/>
        </p:nvGrpSpPr>
        <p:grpSpPr>
          <a:xfrm>
            <a:off x="8714007" y="1682580"/>
            <a:ext cx="2361756" cy="1371600"/>
            <a:chOff x="8714007" y="1462242"/>
            <a:chExt cx="2361756" cy="1371600"/>
          </a:xfrm>
        </p:grpSpPr>
        <p:sp>
          <p:nvSpPr>
            <p:cNvPr id="199" name="Rounded Rectangle 92">
              <a:extLst>
                <a:ext uri="{FF2B5EF4-FFF2-40B4-BE49-F238E27FC236}">
                  <a16:creationId xmlns:a16="http://schemas.microsoft.com/office/drawing/2014/main" id="{5B2FB93C-072F-4DAD-AA2F-D54DD5D6A752}"/>
                </a:ext>
              </a:extLst>
            </p:cNvPr>
            <p:cNvSpPr/>
            <p:nvPr/>
          </p:nvSpPr>
          <p:spPr>
            <a:xfrm flipV="1">
              <a:off x="8796279" y="1462242"/>
              <a:ext cx="2194560" cy="1371600"/>
            </a:xfrm>
            <a:prstGeom prst="roundRect">
              <a:avLst>
                <a:gd name="adj" fmla="val 0"/>
              </a:avLst>
            </a:prstGeom>
            <a:solidFill>
              <a:srgbClr val="FFFFFF">
                <a:alpha val="89804"/>
              </a:srgbClr>
            </a:solidFill>
            <a:ln w="57150" cap="flat" cmpd="sng" algn="ctr">
              <a:solidFill>
                <a:schemeClr val="accent3"/>
              </a:solidFill>
              <a:prstDash val="solid"/>
              <a:miter lim="800000"/>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endParaRPr lang="en-US" sz="1400" kern="0">
                <a:gradFill>
                  <a:gsLst>
                    <a:gs pos="2917">
                      <a:schemeClr val="tx1"/>
                    </a:gs>
                    <a:gs pos="100000">
                      <a:schemeClr val="tx2"/>
                    </a:gs>
                  </a:gsLst>
                  <a:lin ang="5400000" scaled="0"/>
                </a:gradFill>
                <a:latin typeface="+mj-lt"/>
              </a:endParaRPr>
            </a:p>
          </p:txBody>
        </p:sp>
        <p:sp>
          <p:nvSpPr>
            <p:cNvPr id="175" name="TextBox 174">
              <a:extLst>
                <a:ext uri="{FF2B5EF4-FFF2-40B4-BE49-F238E27FC236}">
                  <a16:creationId xmlns:a16="http://schemas.microsoft.com/office/drawing/2014/main" id="{1CA00F75-727A-4C57-87A9-9D4B1B7F0E09}"/>
                </a:ext>
              </a:extLst>
            </p:cNvPr>
            <p:cNvSpPr txBox="1"/>
            <p:nvPr/>
          </p:nvSpPr>
          <p:spPr>
            <a:xfrm>
              <a:off x="8714007" y="1465336"/>
              <a:ext cx="2361756" cy="738664"/>
            </a:xfrm>
            <a:prstGeom prst="rect">
              <a:avLst/>
            </a:prstGeom>
            <a:noFill/>
          </p:spPr>
          <p:txBody>
            <a:bodyPr wrap="square" lIns="182880" tIns="146304" rIns="182880" bIns="146304" rtlCol="0">
              <a:spAutoFit/>
            </a:bodyPr>
            <a:lstStyle/>
            <a:p>
              <a:pPr>
                <a:lnSpc>
                  <a:spcPct val="90000"/>
                </a:lnSpc>
                <a:spcAft>
                  <a:spcPts val="600"/>
                </a:spcAft>
              </a:pPr>
              <a:r>
                <a:rPr lang="en-US" sz="1600" b="1" kern="0">
                  <a:gradFill>
                    <a:gsLst>
                      <a:gs pos="2917">
                        <a:schemeClr val="tx1"/>
                      </a:gs>
                      <a:gs pos="100000">
                        <a:schemeClr val="tx2"/>
                      </a:gs>
                    </a:gsLst>
                    <a:lin ang="5400000" scaled="0"/>
                  </a:gradFill>
                  <a:latin typeface="+mj-lt"/>
                </a:rPr>
                <a:t>Discover and Manage “Shadow IT” SaaS</a:t>
              </a:r>
            </a:p>
          </p:txBody>
        </p:sp>
        <mc:AlternateContent xmlns:mc="http://schemas.openxmlformats.org/markup-compatibility/2006" xmlns:pslz="http://schemas.microsoft.com/office/powerpoint/2016/slidezoom">
          <mc:Choice Requires="pslz">
            <p:graphicFrame>
              <p:nvGraphicFramePr>
                <p:cNvPr id="177" name="Slide Zoom 176">
                  <a:extLst>
                    <a:ext uri="{FF2B5EF4-FFF2-40B4-BE49-F238E27FC236}">
                      <a16:creationId xmlns:a16="http://schemas.microsoft.com/office/drawing/2014/main" id="{A63C37C0-F7C5-423D-BDCB-5B4BC6E7E317}"/>
                    </a:ext>
                  </a:extLst>
                </p:cNvPr>
                <p:cNvGraphicFramePr>
                  <a:graphicFrameLocks noChangeAspect="1"/>
                </p:cNvGraphicFramePr>
                <p:nvPr>
                  <p:extLst>
                    <p:ext uri="{D42A27DB-BD31-4B8C-83A1-F6EECF244321}">
                      <p14:modId xmlns:p14="http://schemas.microsoft.com/office/powerpoint/2010/main" val="3902307666"/>
                    </p:ext>
                  </p:extLst>
                </p:nvPr>
              </p:nvGraphicFramePr>
              <p:xfrm>
                <a:off x="9411733" y="2113569"/>
                <a:ext cx="975361" cy="548640"/>
              </p:xfrm>
              <a:graphic>
                <a:graphicData uri="http://schemas.microsoft.com/office/powerpoint/2016/slidezoom">
                  <pslz:sldZm>
                    <pslz:sldZmObj sldId="280" cId="2527483739">
                      <pslz:zmPr id="{5FD452E8-870C-46CD-B0CE-F7EAEA5DB3B9}" transitionDur="1000">
                        <p166:blipFill xmlns:p166="http://schemas.microsoft.com/office/powerpoint/2016/6/main">
                          <a:blip r:embed="rId17"/>
                          <a:stretch>
                            <a:fillRect/>
                          </a:stretch>
                        </p166:blipFill>
                        <p166:spPr xmlns:p166="http://schemas.microsoft.com/office/powerpoint/2016/6/main">
                          <a:xfrm>
                            <a:off x="0" y="0"/>
                            <a:ext cx="975361" cy="548640"/>
                          </a:xfrm>
                          <a:prstGeom prst="rect">
                            <a:avLst/>
                          </a:prstGeom>
                          <a:ln w="3175">
                            <a:noFill/>
                          </a:ln>
                          <a:effectLst>
                            <a:outerShdw blurRad="190500" dist="38100" dir="2700000" algn="ctr" rotWithShape="0">
                              <a:srgbClr val="000000">
                                <a:alpha val="25000"/>
                              </a:srgbClr>
                            </a:outerShdw>
                          </a:effectLst>
                        </p166:spPr>
                      </pslz:zmPr>
                    </pslz:sldZmObj>
                  </pslz:sldZm>
                </a:graphicData>
              </a:graphic>
            </p:graphicFrame>
          </mc:Choice>
          <mc:Fallback xmlns="">
            <p:pic>
              <p:nvPicPr>
                <p:cNvPr id="177" name="Slide Zoom 176">
                  <a:extLst>
                    <a:ext uri="{FF2B5EF4-FFF2-40B4-BE49-F238E27FC236}">
                      <a16:creationId xmlns:a16="http://schemas.microsoft.com/office/drawing/2014/main" id="{A63C37C0-F7C5-423D-BDCB-5B4BC6E7E317}"/>
                    </a:ext>
                  </a:extLst>
                </p:cNvPr>
                <p:cNvPicPr>
                  <a:picLocks noGrp="1" noRot="1" noChangeAspect="1" noMove="1" noResize="1" noEditPoints="1" noAdjustHandles="1" noChangeArrowheads="1" noChangeShapeType="1"/>
                </p:cNvPicPr>
                <p:nvPr/>
              </p:nvPicPr>
              <p:blipFill>
                <a:blip r:embed="rId21"/>
                <a:stretch>
                  <a:fillRect/>
                </a:stretch>
              </p:blipFill>
              <p:spPr>
                <a:xfrm>
                  <a:off x="9411733" y="2333907"/>
                  <a:ext cx="975361" cy="548640"/>
                </a:xfrm>
                <a:prstGeom prst="rect">
                  <a:avLst/>
                </a:prstGeom>
                <a:ln w="3175">
                  <a:noFill/>
                </a:ln>
                <a:effectLst>
                  <a:outerShdw blurRad="190500" dist="38100" dir="2700000" algn="ctr" rotWithShape="0">
                    <a:srgbClr val="000000">
                      <a:alpha val="25000"/>
                    </a:srgbClr>
                  </a:outerShdw>
                </a:effectLst>
              </p:spPr>
            </p:pic>
          </mc:Fallback>
        </mc:AlternateContent>
      </p:grpSp>
      <p:grpSp>
        <p:nvGrpSpPr>
          <p:cNvPr id="14" name="Group 13">
            <a:extLst>
              <a:ext uri="{FF2B5EF4-FFF2-40B4-BE49-F238E27FC236}">
                <a16:creationId xmlns:a16="http://schemas.microsoft.com/office/drawing/2014/main" id="{58E8BE32-1CF8-412E-8DC9-03A4EF4B5AC6}"/>
              </a:ext>
            </a:extLst>
          </p:cNvPr>
          <p:cNvGrpSpPr/>
          <p:nvPr/>
        </p:nvGrpSpPr>
        <p:grpSpPr>
          <a:xfrm>
            <a:off x="5573824" y="3679521"/>
            <a:ext cx="2274632" cy="1421313"/>
            <a:chOff x="5573824" y="3459183"/>
            <a:chExt cx="2274632" cy="1421313"/>
          </a:xfrm>
        </p:grpSpPr>
        <p:grpSp>
          <p:nvGrpSpPr>
            <p:cNvPr id="12" name="Group 11">
              <a:extLst>
                <a:ext uri="{FF2B5EF4-FFF2-40B4-BE49-F238E27FC236}">
                  <a16:creationId xmlns:a16="http://schemas.microsoft.com/office/drawing/2014/main" id="{7CC630CB-32C6-4DE8-B60A-3376179F0428}"/>
                </a:ext>
              </a:extLst>
            </p:cNvPr>
            <p:cNvGrpSpPr/>
            <p:nvPr/>
          </p:nvGrpSpPr>
          <p:grpSpPr>
            <a:xfrm>
              <a:off x="5573824" y="3459183"/>
              <a:ext cx="2274632" cy="1421313"/>
              <a:chOff x="5573824" y="3459183"/>
              <a:chExt cx="2274632" cy="1421313"/>
            </a:xfrm>
          </p:grpSpPr>
          <p:sp>
            <p:nvSpPr>
              <p:cNvPr id="207" name="Rounded Rectangle 92">
                <a:extLst>
                  <a:ext uri="{FF2B5EF4-FFF2-40B4-BE49-F238E27FC236}">
                    <a16:creationId xmlns:a16="http://schemas.microsoft.com/office/drawing/2014/main" id="{1C7D1436-D2D8-49E4-B999-0545B89FADB7}"/>
                  </a:ext>
                </a:extLst>
              </p:cNvPr>
              <p:cNvSpPr/>
              <p:nvPr/>
            </p:nvSpPr>
            <p:spPr>
              <a:xfrm flipV="1">
                <a:off x="5613860" y="3508896"/>
                <a:ext cx="2194560" cy="1371600"/>
              </a:xfrm>
              <a:prstGeom prst="roundRect">
                <a:avLst>
                  <a:gd name="adj" fmla="val 0"/>
                </a:avLst>
              </a:prstGeom>
              <a:solidFill>
                <a:srgbClr val="FFFFFF">
                  <a:alpha val="89804"/>
                </a:srgbClr>
              </a:solidFill>
              <a:ln w="57150" cap="flat" cmpd="sng" algn="ctr">
                <a:solidFill>
                  <a:schemeClr val="accent3"/>
                </a:solidFill>
                <a:prstDash val="solid"/>
                <a:miter lim="800000"/>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endParaRPr lang="en-US" sz="1400" kern="0">
                  <a:gradFill>
                    <a:gsLst>
                      <a:gs pos="2917">
                        <a:schemeClr val="tx1"/>
                      </a:gs>
                      <a:gs pos="100000">
                        <a:schemeClr val="tx2"/>
                      </a:gs>
                    </a:gsLst>
                    <a:lin ang="5400000" scaled="0"/>
                  </a:gradFill>
                  <a:latin typeface="+mj-lt"/>
                </a:endParaRPr>
              </a:p>
            </p:txBody>
          </p:sp>
          <p:sp>
            <p:nvSpPr>
              <p:cNvPr id="173" name="TextBox 172">
                <a:extLst>
                  <a:ext uri="{FF2B5EF4-FFF2-40B4-BE49-F238E27FC236}">
                    <a16:creationId xmlns:a16="http://schemas.microsoft.com/office/drawing/2014/main" id="{9CE6B5EB-BA07-4951-8283-A11C3C038116}"/>
                  </a:ext>
                </a:extLst>
              </p:cNvPr>
              <p:cNvSpPr txBox="1"/>
              <p:nvPr/>
            </p:nvSpPr>
            <p:spPr>
              <a:xfrm>
                <a:off x="5573824" y="3459183"/>
                <a:ext cx="2274632"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b="1" kern="0">
                    <a:solidFill>
                      <a:srgbClr val="0070C0"/>
                    </a:solidFill>
                    <a:latin typeface="Segoe UI"/>
                  </a:defRPr>
                </a:lvl1pPr>
              </a:lstStyle>
              <a:p>
                <a:pPr algn="ctr"/>
                <a:r>
                  <a:rPr lang="en-US" sz="1600">
                    <a:gradFill>
                      <a:gsLst>
                        <a:gs pos="2917">
                          <a:schemeClr val="tx1"/>
                        </a:gs>
                        <a:gs pos="100000">
                          <a:schemeClr val="tx2"/>
                        </a:gs>
                      </a:gsLst>
                      <a:lin ang="5400000" scaled="0"/>
                    </a:gradFill>
                    <a:latin typeface="+mj-lt"/>
                  </a:rPr>
                  <a:t>Azure Information Protection</a:t>
                </a:r>
              </a:p>
            </p:txBody>
          </p:sp>
        </p:gr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EF6C09D5-0487-41D2-99CC-781650874FA6}"/>
                    </a:ext>
                  </a:extLst>
                </p:cNvPr>
                <p:cNvGraphicFramePr>
                  <a:graphicFrameLocks noChangeAspect="1"/>
                </p:cNvGraphicFramePr>
                <p:nvPr>
                  <p:extLst>
                    <p:ext uri="{D42A27DB-BD31-4B8C-83A1-F6EECF244321}">
                      <p14:modId xmlns:p14="http://schemas.microsoft.com/office/powerpoint/2010/main" val="3049627488"/>
                    </p:ext>
                  </p:extLst>
                </p:nvPr>
              </p:nvGraphicFramePr>
              <p:xfrm>
                <a:off x="6223459" y="4150689"/>
                <a:ext cx="975362" cy="548640"/>
              </p:xfrm>
              <a:graphic>
                <a:graphicData uri="http://schemas.microsoft.com/office/powerpoint/2016/sectionzoom">
                  <psez:sectionZm>
                    <psez:sectionZmObj sectionId="{6081473E-D5D3-4A30-8814-BAF5BCCA2751}">
                      <psez:zmPr id="{6F74DA75-4A4B-47E7-BFBC-43D685B174DF}" transitionDur="1000">
                        <p166:blipFill xmlns:p166="http://schemas.microsoft.com/office/powerpoint/2016/6/main">
                          <a:blip r:embed="rId22"/>
                          <a:stretch>
                            <a:fillRect/>
                          </a:stretch>
                        </p166:blipFill>
                        <p166:spPr xmlns:p166="http://schemas.microsoft.com/office/powerpoint/2016/6/main">
                          <a:xfrm>
                            <a:off x="0" y="0"/>
                            <a:ext cx="975362" cy="548640"/>
                          </a:xfrm>
                          <a:prstGeom prst="rect">
                            <a:avLst/>
                          </a:prstGeom>
                          <a:ln>
                            <a:noFill/>
                          </a:ln>
                          <a:effectLst>
                            <a:outerShdw blurRad="190500" dist="38100" dir="2700000" algn="ctr" rotWithShape="0">
                              <a:srgbClr val="000000">
                                <a:alpha val="25000"/>
                              </a:srgbClr>
                            </a:outerShdw>
                          </a:effectLst>
                        </p166:spPr>
                      </psez:zmPr>
                    </psez:sectionZmObj>
                  </psez:sectionZm>
                </a:graphicData>
              </a:graphic>
            </p:graphicFrame>
          </mc:Choice>
          <mc:Fallback xmlns="">
            <p:pic>
              <p:nvPicPr>
                <p:cNvPr id="186" name="Section Zoom 185">
                  <a:hlinkClick r:id="rId23" action="ppaction://hlinksldjump"/>
                  <a:extLst>
                    <a:ext uri="{FF2B5EF4-FFF2-40B4-BE49-F238E27FC236}">
                      <a16:creationId xmlns:a16="http://schemas.microsoft.com/office/drawing/2014/main" id="{EF6C09D5-0487-41D2-99CC-781650874FA6}"/>
                    </a:ext>
                  </a:extLst>
                </p:cNvPr>
                <p:cNvPicPr>
                  <a:picLocks noGrp="1" noRot="1" noChangeAspect="1" noMove="1" noResize="1" noEditPoints="1" noAdjustHandles="1" noChangeArrowheads="1" noChangeShapeType="1"/>
                </p:cNvPicPr>
                <p:nvPr/>
              </p:nvPicPr>
              <p:blipFill>
                <a:blip r:embed="rId24"/>
                <a:stretch>
                  <a:fillRect/>
                </a:stretch>
              </p:blipFill>
              <p:spPr>
                <a:xfrm>
                  <a:off x="6223459" y="4371027"/>
                  <a:ext cx="975362" cy="548640"/>
                </a:xfrm>
                <a:prstGeom prst="rect">
                  <a:avLst/>
                </a:prstGeom>
                <a:ln>
                  <a:noFill/>
                </a:ln>
                <a:effectLst>
                  <a:outerShdw blurRad="190500" dist="38100" dir="2700000" algn="ctr" rotWithShape="0">
                    <a:srgbClr val="000000">
                      <a:alpha val="25000"/>
                    </a:srgbClr>
                  </a:outerShdw>
                </a:effectLst>
              </p:spPr>
            </p:pic>
          </mc:Fallback>
        </mc:AlternateContent>
      </p:grpSp>
      <p:grpSp>
        <p:nvGrpSpPr>
          <p:cNvPr id="2" name="Group 1">
            <a:extLst>
              <a:ext uri="{FF2B5EF4-FFF2-40B4-BE49-F238E27FC236}">
                <a16:creationId xmlns:a16="http://schemas.microsoft.com/office/drawing/2014/main" id="{4CAE3E4C-48A7-4977-A2D7-96FC6FB0F0C9}"/>
              </a:ext>
            </a:extLst>
          </p:cNvPr>
          <p:cNvGrpSpPr/>
          <p:nvPr/>
        </p:nvGrpSpPr>
        <p:grpSpPr>
          <a:xfrm>
            <a:off x="5199602" y="1644032"/>
            <a:ext cx="3104939" cy="1715213"/>
            <a:chOff x="5180342" y="1462242"/>
            <a:chExt cx="3104939" cy="1715213"/>
          </a:xfrm>
        </p:grpSpPr>
        <p:sp>
          <p:nvSpPr>
            <p:cNvPr id="156" name="Freeform 128">
              <a:extLst>
                <a:ext uri="{FF2B5EF4-FFF2-40B4-BE49-F238E27FC236}">
                  <a16:creationId xmlns:a16="http://schemas.microsoft.com/office/drawing/2014/main" id="{72164B10-678E-4B46-A234-F24D4CFBDD11}"/>
                </a:ext>
              </a:extLst>
            </p:cNvPr>
            <p:cNvSpPr>
              <a:spLocks noChangeAspect="1"/>
            </p:cNvSpPr>
            <p:nvPr/>
          </p:nvSpPr>
          <p:spPr bwMode="black">
            <a:xfrm>
              <a:off x="5180342" y="1462242"/>
              <a:ext cx="3104939" cy="17152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solidFill>
            </a:ln>
            <a:extLst/>
          </p:spPr>
          <p:txBody>
            <a:bodyPr vert="horz" wrap="square" lIns="91414" tIns="45706" rIns="91414" bIns="45706" numCol="1" anchor="t" anchorCtr="0" compatLnSpc="1">
              <a:prstTxWarp prst="textNoShape">
                <a:avLst/>
              </a:prstTxWarp>
            </a:bodyPr>
            <a:lstStyle/>
            <a:p>
              <a:pPr marL="0" marR="0" lvl="0" indent="0" algn="ctr"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pic>
          <p:nvPicPr>
            <p:cNvPr id="116" name="Picture 115">
              <a:extLst>
                <a:ext uri="{FF2B5EF4-FFF2-40B4-BE49-F238E27FC236}">
                  <a16:creationId xmlns:a16="http://schemas.microsoft.com/office/drawing/2014/main" id="{24881C2C-D914-47C9-986F-784357C14993}"/>
                </a:ext>
              </a:extLst>
            </p:cNvPr>
            <p:cNvPicPr>
              <a:picLocks noChangeAspect="1"/>
            </p:cNvPicPr>
            <p:nvPr/>
          </p:nvPicPr>
          <p:blipFill rotWithShape="1">
            <a:blip r:embed="rId25"/>
            <a:srcRect r="60500"/>
            <a:stretch/>
          </p:blipFill>
          <p:spPr>
            <a:xfrm>
              <a:off x="5937419" y="2489051"/>
              <a:ext cx="572347" cy="544779"/>
            </a:xfrm>
            <a:prstGeom prst="rect">
              <a:avLst/>
            </a:prstGeom>
          </p:spPr>
        </p:pic>
        <p:grpSp>
          <p:nvGrpSpPr>
            <p:cNvPr id="191" name="Group 190">
              <a:extLst>
                <a:ext uri="{FF2B5EF4-FFF2-40B4-BE49-F238E27FC236}">
                  <a16:creationId xmlns:a16="http://schemas.microsoft.com/office/drawing/2014/main" id="{C85A7C83-263D-4272-AC3D-A2588D3BADD6}"/>
                </a:ext>
              </a:extLst>
            </p:cNvPr>
            <p:cNvGrpSpPr/>
            <p:nvPr/>
          </p:nvGrpSpPr>
          <p:grpSpPr>
            <a:xfrm>
              <a:off x="6595209" y="2593212"/>
              <a:ext cx="1076992" cy="390073"/>
              <a:chOff x="8085739" y="1767006"/>
              <a:chExt cx="1410548" cy="510883"/>
            </a:xfrm>
          </p:grpSpPr>
          <p:pic>
            <p:nvPicPr>
              <p:cNvPr id="192" name="Picture 191">
                <a:extLst>
                  <a:ext uri="{FF2B5EF4-FFF2-40B4-BE49-F238E27FC236}">
                    <a16:creationId xmlns:a16="http://schemas.microsoft.com/office/drawing/2014/main" id="{B835D6C2-86C4-4B23-807F-38B880DB1FB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085739" y="2056078"/>
                <a:ext cx="208101" cy="208103"/>
              </a:xfrm>
              <a:prstGeom prst="rect">
                <a:avLst/>
              </a:prstGeom>
            </p:spPr>
          </p:pic>
          <p:pic>
            <p:nvPicPr>
              <p:cNvPr id="193" name="Picture 192">
                <a:extLst>
                  <a:ext uri="{FF2B5EF4-FFF2-40B4-BE49-F238E27FC236}">
                    <a16:creationId xmlns:a16="http://schemas.microsoft.com/office/drawing/2014/main" id="{8304C279-6AEA-4E0D-8A83-3041F48BCB5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57484" y="1792586"/>
                <a:ext cx="192791" cy="179187"/>
              </a:xfrm>
              <a:prstGeom prst="rect">
                <a:avLst/>
              </a:prstGeom>
            </p:spPr>
          </p:pic>
          <p:pic>
            <p:nvPicPr>
              <p:cNvPr id="203" name="Picture 202">
                <a:extLst>
                  <a:ext uri="{FF2B5EF4-FFF2-40B4-BE49-F238E27FC236}">
                    <a16:creationId xmlns:a16="http://schemas.microsoft.com/office/drawing/2014/main" id="{60722816-9E98-4348-906F-C09705E50C9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879403" y="1769346"/>
                <a:ext cx="325564" cy="228009"/>
              </a:xfrm>
              <a:prstGeom prst="rect">
                <a:avLst/>
              </a:prstGeom>
            </p:spPr>
          </p:pic>
          <p:pic>
            <p:nvPicPr>
              <p:cNvPr id="204" name="Picture 203">
                <a:extLst>
                  <a:ext uri="{FF2B5EF4-FFF2-40B4-BE49-F238E27FC236}">
                    <a16:creationId xmlns:a16="http://schemas.microsoft.com/office/drawing/2014/main" id="{C915A39C-8A56-4795-A010-A9F177851755}"/>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50880" y="1767006"/>
                <a:ext cx="230348" cy="230349"/>
              </a:xfrm>
              <a:prstGeom prst="rect">
                <a:avLst/>
              </a:prstGeom>
            </p:spPr>
          </p:pic>
          <p:pic>
            <p:nvPicPr>
              <p:cNvPr id="205" name="Picture 204">
                <a:extLst>
                  <a:ext uri="{FF2B5EF4-FFF2-40B4-BE49-F238E27FC236}">
                    <a16:creationId xmlns:a16="http://schemas.microsoft.com/office/drawing/2014/main" id="{120DADD1-DD4B-4AD7-AA53-9CA41A8BFB2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43772" y="2019526"/>
                <a:ext cx="261786" cy="258363"/>
              </a:xfrm>
              <a:prstGeom prst="rect">
                <a:avLst/>
              </a:prstGeom>
            </p:spPr>
          </p:pic>
          <p:pic>
            <p:nvPicPr>
              <p:cNvPr id="206" name="Picture 205">
                <a:extLst>
                  <a:ext uri="{FF2B5EF4-FFF2-40B4-BE49-F238E27FC236}">
                    <a16:creationId xmlns:a16="http://schemas.microsoft.com/office/drawing/2014/main" id="{A498F0B7-1D2E-434B-8858-59757A5A6A2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430646" y="2057689"/>
                <a:ext cx="206490" cy="206490"/>
              </a:xfrm>
              <a:prstGeom prst="rect">
                <a:avLst/>
              </a:prstGeom>
            </p:spPr>
          </p:pic>
          <p:grpSp>
            <p:nvGrpSpPr>
              <p:cNvPr id="214" name="Group 213">
                <a:extLst>
                  <a:ext uri="{FF2B5EF4-FFF2-40B4-BE49-F238E27FC236}">
                    <a16:creationId xmlns:a16="http://schemas.microsoft.com/office/drawing/2014/main" id="{2687DF34-4C19-4191-868A-535A9FC78535}"/>
                  </a:ext>
                </a:extLst>
              </p:cNvPr>
              <p:cNvGrpSpPr/>
              <p:nvPr/>
            </p:nvGrpSpPr>
            <p:grpSpPr>
              <a:xfrm>
                <a:off x="9129517" y="2104269"/>
                <a:ext cx="366770" cy="88876"/>
                <a:chOff x="939658" y="917625"/>
                <a:chExt cx="418502" cy="101414"/>
              </a:xfrm>
              <a:solidFill>
                <a:schemeClr val="tx1">
                  <a:lumMod val="65000"/>
                  <a:lumOff val="35000"/>
                </a:schemeClr>
              </a:solidFill>
            </p:grpSpPr>
            <p:sp>
              <p:nvSpPr>
                <p:cNvPr id="215" name="Oval 214">
                  <a:extLst>
                    <a:ext uri="{FF2B5EF4-FFF2-40B4-BE49-F238E27FC236}">
                      <a16:creationId xmlns:a16="http://schemas.microsoft.com/office/drawing/2014/main" id="{416DCB4F-8817-4006-97AF-D6107FFFE547}"/>
                    </a:ext>
                  </a:extLst>
                </p:cNvPr>
                <p:cNvSpPr/>
                <p:nvPr/>
              </p:nvSpPr>
              <p:spPr bwMode="auto">
                <a:xfrm>
                  <a:off x="939658"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CA1F265C-D401-4B94-9E8A-5491E3A35A44}"/>
                    </a:ext>
                  </a:extLst>
                </p:cNvPr>
                <p:cNvSpPr/>
                <p:nvPr/>
              </p:nvSpPr>
              <p:spPr bwMode="auto">
                <a:xfrm>
                  <a:off x="1098206" y="917625"/>
                  <a:ext cx="101415"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0B8AAFC-2842-4309-98B0-8702AC703356}"/>
                    </a:ext>
                  </a:extLst>
                </p:cNvPr>
                <p:cNvSpPr/>
                <p:nvPr/>
              </p:nvSpPr>
              <p:spPr bwMode="auto">
                <a:xfrm>
                  <a:off x="1256746"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 name="Title 2">
            <a:extLst>
              <a:ext uri="{FF2B5EF4-FFF2-40B4-BE49-F238E27FC236}">
                <a16:creationId xmlns:a16="http://schemas.microsoft.com/office/drawing/2014/main" id="{73658EF2-1EE5-47CD-BB98-B4BB6C8E85C9}"/>
              </a:ext>
            </a:extLst>
          </p:cNvPr>
          <p:cNvSpPr>
            <a:spLocks noGrp="1"/>
          </p:cNvSpPr>
          <p:nvPr>
            <p:ph type="title"/>
          </p:nvPr>
        </p:nvSpPr>
        <p:spPr>
          <a:xfrm>
            <a:off x="588263" y="457201"/>
            <a:ext cx="11018520" cy="553998"/>
          </a:xfrm>
        </p:spPr>
        <p:txBody>
          <a:bodyPr/>
          <a:lstStyle/>
          <a:p>
            <a:r>
              <a:rPr lang="en-US"/>
              <a:t>The story of a file</a:t>
            </a:r>
          </a:p>
        </p:txBody>
      </p:sp>
      <p:sp>
        <p:nvSpPr>
          <p:cNvPr id="15" name="Rectangle 14">
            <a:extLst>
              <a:ext uri="{FF2B5EF4-FFF2-40B4-BE49-F238E27FC236}">
                <a16:creationId xmlns:a16="http://schemas.microsoft.com/office/drawing/2014/main" id="{621C7F44-DE15-44FE-BCA3-B19648574639}"/>
              </a:ext>
            </a:extLst>
          </p:cNvPr>
          <p:cNvSpPr/>
          <p:nvPr/>
        </p:nvSpPr>
        <p:spPr>
          <a:xfrm>
            <a:off x="5927534" y="2359685"/>
            <a:ext cx="1882247" cy="341632"/>
          </a:xfrm>
          <a:prstGeom prst="rect">
            <a:avLst/>
          </a:prstGeom>
        </p:spPr>
        <p:txBody>
          <a:bodyPr wrap="none">
            <a:spAutoFit/>
          </a:bodyPr>
          <a:lstStyle/>
          <a:p>
            <a:pPr lvl="0" algn="ctr">
              <a:lnSpc>
                <a:spcPct val="90000"/>
              </a:lnSpc>
              <a:spcAft>
                <a:spcPts val="600"/>
              </a:spcAft>
            </a:pPr>
            <a:r>
              <a:rPr lang="en-US">
                <a:gradFill>
                  <a:gsLst>
                    <a:gs pos="2917">
                      <a:srgbClr val="D73B01"/>
                    </a:gs>
                    <a:gs pos="81000">
                      <a:srgbClr val="D73B01"/>
                    </a:gs>
                  </a:gsLst>
                  <a:lin ang="5400000" scaled="0"/>
                </a:gradFill>
                <a:latin typeface="Segoe UI Semibold"/>
              </a:rPr>
              <a:t>Microsoft Office</a:t>
            </a:r>
          </a:p>
        </p:txBody>
      </p:sp>
    </p:spTree>
    <p:extLst>
      <p:ext uri="{BB962C8B-B14F-4D97-AF65-F5344CB8AC3E}">
        <p14:creationId xmlns:p14="http://schemas.microsoft.com/office/powerpoint/2010/main" val="146534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250"/>
                                        <p:tgtEl>
                                          <p:spTgt spid="14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250"/>
                                        <p:tgtEl>
                                          <p:spTgt spid="202"/>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left)">
                                      <p:cBhvr>
                                        <p:cTn id="28" dur="500"/>
                                        <p:tgtEl>
                                          <p:spTgt spid="99"/>
                                        </p:tgtEl>
                                      </p:cBhvr>
                                    </p:animEffect>
                                  </p:childTnLst>
                                </p:cTn>
                              </p:par>
                              <p:par>
                                <p:cTn id="29" presetID="22" presetClass="entr" presetSubtype="4" fill="hold" grpId="0" nodeType="withEffect">
                                  <p:stCondLst>
                                    <p:cond delay="250"/>
                                  </p:stCondLst>
                                  <p:childTnLst>
                                    <p:set>
                                      <p:cBhvr>
                                        <p:cTn id="30" dur="1" fill="hold">
                                          <p:stCondLst>
                                            <p:cond delay="0"/>
                                          </p:stCondLst>
                                        </p:cTn>
                                        <p:tgtEl>
                                          <p:spTgt spid="100"/>
                                        </p:tgtEl>
                                        <p:attrNameLst>
                                          <p:attrName>style.visibility</p:attrName>
                                        </p:attrNameLst>
                                      </p:cBhvr>
                                      <p:to>
                                        <p:strVal val="visible"/>
                                      </p:to>
                                    </p:set>
                                    <p:animEffect transition="in" filter="wipe(down)">
                                      <p:cBhvr>
                                        <p:cTn id="31" dur="500"/>
                                        <p:tgtEl>
                                          <p:spTgt spid="100"/>
                                        </p:tgtEl>
                                      </p:cBhvr>
                                    </p:animEffect>
                                  </p:childTnLst>
                                </p:cTn>
                              </p:par>
                              <p:par>
                                <p:cTn id="32" presetID="22" presetClass="entr" presetSubtype="4" fill="hold" grpId="0" nodeType="withEffect">
                                  <p:stCondLst>
                                    <p:cond delay="25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childTnLst>
                          </p:cTn>
                        </p:par>
                        <p:par>
                          <p:cTn id="35" fill="hold">
                            <p:stCondLst>
                              <p:cond delay="1750"/>
                            </p:stCondLst>
                            <p:childTnLst>
                              <p:par>
                                <p:cTn id="36" presetID="10" presetClass="entr" presetSubtype="0" fill="hold" grpId="0" nodeType="after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nodeType="withEffect">
                                  <p:stCondLst>
                                    <p:cond delay="0"/>
                                  </p:stCondLst>
                                  <p:childTnLst>
                                    <p:set>
                                      <p:cBhvr>
                                        <p:cTn id="40" dur="1" fill="hold">
                                          <p:stCondLst>
                                            <p:cond delay="0"/>
                                          </p:stCondLst>
                                        </p:cTn>
                                        <p:tgtEl>
                                          <p:spTgt spid="176"/>
                                        </p:tgtEl>
                                        <p:attrNameLst>
                                          <p:attrName>style.visibility</p:attrName>
                                        </p:attrNameLst>
                                      </p:cBhvr>
                                      <p:to>
                                        <p:strVal val="visible"/>
                                      </p:to>
                                    </p:set>
                                    <p:animEffect transition="in" filter="fade">
                                      <p:cBhvr>
                                        <p:cTn id="41" dur="500"/>
                                        <p:tgtEl>
                                          <p:spTgt spid="176"/>
                                        </p:tgtEl>
                                      </p:cBhvr>
                                    </p:animEffect>
                                  </p:childTnLst>
                                </p:cTn>
                              </p:par>
                            </p:childTnLst>
                          </p:cTn>
                        </p:par>
                        <p:par>
                          <p:cTn id="42" fill="hold">
                            <p:stCondLst>
                              <p:cond delay="225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750"/>
                                        <p:tgtEl>
                                          <p:spTgt spid="14"/>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750"/>
                                        <p:tgtEl>
                                          <p:spTgt spid="8"/>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750"/>
                                        <p:tgtEl>
                                          <p:spTgt spid="9"/>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750"/>
                                        <p:tgtEl>
                                          <p:spTgt spid="13"/>
                                        </p:tgtEl>
                                      </p:cBhvr>
                                    </p:animEffect>
                                  </p:childTnLst>
                                </p:cTn>
                              </p:par>
                            </p:childTnLst>
                          </p:cTn>
                        </p:par>
                        <p:par>
                          <p:cTn id="58" fill="hold">
                            <p:stCondLst>
                              <p:cond delay="525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8" grpId="0" animBg="1"/>
      <p:bldP spid="100" grpId="0" animBg="1"/>
      <p:bldP spid="17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Success criteria—information protection</a:t>
            </a:r>
          </a:p>
        </p:txBody>
      </p:sp>
      <p:sp>
        <p:nvSpPr>
          <p:cNvPr id="84" name="Rectangle 83">
            <a:extLst>
              <a:ext uri="{FF2B5EF4-FFF2-40B4-BE49-F238E27FC236}">
                <a16:creationId xmlns:a16="http://schemas.microsoft.com/office/drawing/2014/main" id="{0A900518-FDC7-42F9-892E-CF36C6BC9A45}"/>
              </a:ext>
            </a:extLst>
          </p:cNvPr>
          <p:cNvSpPr/>
          <p:nvPr/>
        </p:nvSpPr>
        <p:spPr bwMode="auto">
          <a:xfrm>
            <a:off x="0" y="2544280"/>
            <a:ext cx="12192000" cy="3627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5428DB4-A23B-4C65-9F0E-C2153DC9DEC0}"/>
              </a:ext>
            </a:extLst>
          </p:cNvPr>
          <p:cNvSpPr/>
          <p:nvPr/>
        </p:nvSpPr>
        <p:spPr>
          <a:xfrm>
            <a:off x="508035" y="2673754"/>
            <a:ext cx="5409430" cy="424732"/>
          </a:xfrm>
          <a:prstGeom prst="rect">
            <a:avLst/>
          </a:prstGeom>
        </p:spPr>
        <p:txBody>
          <a:bodyPr wrap="none">
            <a:spAutoFit/>
          </a:bodyPr>
          <a:lstStyle/>
          <a:p>
            <a:pPr lvl="0" defTabSz="914367">
              <a:lnSpc>
                <a:spcPct val="90000"/>
              </a:lnSpc>
              <a:spcBef>
                <a:spcPts val="600"/>
              </a:spcBef>
              <a:buSzPct val="90000"/>
            </a:pPr>
            <a:r>
              <a:rPr lang="en-US" sz="2400" dirty="0">
                <a:gradFill>
                  <a:gsLst>
                    <a:gs pos="1250">
                      <a:schemeClr val="tx2"/>
                    </a:gs>
                    <a:gs pos="99000">
                      <a:schemeClr val="tx2"/>
                    </a:gs>
                  </a:gsLst>
                  <a:lin ang="5400000" scaled="0"/>
                </a:gradFill>
                <a:latin typeface="+mj-lt"/>
              </a:rPr>
              <a:t>Sensitive Information Success Criteria</a:t>
            </a:r>
          </a:p>
        </p:txBody>
      </p:sp>
      <p:sp>
        <p:nvSpPr>
          <p:cNvPr id="88" name="Rectangle 87">
            <a:extLst>
              <a:ext uri="{FF2B5EF4-FFF2-40B4-BE49-F238E27FC236}">
                <a16:creationId xmlns:a16="http://schemas.microsoft.com/office/drawing/2014/main" id="{3F93E518-6D1E-4D97-ABCE-20C4F478B5CF}"/>
              </a:ext>
            </a:extLst>
          </p:cNvPr>
          <p:cNvSpPr/>
          <p:nvPr/>
        </p:nvSpPr>
        <p:spPr>
          <a:xfrm>
            <a:off x="3006616" y="4335398"/>
            <a:ext cx="9150404" cy="369332"/>
          </a:xfrm>
          <a:prstGeom prst="rect">
            <a:avLst/>
          </a:prstGeom>
        </p:spPr>
        <p:txBody>
          <a:bodyPr wrap="square" lIns="0" anchor="ctr" anchorCtr="0">
            <a:spAutoFit/>
          </a:bodyPr>
          <a:lstStyle/>
          <a:p>
            <a:pPr marL="0" lvl="1" defTabSz="914367">
              <a:lnSpc>
                <a:spcPct val="90000"/>
              </a:lnSpc>
              <a:spcBef>
                <a:spcPts val="1000"/>
              </a:spcBef>
              <a:spcAft>
                <a:spcPts val="600"/>
              </a:spcAft>
              <a:buSzPct val="90000"/>
            </a:pPr>
            <a:r>
              <a:rPr lang="en-US" sz="2000" b="1" dirty="0">
                <a:solidFill>
                  <a:srgbClr val="00B050"/>
                </a:solidFill>
              </a:rPr>
              <a:t>Embedded protection </a:t>
            </a:r>
            <a:r>
              <a:rPr lang="en-US" sz="2000" dirty="0">
                <a:gradFill>
                  <a:gsLst>
                    <a:gs pos="1250">
                      <a:srgbClr val="0D0D0D"/>
                    </a:gs>
                    <a:gs pos="100000">
                      <a:srgbClr val="0D0D0D"/>
                    </a:gs>
                  </a:gsLst>
                  <a:lin ang="5400000" scaled="0"/>
                </a:gradFill>
              </a:rPr>
              <a:t>– </a:t>
            </a:r>
            <a:r>
              <a:rPr lang="en-US" sz="2000" dirty="0">
                <a:gradFill>
                  <a:gsLst>
                    <a:gs pos="1250">
                      <a:schemeClr val="tx2"/>
                    </a:gs>
                    <a:gs pos="100000">
                      <a:schemeClr val="tx2"/>
                    </a:gs>
                  </a:gsLst>
                  <a:lin ang="5400000" scaled="0"/>
                </a:gradFill>
              </a:rPr>
              <a:t>Protect the data, not just storage/networks</a:t>
            </a:r>
          </a:p>
        </p:txBody>
      </p:sp>
      <p:sp>
        <p:nvSpPr>
          <p:cNvPr id="89" name="Rectangle 88">
            <a:extLst>
              <a:ext uri="{FF2B5EF4-FFF2-40B4-BE49-F238E27FC236}">
                <a16:creationId xmlns:a16="http://schemas.microsoft.com/office/drawing/2014/main" id="{160B539E-F7B8-4FD3-B288-848BC66DC3CA}"/>
              </a:ext>
            </a:extLst>
          </p:cNvPr>
          <p:cNvSpPr/>
          <p:nvPr/>
        </p:nvSpPr>
        <p:spPr>
          <a:xfrm>
            <a:off x="3006616" y="5150173"/>
            <a:ext cx="9113458" cy="400110"/>
          </a:xfrm>
          <a:prstGeom prst="rect">
            <a:avLst/>
          </a:prstGeom>
        </p:spPr>
        <p:txBody>
          <a:bodyPr wrap="square" lIns="0">
            <a:spAutoFit/>
          </a:bodyPr>
          <a:lstStyle/>
          <a:p>
            <a:pPr marL="0" lvl="1">
              <a:spcBef>
                <a:spcPts val="600"/>
              </a:spcBef>
            </a:pPr>
            <a:r>
              <a:rPr lang="en-US" sz="2000" b="1" dirty="0">
                <a:solidFill>
                  <a:srgbClr val="00B050"/>
                </a:solidFill>
              </a:rPr>
              <a:t>Persistent protection </a:t>
            </a:r>
            <a:r>
              <a:rPr lang="en-US" sz="2000" dirty="0">
                <a:gradFill>
                  <a:gsLst>
                    <a:gs pos="1250">
                      <a:srgbClr val="0D0D0D"/>
                    </a:gs>
                    <a:gs pos="100000">
                      <a:srgbClr val="0D0D0D"/>
                    </a:gs>
                  </a:gsLst>
                  <a:lin ang="5400000" scaled="0"/>
                </a:gradFill>
              </a:rPr>
              <a:t>–</a:t>
            </a:r>
            <a:r>
              <a:rPr lang="en-US" sz="2000" dirty="0">
                <a:gradFill>
                  <a:gsLst>
                    <a:gs pos="1250">
                      <a:schemeClr val="tx2"/>
                    </a:gs>
                    <a:gs pos="100000">
                      <a:schemeClr val="tx2"/>
                    </a:gs>
                  </a:gsLst>
                  <a:lin ang="5400000" scaled="0"/>
                </a:gradFill>
              </a:rPr>
              <a:t> For your sensitive data anywhere it goes</a:t>
            </a:r>
          </a:p>
        </p:txBody>
      </p:sp>
      <p:sp>
        <p:nvSpPr>
          <p:cNvPr id="93" name="Text Placeholder 2">
            <a:extLst>
              <a:ext uri="{FF2B5EF4-FFF2-40B4-BE49-F238E27FC236}">
                <a16:creationId xmlns:a16="http://schemas.microsoft.com/office/drawing/2014/main" id="{BAAE8188-2A24-40C6-918B-A372E95A7F07}"/>
              </a:ext>
            </a:extLst>
          </p:cNvPr>
          <p:cNvSpPr txBox="1">
            <a:spLocks/>
          </p:cNvSpPr>
          <p:nvPr/>
        </p:nvSpPr>
        <p:spPr>
          <a:xfrm>
            <a:off x="3006616" y="3189793"/>
            <a:ext cx="8794139" cy="48936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1000"/>
              </a:spcBef>
              <a:spcAft>
                <a:spcPts val="600"/>
              </a:spcAft>
            </a:pPr>
            <a:r>
              <a:rPr lang="en-US" sz="2000" b="1" dirty="0">
                <a:solidFill>
                  <a:srgbClr val="00B050"/>
                </a:solidFill>
              </a:rPr>
              <a:t>Centralized control </a:t>
            </a:r>
            <a:r>
              <a:rPr lang="en-US" sz="2000" dirty="0">
                <a:gradFill>
                  <a:gsLst>
                    <a:gs pos="1250">
                      <a:srgbClr val="0D0D0D"/>
                    </a:gs>
                    <a:gs pos="100000">
                      <a:srgbClr val="0D0D0D"/>
                    </a:gs>
                  </a:gsLst>
                  <a:lin ang="5400000" scaled="0"/>
                </a:gradFill>
              </a:rPr>
              <a:t>–</a:t>
            </a:r>
            <a:r>
              <a:rPr lang="en-US" sz="2200" dirty="0"/>
              <a:t> </a:t>
            </a:r>
            <a:r>
              <a:rPr lang="en-US" sz="2000" dirty="0">
                <a:gradFill>
                  <a:gsLst>
                    <a:gs pos="1250">
                      <a:schemeClr val="tx2"/>
                    </a:gs>
                    <a:gs pos="100000">
                      <a:schemeClr val="tx2"/>
                    </a:gs>
                  </a:gsLst>
                  <a:lin ang="5400000" scaled="0"/>
                </a:gradFill>
              </a:rPr>
              <a:t>Monitor and revoke access to documents</a:t>
            </a:r>
          </a:p>
        </p:txBody>
      </p:sp>
      <p:sp>
        <p:nvSpPr>
          <p:cNvPr id="94" name="Rectangle 93">
            <a:extLst>
              <a:ext uri="{FF2B5EF4-FFF2-40B4-BE49-F238E27FC236}">
                <a16:creationId xmlns:a16="http://schemas.microsoft.com/office/drawing/2014/main" id="{0E53DBBE-2E46-4A5B-A315-69FD7E904A86}"/>
              </a:ext>
            </a:extLst>
          </p:cNvPr>
          <p:cNvSpPr/>
          <p:nvPr/>
        </p:nvSpPr>
        <p:spPr>
          <a:xfrm>
            <a:off x="3006616" y="3604847"/>
            <a:ext cx="9057324" cy="400110"/>
          </a:xfrm>
          <a:prstGeom prst="rect">
            <a:avLst/>
          </a:prstGeom>
        </p:spPr>
        <p:txBody>
          <a:bodyPr wrap="square" lIns="0">
            <a:spAutoFit/>
          </a:bodyPr>
          <a:lstStyle/>
          <a:p>
            <a:pPr marL="0" lvl="1">
              <a:spcBef>
                <a:spcPts val="1000"/>
              </a:spcBef>
            </a:pPr>
            <a:r>
              <a:rPr lang="en-US" sz="2000" b="1" dirty="0">
                <a:solidFill>
                  <a:srgbClr val="00B050"/>
                </a:solidFill>
              </a:rPr>
              <a:t>Automatic classification </a:t>
            </a:r>
            <a:r>
              <a:rPr lang="en-US" sz="2000" dirty="0">
                <a:gradFill>
                  <a:gsLst>
                    <a:gs pos="1250">
                      <a:srgbClr val="0D0D0D"/>
                    </a:gs>
                    <a:gs pos="100000">
                      <a:srgbClr val="0D0D0D"/>
                    </a:gs>
                  </a:gsLst>
                  <a:lin ang="5400000" scaled="0"/>
                </a:gradFill>
              </a:rPr>
              <a:t>– Of new, existing, and exported documents</a:t>
            </a:r>
          </a:p>
        </p:txBody>
      </p:sp>
      <p:sp>
        <p:nvSpPr>
          <p:cNvPr id="86" name="Rectangle 85">
            <a:extLst>
              <a:ext uri="{FF2B5EF4-FFF2-40B4-BE49-F238E27FC236}">
                <a16:creationId xmlns:a16="http://schemas.microsoft.com/office/drawing/2014/main" id="{2AA12878-452E-443A-8E4F-847505EDD7B9}"/>
              </a:ext>
            </a:extLst>
          </p:cNvPr>
          <p:cNvSpPr/>
          <p:nvPr/>
        </p:nvSpPr>
        <p:spPr>
          <a:xfrm>
            <a:off x="508035" y="1166263"/>
            <a:ext cx="11292720" cy="1333698"/>
          </a:xfrm>
          <a:prstGeom prst="rect">
            <a:avLst/>
          </a:prstGeom>
        </p:spPr>
        <p:txBody>
          <a:bodyPr wrap="square">
            <a:spAutoFit/>
          </a:bodyPr>
          <a:lstStyle/>
          <a:p>
            <a:pPr defTabSz="914367">
              <a:lnSpc>
                <a:spcPct val="90000"/>
              </a:lnSpc>
              <a:spcBef>
                <a:spcPts val="600"/>
              </a:spcBef>
              <a:spcAft>
                <a:spcPts val="600"/>
              </a:spcAft>
              <a:buSzPct val="90000"/>
            </a:pPr>
            <a:r>
              <a:rPr lang="en-US" sz="2400" dirty="0">
                <a:gradFill>
                  <a:gsLst>
                    <a:gs pos="1250">
                      <a:schemeClr val="tx2"/>
                    </a:gs>
                    <a:gs pos="99000">
                      <a:schemeClr val="tx2"/>
                    </a:gs>
                  </a:gsLst>
                  <a:lin ang="5400000" scaled="0"/>
                </a:gradFill>
                <a:latin typeface="+mj-lt"/>
              </a:rPr>
              <a:t>Information Protection and Data Governance Strategy </a:t>
            </a:r>
          </a:p>
          <a:p>
            <a:pPr marL="1317625" lvl="1" defTabSz="914367">
              <a:lnSpc>
                <a:spcPct val="90000"/>
              </a:lnSpc>
              <a:spcBef>
                <a:spcPts val="1000"/>
              </a:spcBef>
              <a:spcAft>
                <a:spcPts val="600"/>
              </a:spcAft>
              <a:buSzPct val="90000"/>
            </a:pPr>
            <a:r>
              <a:rPr lang="en-US" b="1" dirty="0">
                <a:gradFill>
                  <a:gsLst>
                    <a:gs pos="1250">
                      <a:schemeClr val="accent1"/>
                    </a:gs>
                    <a:gs pos="100000">
                      <a:schemeClr val="accent1"/>
                    </a:gs>
                  </a:gsLst>
                  <a:lin ang="5400000" scaled="0"/>
                </a:gradFill>
              </a:rPr>
              <a:t>COVERAGE </a:t>
            </a:r>
            <a:r>
              <a:rPr lang="en-US" dirty="0">
                <a:gradFill>
                  <a:gsLst>
                    <a:gs pos="1250">
                      <a:schemeClr val="tx2"/>
                    </a:gs>
                    <a:gs pos="100000">
                      <a:schemeClr val="tx2"/>
                    </a:gs>
                  </a:gsLst>
                  <a:lin ang="5400000" scaled="0"/>
                </a:gradFill>
              </a:rPr>
              <a:t>– Structured and unstructured, backups, SaaS, etc.</a:t>
            </a:r>
          </a:p>
          <a:p>
            <a:pPr marL="1317625" lvl="1" defTabSz="914367">
              <a:lnSpc>
                <a:spcPct val="90000"/>
              </a:lnSpc>
              <a:spcBef>
                <a:spcPts val="1000"/>
              </a:spcBef>
              <a:spcAft>
                <a:spcPts val="600"/>
              </a:spcAft>
              <a:buSzPct val="90000"/>
            </a:pPr>
            <a:r>
              <a:rPr lang="en-US" b="1" dirty="0">
                <a:gradFill>
                  <a:gsLst>
                    <a:gs pos="1250">
                      <a:schemeClr val="accent1"/>
                    </a:gs>
                    <a:gs pos="100000">
                      <a:schemeClr val="accent1"/>
                    </a:gs>
                  </a:gsLst>
                  <a:lin ang="5400000" scaled="0"/>
                </a:gradFill>
              </a:rPr>
              <a:t>INTEGRATION</a:t>
            </a:r>
            <a:r>
              <a:rPr lang="en-US" dirty="0">
                <a:gradFill>
                  <a:gsLst>
                    <a:gs pos="1250">
                      <a:srgbClr val="505050"/>
                    </a:gs>
                    <a:gs pos="100000">
                      <a:srgbClr val="505050"/>
                    </a:gs>
                  </a:gsLst>
                  <a:lin ang="5400000" scaled="0"/>
                </a:gradFill>
              </a:rPr>
              <a:t> </a:t>
            </a:r>
            <a:r>
              <a:rPr lang="en-US" dirty="0">
                <a:gradFill>
                  <a:gsLst>
                    <a:gs pos="1250">
                      <a:schemeClr val="tx2"/>
                    </a:gs>
                    <a:gs pos="100000">
                      <a:schemeClr val="tx2"/>
                    </a:gs>
                  </a:gsLst>
                  <a:lin ang="5400000" scaled="0"/>
                </a:gradFill>
              </a:rPr>
              <a:t>– New capabilities with existing DLP processes (and tools)</a:t>
            </a:r>
          </a:p>
        </p:txBody>
      </p:sp>
      <p:grpSp>
        <p:nvGrpSpPr>
          <p:cNvPr id="95" name="Group 94">
            <a:extLst>
              <a:ext uri="{FF2B5EF4-FFF2-40B4-BE49-F238E27FC236}">
                <a16:creationId xmlns:a16="http://schemas.microsoft.com/office/drawing/2014/main" id="{62332698-758A-4314-A49A-9E8AFE51E0FE}"/>
              </a:ext>
            </a:extLst>
          </p:cNvPr>
          <p:cNvGrpSpPr/>
          <p:nvPr/>
        </p:nvGrpSpPr>
        <p:grpSpPr>
          <a:xfrm>
            <a:off x="900948" y="1683987"/>
            <a:ext cx="701250" cy="702536"/>
            <a:chOff x="5116516" y="3489325"/>
            <a:chExt cx="866776" cy="868366"/>
          </a:xfrm>
        </p:grpSpPr>
        <p:grpSp>
          <p:nvGrpSpPr>
            <p:cNvPr id="96" name="Group 8">
              <a:extLst>
                <a:ext uri="{FF2B5EF4-FFF2-40B4-BE49-F238E27FC236}">
                  <a16:creationId xmlns:a16="http://schemas.microsoft.com/office/drawing/2014/main" id="{1B86B922-FDB1-4368-92E8-6CBF0BF458E0}"/>
                </a:ext>
              </a:extLst>
            </p:cNvPr>
            <p:cNvGrpSpPr>
              <a:grpSpLocks noChangeAspect="1"/>
            </p:cNvGrpSpPr>
            <p:nvPr/>
          </p:nvGrpSpPr>
          <p:grpSpPr bwMode="auto">
            <a:xfrm>
              <a:off x="5557838" y="3489325"/>
              <a:ext cx="425450" cy="546100"/>
              <a:chOff x="3501" y="2198"/>
              <a:chExt cx="268" cy="344"/>
            </a:xfrm>
          </p:grpSpPr>
          <p:sp>
            <p:nvSpPr>
              <p:cNvPr id="110" name="AutoShape 7">
                <a:extLst>
                  <a:ext uri="{FF2B5EF4-FFF2-40B4-BE49-F238E27FC236}">
                    <a16:creationId xmlns:a16="http://schemas.microsoft.com/office/drawing/2014/main" id="{EC8345D3-366A-47D7-A625-9DA270FDC836}"/>
                  </a:ext>
                </a:extLst>
              </p:cNvPr>
              <p:cNvSpPr>
                <a:spLocks noChangeAspect="1" noChangeArrowheads="1" noTextEdit="1"/>
              </p:cNvSpPr>
              <p:nvPr/>
            </p:nvSpPr>
            <p:spPr bwMode="auto">
              <a:xfrm>
                <a:off x="3503" y="2198"/>
                <a:ext cx="26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00800A14-AC2A-48AB-9088-DAFCFDD4FA40}"/>
                  </a:ext>
                </a:extLst>
              </p:cNvPr>
              <p:cNvSpPr>
                <a:spLocks/>
              </p:cNvSpPr>
              <p:nvPr/>
            </p:nvSpPr>
            <p:spPr bwMode="auto">
              <a:xfrm>
                <a:off x="3501" y="2200"/>
                <a:ext cx="268" cy="342"/>
              </a:xfrm>
              <a:custGeom>
                <a:avLst/>
                <a:gdLst>
                  <a:gd name="T0" fmla="*/ 175 w 175"/>
                  <a:gd name="T1" fmla="*/ 175 h 225"/>
                  <a:gd name="T2" fmla="*/ 175 w 175"/>
                  <a:gd name="T3" fmla="*/ 31 h 225"/>
                  <a:gd name="T4" fmla="*/ 144 w 175"/>
                  <a:gd name="T5" fmla="*/ 0 h 225"/>
                  <a:gd name="T6" fmla="*/ 0 w 175"/>
                  <a:gd name="T7" fmla="*/ 0 h 225"/>
                  <a:gd name="T8" fmla="*/ 0 w 175"/>
                  <a:gd name="T9" fmla="*/ 56 h 225"/>
                  <a:gd name="T10" fmla="*/ 20 w 175"/>
                  <a:gd name="T11" fmla="*/ 48 h 225"/>
                  <a:gd name="T12" fmla="*/ 59 w 175"/>
                  <a:gd name="T13" fmla="*/ 87 h 225"/>
                  <a:gd name="T14" fmla="*/ 20 w 175"/>
                  <a:gd name="T15" fmla="*/ 126 h 225"/>
                  <a:gd name="T16" fmla="*/ 0 w 175"/>
                  <a:gd name="T17" fmla="*/ 118 h 225"/>
                  <a:gd name="T18" fmla="*/ 0 w 175"/>
                  <a:gd name="T19" fmla="*/ 175 h 225"/>
                  <a:gd name="T20" fmla="*/ 73 w 175"/>
                  <a:gd name="T21" fmla="*/ 175 h 225"/>
                  <a:gd name="T22" fmla="*/ 73 w 175"/>
                  <a:gd name="T23" fmla="*/ 180 h 225"/>
                  <a:gd name="T24" fmla="*/ 63 w 175"/>
                  <a:gd name="T25" fmla="*/ 200 h 225"/>
                  <a:gd name="T26" fmla="*/ 88 w 175"/>
                  <a:gd name="T27" fmla="*/ 225 h 225"/>
                  <a:gd name="T28" fmla="*/ 112 w 175"/>
                  <a:gd name="T29" fmla="*/ 200 h 225"/>
                  <a:gd name="T30" fmla="*/ 102 w 175"/>
                  <a:gd name="T31" fmla="*/ 180 h 225"/>
                  <a:gd name="T32" fmla="*/ 103 w 175"/>
                  <a:gd name="T33" fmla="*/ 175 h 225"/>
                  <a:gd name="T34" fmla="*/ 175 w 175"/>
                  <a:gd name="T35" fmla="*/ 17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25">
                    <a:moveTo>
                      <a:pt x="175" y="175"/>
                    </a:moveTo>
                    <a:cubicBezTo>
                      <a:pt x="175" y="31"/>
                      <a:pt x="175" y="31"/>
                      <a:pt x="175" y="31"/>
                    </a:cubicBezTo>
                    <a:cubicBezTo>
                      <a:pt x="175" y="14"/>
                      <a:pt x="161" y="0"/>
                      <a:pt x="144" y="0"/>
                    </a:cubicBezTo>
                    <a:cubicBezTo>
                      <a:pt x="0" y="0"/>
                      <a:pt x="0" y="0"/>
                      <a:pt x="0" y="0"/>
                    </a:cubicBezTo>
                    <a:cubicBezTo>
                      <a:pt x="0" y="56"/>
                      <a:pt x="0" y="56"/>
                      <a:pt x="0" y="56"/>
                    </a:cubicBezTo>
                    <a:cubicBezTo>
                      <a:pt x="5" y="53"/>
                      <a:pt x="11" y="48"/>
                      <a:pt x="20" y="48"/>
                    </a:cubicBezTo>
                    <a:cubicBezTo>
                      <a:pt x="42" y="48"/>
                      <a:pt x="59" y="66"/>
                      <a:pt x="59" y="87"/>
                    </a:cubicBezTo>
                    <a:cubicBezTo>
                      <a:pt x="59" y="109"/>
                      <a:pt x="41" y="126"/>
                      <a:pt x="20" y="126"/>
                    </a:cubicBezTo>
                    <a:cubicBezTo>
                      <a:pt x="11" y="126"/>
                      <a:pt x="4" y="121"/>
                      <a:pt x="0" y="118"/>
                    </a:cubicBezTo>
                    <a:cubicBezTo>
                      <a:pt x="0" y="175"/>
                      <a:pt x="0" y="175"/>
                      <a:pt x="0" y="175"/>
                    </a:cubicBezTo>
                    <a:cubicBezTo>
                      <a:pt x="73" y="175"/>
                      <a:pt x="73" y="175"/>
                      <a:pt x="73" y="175"/>
                    </a:cubicBezTo>
                    <a:cubicBezTo>
                      <a:pt x="73" y="177"/>
                      <a:pt x="73" y="179"/>
                      <a:pt x="73" y="180"/>
                    </a:cubicBezTo>
                    <a:cubicBezTo>
                      <a:pt x="72" y="186"/>
                      <a:pt x="63" y="192"/>
                      <a:pt x="63" y="200"/>
                    </a:cubicBezTo>
                    <a:cubicBezTo>
                      <a:pt x="63" y="213"/>
                      <a:pt x="74" y="225"/>
                      <a:pt x="88" y="225"/>
                    </a:cubicBezTo>
                    <a:cubicBezTo>
                      <a:pt x="101" y="225"/>
                      <a:pt x="112" y="213"/>
                      <a:pt x="112" y="200"/>
                    </a:cubicBezTo>
                    <a:cubicBezTo>
                      <a:pt x="112" y="192"/>
                      <a:pt x="103" y="185"/>
                      <a:pt x="102" y="180"/>
                    </a:cubicBezTo>
                    <a:cubicBezTo>
                      <a:pt x="102" y="179"/>
                      <a:pt x="102" y="177"/>
                      <a:pt x="103" y="175"/>
                    </a:cubicBezTo>
                    <a:cubicBezTo>
                      <a:pt x="175" y="175"/>
                      <a:pt x="175" y="175"/>
                      <a:pt x="175" y="17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12">
              <a:extLst>
                <a:ext uri="{FF2B5EF4-FFF2-40B4-BE49-F238E27FC236}">
                  <a16:creationId xmlns:a16="http://schemas.microsoft.com/office/drawing/2014/main" id="{BEDABEF4-B9DC-4628-BCA7-E324BD757D40}"/>
                </a:ext>
              </a:extLst>
            </p:cNvPr>
            <p:cNvGrpSpPr>
              <a:grpSpLocks noChangeAspect="1"/>
            </p:cNvGrpSpPr>
            <p:nvPr/>
          </p:nvGrpSpPr>
          <p:grpSpPr bwMode="auto">
            <a:xfrm>
              <a:off x="5116516" y="3494090"/>
              <a:ext cx="866776" cy="863601"/>
              <a:chOff x="3223" y="2201"/>
              <a:chExt cx="546" cy="544"/>
            </a:xfrm>
          </p:grpSpPr>
          <p:sp>
            <p:nvSpPr>
              <p:cNvPr id="101" name="AutoShape 11">
                <a:extLst>
                  <a:ext uri="{FF2B5EF4-FFF2-40B4-BE49-F238E27FC236}">
                    <a16:creationId xmlns:a16="http://schemas.microsoft.com/office/drawing/2014/main" id="{A491399E-B12A-4D8A-A480-E7E152CEAD14}"/>
                  </a:ext>
                </a:extLst>
              </p:cNvPr>
              <p:cNvSpPr>
                <a:spLocks noChangeAspect="1" noChangeArrowheads="1" noTextEdit="1"/>
              </p:cNvSpPr>
              <p:nvPr/>
            </p:nvSpPr>
            <p:spPr bwMode="auto">
              <a:xfrm>
                <a:off x="3224" y="2202"/>
                <a:ext cx="545"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D07E46B5-714A-4D88-9FBA-2E518F975B8B}"/>
                  </a:ext>
                </a:extLst>
              </p:cNvPr>
              <p:cNvSpPr>
                <a:spLocks noEditPoints="1"/>
              </p:cNvSpPr>
              <p:nvPr/>
            </p:nvSpPr>
            <p:spPr bwMode="auto">
              <a:xfrm>
                <a:off x="3223" y="2201"/>
                <a:ext cx="546" cy="543"/>
              </a:xfrm>
              <a:custGeom>
                <a:avLst/>
                <a:gdLst>
                  <a:gd name="T0" fmla="*/ 175 w 361"/>
                  <a:gd name="T1" fmla="*/ 240 h 360"/>
                  <a:gd name="T2" fmla="*/ 120 w 361"/>
                  <a:gd name="T3" fmla="*/ 273 h 360"/>
                  <a:gd name="T4" fmla="*/ 175 w 361"/>
                  <a:gd name="T5" fmla="*/ 306 h 360"/>
                  <a:gd name="T6" fmla="*/ 31 w 361"/>
                  <a:gd name="T7" fmla="*/ 360 h 360"/>
                  <a:gd name="T8" fmla="*/ 0 w 361"/>
                  <a:gd name="T9" fmla="*/ 185 h 360"/>
                  <a:gd name="T10" fmla="*/ 73 w 361"/>
                  <a:gd name="T11" fmla="*/ 182 h 360"/>
                  <a:gd name="T12" fmla="*/ 87 w 361"/>
                  <a:gd name="T13" fmla="*/ 137 h 360"/>
                  <a:gd name="T14" fmla="*/ 102 w 361"/>
                  <a:gd name="T15" fmla="*/ 182 h 360"/>
                  <a:gd name="T16" fmla="*/ 175 w 361"/>
                  <a:gd name="T17" fmla="*/ 185 h 360"/>
                  <a:gd name="T18" fmla="*/ 312 w 361"/>
                  <a:gd name="T19" fmla="*/ 200 h 360"/>
                  <a:gd name="T20" fmla="*/ 234 w 361"/>
                  <a:gd name="T21" fmla="*/ 200 h 360"/>
                  <a:gd name="T22" fmla="*/ 185 w 361"/>
                  <a:gd name="T23" fmla="*/ 185 h 360"/>
                  <a:gd name="T24" fmla="*/ 179 w 361"/>
                  <a:gd name="T25" fmla="*/ 259 h 360"/>
                  <a:gd name="T26" fmla="*/ 159 w 361"/>
                  <a:gd name="T27" fmla="*/ 248 h 360"/>
                  <a:gd name="T28" fmla="*/ 159 w 361"/>
                  <a:gd name="T29" fmla="*/ 298 h 360"/>
                  <a:gd name="T30" fmla="*/ 179 w 361"/>
                  <a:gd name="T31" fmla="*/ 288 h 360"/>
                  <a:gd name="T32" fmla="*/ 185 w 361"/>
                  <a:gd name="T33" fmla="*/ 360 h 360"/>
                  <a:gd name="T34" fmla="*/ 361 w 361"/>
                  <a:gd name="T35" fmla="*/ 329 h 360"/>
                  <a:gd name="T36" fmla="*/ 307 w 361"/>
                  <a:gd name="T37" fmla="*/ 185 h 360"/>
                  <a:gd name="T38" fmla="*/ 199 w 361"/>
                  <a:gd name="T39" fmla="*/ 111 h 360"/>
                  <a:gd name="T40" fmla="*/ 201 w 361"/>
                  <a:gd name="T41" fmla="*/ 111 h 360"/>
                  <a:gd name="T42" fmla="*/ 203 w 361"/>
                  <a:gd name="T43" fmla="*/ 111 h 360"/>
                  <a:gd name="T44" fmla="*/ 204 w 361"/>
                  <a:gd name="T45" fmla="*/ 112 h 360"/>
                  <a:gd name="T46" fmla="*/ 231 w 361"/>
                  <a:gd name="T47" fmla="*/ 87 h 360"/>
                  <a:gd name="T48" fmla="*/ 204 w 361"/>
                  <a:gd name="T49" fmla="*/ 62 h 360"/>
                  <a:gd name="T50" fmla="*/ 203 w 361"/>
                  <a:gd name="T51" fmla="*/ 63 h 360"/>
                  <a:gd name="T52" fmla="*/ 201 w 361"/>
                  <a:gd name="T53" fmla="*/ 63 h 360"/>
                  <a:gd name="T54" fmla="*/ 199 w 361"/>
                  <a:gd name="T55" fmla="*/ 63 h 360"/>
                  <a:gd name="T56" fmla="*/ 185 w 361"/>
                  <a:gd name="T57" fmla="*/ 72 h 360"/>
                  <a:gd name="T58" fmla="*/ 185 w 361"/>
                  <a:gd name="T59" fmla="*/ 72 h 360"/>
                  <a:gd name="T60" fmla="*/ 175 w 361"/>
                  <a:gd name="T61" fmla="*/ 70 h 360"/>
                  <a:gd name="T62" fmla="*/ 31 w 361"/>
                  <a:gd name="T63" fmla="*/ 0 h 360"/>
                  <a:gd name="T64" fmla="*/ 0 w 361"/>
                  <a:gd name="T65" fmla="*/ 175 h 360"/>
                  <a:gd name="T66" fmla="*/ 48 w 361"/>
                  <a:gd name="T67" fmla="*/ 162 h 360"/>
                  <a:gd name="T68" fmla="*/ 126 w 361"/>
                  <a:gd name="T69" fmla="*/ 162 h 360"/>
                  <a:gd name="T70" fmla="*/ 175 w 361"/>
                  <a:gd name="T71" fmla="*/ 175 h 360"/>
                  <a:gd name="T72" fmla="*/ 183 w 361"/>
                  <a:gd name="T73" fmla="*/ 102 h 360"/>
                  <a:gd name="T74" fmla="*/ 185 w 361"/>
                  <a:gd name="T75" fmla="*/ 1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360">
                    <a:moveTo>
                      <a:pt x="175" y="185"/>
                    </a:moveTo>
                    <a:cubicBezTo>
                      <a:pt x="175" y="240"/>
                      <a:pt x="175" y="240"/>
                      <a:pt x="175" y="240"/>
                    </a:cubicBezTo>
                    <a:cubicBezTo>
                      <a:pt x="171" y="237"/>
                      <a:pt x="166" y="234"/>
                      <a:pt x="159" y="234"/>
                    </a:cubicBezTo>
                    <a:cubicBezTo>
                      <a:pt x="137" y="234"/>
                      <a:pt x="120" y="252"/>
                      <a:pt x="120" y="273"/>
                    </a:cubicBezTo>
                    <a:cubicBezTo>
                      <a:pt x="120" y="295"/>
                      <a:pt x="137" y="312"/>
                      <a:pt x="159" y="312"/>
                    </a:cubicBezTo>
                    <a:cubicBezTo>
                      <a:pt x="165" y="312"/>
                      <a:pt x="171" y="309"/>
                      <a:pt x="175" y="306"/>
                    </a:cubicBezTo>
                    <a:cubicBezTo>
                      <a:pt x="175" y="360"/>
                      <a:pt x="175" y="360"/>
                      <a:pt x="175" y="360"/>
                    </a:cubicBezTo>
                    <a:cubicBezTo>
                      <a:pt x="31" y="360"/>
                      <a:pt x="31" y="360"/>
                      <a:pt x="31" y="360"/>
                    </a:cubicBezTo>
                    <a:cubicBezTo>
                      <a:pt x="14" y="360"/>
                      <a:pt x="0" y="346"/>
                      <a:pt x="0" y="329"/>
                    </a:cubicBezTo>
                    <a:cubicBezTo>
                      <a:pt x="0" y="185"/>
                      <a:pt x="0" y="185"/>
                      <a:pt x="0" y="185"/>
                    </a:cubicBezTo>
                    <a:cubicBezTo>
                      <a:pt x="72" y="185"/>
                      <a:pt x="72" y="185"/>
                      <a:pt x="72" y="185"/>
                    </a:cubicBezTo>
                    <a:cubicBezTo>
                      <a:pt x="73" y="184"/>
                      <a:pt x="73" y="183"/>
                      <a:pt x="73" y="182"/>
                    </a:cubicBezTo>
                    <a:cubicBezTo>
                      <a:pt x="72" y="177"/>
                      <a:pt x="63" y="170"/>
                      <a:pt x="63" y="162"/>
                    </a:cubicBezTo>
                    <a:cubicBezTo>
                      <a:pt x="63" y="148"/>
                      <a:pt x="74" y="137"/>
                      <a:pt x="87" y="137"/>
                    </a:cubicBezTo>
                    <a:cubicBezTo>
                      <a:pt x="101" y="137"/>
                      <a:pt x="112" y="148"/>
                      <a:pt x="112" y="162"/>
                    </a:cubicBezTo>
                    <a:cubicBezTo>
                      <a:pt x="112" y="170"/>
                      <a:pt x="103" y="175"/>
                      <a:pt x="102" y="182"/>
                    </a:cubicBezTo>
                    <a:cubicBezTo>
                      <a:pt x="102" y="183"/>
                      <a:pt x="102" y="184"/>
                      <a:pt x="102" y="185"/>
                    </a:cubicBezTo>
                    <a:cubicBezTo>
                      <a:pt x="175" y="185"/>
                      <a:pt x="175" y="185"/>
                      <a:pt x="175" y="185"/>
                    </a:cubicBezTo>
                    <a:close/>
                    <a:moveTo>
                      <a:pt x="307" y="185"/>
                    </a:moveTo>
                    <a:cubicBezTo>
                      <a:pt x="310" y="189"/>
                      <a:pt x="312" y="194"/>
                      <a:pt x="312" y="200"/>
                    </a:cubicBezTo>
                    <a:cubicBezTo>
                      <a:pt x="312" y="222"/>
                      <a:pt x="294" y="239"/>
                      <a:pt x="273" y="239"/>
                    </a:cubicBezTo>
                    <a:cubicBezTo>
                      <a:pt x="251" y="239"/>
                      <a:pt x="234" y="221"/>
                      <a:pt x="234" y="200"/>
                    </a:cubicBezTo>
                    <a:cubicBezTo>
                      <a:pt x="234" y="194"/>
                      <a:pt x="236" y="189"/>
                      <a:pt x="239" y="185"/>
                    </a:cubicBezTo>
                    <a:cubicBezTo>
                      <a:pt x="185" y="185"/>
                      <a:pt x="185" y="185"/>
                      <a:pt x="185" y="185"/>
                    </a:cubicBezTo>
                    <a:cubicBezTo>
                      <a:pt x="185" y="258"/>
                      <a:pt x="185" y="258"/>
                      <a:pt x="185" y="258"/>
                    </a:cubicBezTo>
                    <a:cubicBezTo>
                      <a:pt x="183" y="258"/>
                      <a:pt x="181" y="259"/>
                      <a:pt x="179" y="259"/>
                    </a:cubicBezTo>
                    <a:cubicBezTo>
                      <a:pt x="179" y="259"/>
                      <a:pt x="179" y="259"/>
                      <a:pt x="179" y="259"/>
                    </a:cubicBezTo>
                    <a:cubicBezTo>
                      <a:pt x="172" y="258"/>
                      <a:pt x="167" y="248"/>
                      <a:pt x="159" y="248"/>
                    </a:cubicBezTo>
                    <a:cubicBezTo>
                      <a:pt x="145" y="248"/>
                      <a:pt x="134" y="259"/>
                      <a:pt x="134" y="273"/>
                    </a:cubicBezTo>
                    <a:cubicBezTo>
                      <a:pt x="134" y="287"/>
                      <a:pt x="145" y="298"/>
                      <a:pt x="159" y="298"/>
                    </a:cubicBezTo>
                    <a:cubicBezTo>
                      <a:pt x="167" y="298"/>
                      <a:pt x="173" y="289"/>
                      <a:pt x="179" y="288"/>
                    </a:cubicBezTo>
                    <a:cubicBezTo>
                      <a:pt x="179" y="288"/>
                      <a:pt x="179" y="288"/>
                      <a:pt x="179" y="288"/>
                    </a:cubicBezTo>
                    <a:cubicBezTo>
                      <a:pt x="181" y="288"/>
                      <a:pt x="183" y="288"/>
                      <a:pt x="185" y="289"/>
                    </a:cubicBezTo>
                    <a:cubicBezTo>
                      <a:pt x="185" y="360"/>
                      <a:pt x="185" y="360"/>
                      <a:pt x="185" y="360"/>
                    </a:cubicBezTo>
                    <a:cubicBezTo>
                      <a:pt x="329" y="360"/>
                      <a:pt x="329" y="360"/>
                      <a:pt x="329" y="360"/>
                    </a:cubicBezTo>
                    <a:cubicBezTo>
                      <a:pt x="347" y="360"/>
                      <a:pt x="361" y="346"/>
                      <a:pt x="361" y="329"/>
                    </a:cubicBezTo>
                    <a:cubicBezTo>
                      <a:pt x="361" y="185"/>
                      <a:pt x="361" y="185"/>
                      <a:pt x="361" y="185"/>
                    </a:cubicBezTo>
                    <a:cubicBezTo>
                      <a:pt x="307" y="185"/>
                      <a:pt x="307" y="185"/>
                      <a:pt x="307" y="185"/>
                    </a:cubicBezTo>
                    <a:close/>
                    <a:moveTo>
                      <a:pt x="199" y="111"/>
                    </a:moveTo>
                    <a:cubicBezTo>
                      <a:pt x="199" y="111"/>
                      <a:pt x="199" y="111"/>
                      <a:pt x="199" y="111"/>
                    </a:cubicBezTo>
                    <a:cubicBezTo>
                      <a:pt x="200" y="111"/>
                      <a:pt x="200" y="111"/>
                      <a:pt x="201" y="111"/>
                    </a:cubicBezTo>
                    <a:cubicBezTo>
                      <a:pt x="201" y="111"/>
                      <a:pt x="201" y="111"/>
                      <a:pt x="201" y="111"/>
                    </a:cubicBezTo>
                    <a:cubicBezTo>
                      <a:pt x="201" y="111"/>
                      <a:pt x="202" y="111"/>
                      <a:pt x="202" y="111"/>
                    </a:cubicBezTo>
                    <a:cubicBezTo>
                      <a:pt x="203" y="111"/>
                      <a:pt x="203" y="111"/>
                      <a:pt x="203" y="111"/>
                    </a:cubicBezTo>
                    <a:cubicBezTo>
                      <a:pt x="203" y="111"/>
                      <a:pt x="203" y="111"/>
                      <a:pt x="204" y="112"/>
                    </a:cubicBezTo>
                    <a:cubicBezTo>
                      <a:pt x="204" y="112"/>
                      <a:pt x="204" y="112"/>
                      <a:pt x="204" y="112"/>
                    </a:cubicBezTo>
                    <a:cubicBezTo>
                      <a:pt x="205" y="112"/>
                      <a:pt x="205" y="112"/>
                      <a:pt x="206" y="112"/>
                    </a:cubicBezTo>
                    <a:cubicBezTo>
                      <a:pt x="219" y="112"/>
                      <a:pt x="231" y="101"/>
                      <a:pt x="231" y="87"/>
                    </a:cubicBezTo>
                    <a:cubicBezTo>
                      <a:pt x="231" y="73"/>
                      <a:pt x="219" y="62"/>
                      <a:pt x="206" y="62"/>
                    </a:cubicBezTo>
                    <a:cubicBezTo>
                      <a:pt x="205" y="62"/>
                      <a:pt x="205" y="62"/>
                      <a:pt x="204" y="62"/>
                    </a:cubicBezTo>
                    <a:cubicBezTo>
                      <a:pt x="204" y="62"/>
                      <a:pt x="204" y="62"/>
                      <a:pt x="204" y="62"/>
                    </a:cubicBezTo>
                    <a:cubicBezTo>
                      <a:pt x="203" y="62"/>
                      <a:pt x="203" y="62"/>
                      <a:pt x="203" y="63"/>
                    </a:cubicBezTo>
                    <a:cubicBezTo>
                      <a:pt x="202" y="63"/>
                      <a:pt x="202" y="63"/>
                      <a:pt x="202" y="63"/>
                    </a:cubicBezTo>
                    <a:cubicBezTo>
                      <a:pt x="202" y="63"/>
                      <a:pt x="201" y="63"/>
                      <a:pt x="201" y="63"/>
                    </a:cubicBezTo>
                    <a:cubicBezTo>
                      <a:pt x="201" y="63"/>
                      <a:pt x="201" y="63"/>
                      <a:pt x="201" y="63"/>
                    </a:cubicBezTo>
                    <a:cubicBezTo>
                      <a:pt x="200" y="63"/>
                      <a:pt x="200" y="63"/>
                      <a:pt x="199" y="63"/>
                    </a:cubicBezTo>
                    <a:cubicBezTo>
                      <a:pt x="199" y="63"/>
                      <a:pt x="199" y="63"/>
                      <a:pt x="199" y="63"/>
                    </a:cubicBezTo>
                    <a:cubicBezTo>
                      <a:pt x="194" y="66"/>
                      <a:pt x="189" y="71"/>
                      <a:pt x="185" y="72"/>
                    </a:cubicBezTo>
                    <a:cubicBezTo>
                      <a:pt x="185" y="72"/>
                      <a:pt x="185" y="72"/>
                      <a:pt x="185" y="72"/>
                    </a:cubicBezTo>
                    <a:cubicBezTo>
                      <a:pt x="185" y="72"/>
                      <a:pt x="185" y="72"/>
                      <a:pt x="185" y="72"/>
                    </a:cubicBezTo>
                    <a:cubicBezTo>
                      <a:pt x="185" y="72"/>
                      <a:pt x="185" y="72"/>
                      <a:pt x="185" y="72"/>
                    </a:cubicBezTo>
                    <a:cubicBezTo>
                      <a:pt x="183" y="72"/>
                      <a:pt x="179" y="71"/>
                      <a:pt x="175" y="70"/>
                    </a:cubicBezTo>
                    <a:cubicBezTo>
                      <a:pt x="175" y="0"/>
                      <a:pt x="175" y="0"/>
                      <a:pt x="175" y="0"/>
                    </a:cubicBezTo>
                    <a:cubicBezTo>
                      <a:pt x="31" y="0"/>
                      <a:pt x="31" y="0"/>
                      <a:pt x="31" y="0"/>
                    </a:cubicBezTo>
                    <a:cubicBezTo>
                      <a:pt x="14" y="0"/>
                      <a:pt x="0" y="14"/>
                      <a:pt x="0" y="31"/>
                    </a:cubicBezTo>
                    <a:cubicBezTo>
                      <a:pt x="0" y="175"/>
                      <a:pt x="0" y="175"/>
                      <a:pt x="0" y="175"/>
                    </a:cubicBezTo>
                    <a:cubicBezTo>
                      <a:pt x="52" y="175"/>
                      <a:pt x="52" y="175"/>
                      <a:pt x="52" y="175"/>
                    </a:cubicBezTo>
                    <a:cubicBezTo>
                      <a:pt x="50" y="172"/>
                      <a:pt x="48" y="167"/>
                      <a:pt x="48" y="162"/>
                    </a:cubicBezTo>
                    <a:cubicBezTo>
                      <a:pt x="48" y="141"/>
                      <a:pt x="66" y="123"/>
                      <a:pt x="87" y="123"/>
                    </a:cubicBezTo>
                    <a:cubicBezTo>
                      <a:pt x="109" y="123"/>
                      <a:pt x="126" y="141"/>
                      <a:pt x="126" y="162"/>
                    </a:cubicBezTo>
                    <a:cubicBezTo>
                      <a:pt x="126" y="167"/>
                      <a:pt x="124" y="172"/>
                      <a:pt x="122" y="175"/>
                    </a:cubicBezTo>
                    <a:cubicBezTo>
                      <a:pt x="175" y="175"/>
                      <a:pt x="175" y="175"/>
                      <a:pt x="175" y="175"/>
                    </a:cubicBezTo>
                    <a:cubicBezTo>
                      <a:pt x="175" y="104"/>
                      <a:pt x="175" y="104"/>
                      <a:pt x="175" y="104"/>
                    </a:cubicBezTo>
                    <a:cubicBezTo>
                      <a:pt x="178" y="103"/>
                      <a:pt x="181" y="102"/>
                      <a:pt x="183" y="102"/>
                    </a:cubicBezTo>
                    <a:cubicBezTo>
                      <a:pt x="184" y="102"/>
                      <a:pt x="184" y="102"/>
                      <a:pt x="184" y="102"/>
                    </a:cubicBezTo>
                    <a:cubicBezTo>
                      <a:pt x="184" y="102"/>
                      <a:pt x="184" y="102"/>
                      <a:pt x="185" y="102"/>
                    </a:cubicBezTo>
                    <a:cubicBezTo>
                      <a:pt x="190" y="103"/>
                      <a:pt x="194" y="108"/>
                      <a:pt x="199" y="1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2" name="Group 111">
            <a:extLst>
              <a:ext uri="{FF2B5EF4-FFF2-40B4-BE49-F238E27FC236}">
                <a16:creationId xmlns:a16="http://schemas.microsoft.com/office/drawing/2014/main" id="{968BC353-192E-4E1B-B208-A0CF9AE9C8B7}"/>
              </a:ext>
            </a:extLst>
          </p:cNvPr>
          <p:cNvGrpSpPr/>
          <p:nvPr/>
        </p:nvGrpSpPr>
        <p:grpSpPr>
          <a:xfrm>
            <a:off x="508035" y="4178042"/>
            <a:ext cx="2276268" cy="684044"/>
            <a:chOff x="435465" y="4807910"/>
            <a:chExt cx="2276268" cy="684044"/>
          </a:xfrm>
        </p:grpSpPr>
        <p:sp>
          <p:nvSpPr>
            <p:cNvPr id="113" name="Rectangle 112">
              <a:extLst>
                <a:ext uri="{FF2B5EF4-FFF2-40B4-BE49-F238E27FC236}">
                  <a16:creationId xmlns:a16="http://schemas.microsoft.com/office/drawing/2014/main" id="{5D179668-3A97-45D9-AC4E-74EDC464A633}"/>
                </a:ext>
              </a:extLst>
            </p:cNvPr>
            <p:cNvSpPr/>
            <p:nvPr/>
          </p:nvSpPr>
          <p:spPr bwMode="auto">
            <a:xfrm>
              <a:off x="435465" y="4807910"/>
              <a:ext cx="2276268" cy="68404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a:extLst>
                <a:ext uri="{FF2B5EF4-FFF2-40B4-BE49-F238E27FC236}">
                  <a16:creationId xmlns:a16="http://schemas.microsoft.com/office/drawing/2014/main" id="{FB237CA3-1B70-43E8-8A98-AE15133636C4}"/>
                </a:ext>
              </a:extLst>
            </p:cNvPr>
            <p:cNvGrpSpPr/>
            <p:nvPr/>
          </p:nvGrpSpPr>
          <p:grpSpPr>
            <a:xfrm>
              <a:off x="577894" y="4953492"/>
              <a:ext cx="1924580" cy="380340"/>
              <a:chOff x="59194" y="2914539"/>
              <a:chExt cx="2464931" cy="487126"/>
            </a:xfrm>
          </p:grpSpPr>
          <p:sp>
            <p:nvSpPr>
              <p:cNvPr id="115" name="Speech Bubble: Rectangle with Corners Rounded 114">
                <a:extLst>
                  <a:ext uri="{FF2B5EF4-FFF2-40B4-BE49-F238E27FC236}">
                    <a16:creationId xmlns:a16="http://schemas.microsoft.com/office/drawing/2014/main" id="{B5258F34-8695-4068-BF87-D014ED05A78D}"/>
                  </a:ext>
                </a:extLst>
              </p:cNvPr>
              <p:cNvSpPr/>
              <p:nvPr/>
            </p:nvSpPr>
            <p:spPr bwMode="black">
              <a:xfrm>
                <a:off x="59194" y="2914539"/>
                <a:ext cx="2464931" cy="487126"/>
              </a:xfrm>
              <a:prstGeom prst="wedgeRoundRectCallout">
                <a:avLst>
                  <a:gd name="adj1" fmla="val 15178"/>
                  <a:gd name="adj2" fmla="val -30156"/>
                  <a:gd name="adj3" fmla="val 16667"/>
                </a:avLst>
              </a:prstGeom>
              <a:ln>
                <a:no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grpSp>
            <p:nvGrpSpPr>
              <p:cNvPr id="116" name="Group 115">
                <a:extLst>
                  <a:ext uri="{FF2B5EF4-FFF2-40B4-BE49-F238E27FC236}">
                    <a16:creationId xmlns:a16="http://schemas.microsoft.com/office/drawing/2014/main" id="{7C15001B-54DA-48C1-BD95-E93D0090FDC9}"/>
                  </a:ext>
                </a:extLst>
              </p:cNvPr>
              <p:cNvGrpSpPr/>
              <p:nvPr/>
            </p:nvGrpSpPr>
            <p:grpSpPr>
              <a:xfrm>
                <a:off x="163285" y="2960924"/>
                <a:ext cx="2261795" cy="372519"/>
                <a:chOff x="76401" y="2964205"/>
                <a:chExt cx="2261795" cy="372519"/>
              </a:xfrm>
            </p:grpSpPr>
            <p:grpSp>
              <p:nvGrpSpPr>
                <p:cNvPr id="117" name="Group 116">
                  <a:extLst>
                    <a:ext uri="{FF2B5EF4-FFF2-40B4-BE49-F238E27FC236}">
                      <a16:creationId xmlns:a16="http://schemas.microsoft.com/office/drawing/2014/main" id="{C6AD80EE-0C3E-41DB-A457-B83234A3252D}"/>
                    </a:ext>
                  </a:extLst>
                </p:cNvPr>
                <p:cNvGrpSpPr/>
                <p:nvPr/>
              </p:nvGrpSpPr>
              <p:grpSpPr>
                <a:xfrm>
                  <a:off x="76401" y="2964205"/>
                  <a:ext cx="1599838" cy="372519"/>
                  <a:chOff x="76401" y="2964205"/>
                  <a:chExt cx="1599838" cy="372519"/>
                </a:xfrm>
              </p:grpSpPr>
              <p:pic>
                <p:nvPicPr>
                  <p:cNvPr id="123" name="Picture 122">
                    <a:hlinkClick r:id="rId3"/>
                    <a:extLst>
                      <a:ext uri="{FF2B5EF4-FFF2-40B4-BE49-F238E27FC236}">
                        <a16:creationId xmlns:a16="http://schemas.microsoft.com/office/drawing/2014/main" id="{DF84CFEC-F074-4C59-B67E-C8CDBEEA2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24" name="Group 123">
                    <a:extLst>
                      <a:ext uri="{FF2B5EF4-FFF2-40B4-BE49-F238E27FC236}">
                        <a16:creationId xmlns:a16="http://schemas.microsoft.com/office/drawing/2014/main" id="{1B7A8E2F-4492-4233-A5A2-36CB1605F49B}"/>
                      </a:ext>
                    </a:extLst>
                  </p:cNvPr>
                  <p:cNvGrpSpPr/>
                  <p:nvPr/>
                </p:nvGrpSpPr>
                <p:grpSpPr>
                  <a:xfrm>
                    <a:off x="76401" y="2964205"/>
                    <a:ext cx="1257382" cy="372519"/>
                    <a:chOff x="12053139" y="7366546"/>
                    <a:chExt cx="1934324" cy="573074"/>
                  </a:xfrm>
                </p:grpSpPr>
                <p:pic>
                  <p:nvPicPr>
                    <p:cNvPr id="129" name="Picture 128">
                      <a:extLst>
                        <a:ext uri="{FF2B5EF4-FFF2-40B4-BE49-F238E27FC236}">
                          <a16:creationId xmlns:a16="http://schemas.microsoft.com/office/drawing/2014/main" id="{99B4C3F0-B073-4F44-BE70-5B3B8719BB86}"/>
                        </a:ext>
                      </a:extLst>
                    </p:cNvPr>
                    <p:cNvPicPr>
                      <a:picLocks noChangeAspect="1"/>
                    </p:cNvPicPr>
                    <p:nvPr/>
                  </p:nvPicPr>
                  <p:blipFill rotWithShape="1">
                    <a:blip r:embed="rId5">
                      <a:extLst>
                        <a:ext uri="{28A0092B-C50C-407E-A947-70E740481C1C}">
                          <a14:useLocalDpi xmlns:a14="http://schemas.microsoft.com/office/drawing/2010/main" val="0"/>
                        </a:ext>
                      </a:extLst>
                    </a:blip>
                    <a:srcRect r="52089"/>
                    <a:stretch/>
                  </p:blipFill>
                  <p:spPr>
                    <a:xfrm>
                      <a:off x="12520821" y="7366546"/>
                      <a:ext cx="531604" cy="573074"/>
                    </a:xfrm>
                    <a:prstGeom prst="rect">
                      <a:avLst/>
                    </a:prstGeom>
                  </p:spPr>
                </p:pic>
                <p:pic>
                  <p:nvPicPr>
                    <p:cNvPr id="130" name="Picture 129">
                      <a:extLst>
                        <a:ext uri="{FF2B5EF4-FFF2-40B4-BE49-F238E27FC236}">
                          <a16:creationId xmlns:a16="http://schemas.microsoft.com/office/drawing/2014/main" id="{62B45752-B930-4C60-AEE8-3902AA06A1CF}"/>
                        </a:ext>
                      </a:extLst>
                    </p:cNvPr>
                    <p:cNvPicPr>
                      <a:picLocks noChangeAspect="1"/>
                    </p:cNvPicPr>
                    <p:nvPr/>
                  </p:nvPicPr>
                  <p:blipFill rotWithShape="1">
                    <a:blip r:embed="rId6">
                      <a:extLst>
                        <a:ext uri="{28A0092B-C50C-407E-A947-70E740481C1C}">
                          <a14:useLocalDpi xmlns:a14="http://schemas.microsoft.com/office/drawing/2010/main" val="0"/>
                        </a:ext>
                      </a:extLst>
                    </a:blip>
                    <a:srcRect r="59795"/>
                    <a:stretch/>
                  </p:blipFill>
                  <p:spPr>
                    <a:xfrm>
                      <a:off x="12053139" y="7366546"/>
                      <a:ext cx="530661" cy="573074"/>
                    </a:xfrm>
                    <a:prstGeom prst="rect">
                      <a:avLst/>
                    </a:prstGeom>
                  </p:spPr>
                </p:pic>
                <p:pic>
                  <p:nvPicPr>
                    <p:cNvPr id="131" name="Picture 130">
                      <a:extLst>
                        <a:ext uri="{FF2B5EF4-FFF2-40B4-BE49-F238E27FC236}">
                          <a16:creationId xmlns:a16="http://schemas.microsoft.com/office/drawing/2014/main" id="{2C54F5DD-80AD-405F-8C8A-84EC8E4BD522}"/>
                        </a:ext>
                      </a:extLst>
                    </p:cNvPr>
                    <p:cNvPicPr>
                      <a:picLocks noChangeAspect="1"/>
                    </p:cNvPicPr>
                    <p:nvPr/>
                  </p:nvPicPr>
                  <p:blipFill rotWithShape="1">
                    <a:blip r:embed="rId7">
                      <a:extLst>
                        <a:ext uri="{28A0092B-C50C-407E-A947-70E740481C1C}">
                          <a14:useLocalDpi xmlns:a14="http://schemas.microsoft.com/office/drawing/2010/main" val="0"/>
                        </a:ext>
                      </a:extLst>
                    </a:blip>
                    <a:srcRect r="66825"/>
                    <a:stretch/>
                  </p:blipFill>
                  <p:spPr>
                    <a:xfrm>
                      <a:off x="12997286" y="7366546"/>
                      <a:ext cx="522822" cy="573074"/>
                    </a:xfrm>
                    <a:prstGeom prst="rect">
                      <a:avLst/>
                    </a:prstGeom>
                  </p:spPr>
                </p:pic>
                <p:pic>
                  <p:nvPicPr>
                    <p:cNvPr id="136" name="Picture 135">
                      <a:extLst>
                        <a:ext uri="{FF2B5EF4-FFF2-40B4-BE49-F238E27FC236}">
                          <a16:creationId xmlns:a16="http://schemas.microsoft.com/office/drawing/2014/main" id="{1E1703EC-4F6B-48D5-8A25-916C62E1F055}"/>
                        </a:ext>
                      </a:extLst>
                    </p:cNvPr>
                    <p:cNvPicPr>
                      <a:picLocks noChangeAspect="1"/>
                    </p:cNvPicPr>
                    <p:nvPr/>
                  </p:nvPicPr>
                  <p:blipFill rotWithShape="1">
                    <a:blip r:embed="rId8">
                      <a:extLst>
                        <a:ext uri="{28A0092B-C50C-407E-A947-70E740481C1C}">
                          <a14:useLocalDpi xmlns:a14="http://schemas.microsoft.com/office/drawing/2010/main" val="0"/>
                        </a:ext>
                      </a:extLst>
                    </a:blip>
                    <a:srcRect r="51115"/>
                    <a:stretch/>
                  </p:blipFill>
                  <p:spPr>
                    <a:xfrm>
                      <a:off x="13465910" y="7366546"/>
                      <a:ext cx="521553" cy="573074"/>
                    </a:xfrm>
                    <a:prstGeom prst="rect">
                      <a:avLst/>
                    </a:prstGeom>
                  </p:spPr>
                </p:pic>
              </p:grpSp>
            </p:grpSp>
            <p:grpSp>
              <p:nvGrpSpPr>
                <p:cNvPr id="118" name="Group 117">
                  <a:extLst>
                    <a:ext uri="{FF2B5EF4-FFF2-40B4-BE49-F238E27FC236}">
                      <a16:creationId xmlns:a16="http://schemas.microsoft.com/office/drawing/2014/main" id="{0FDF2F68-58A8-4E8E-8F84-3989FC2C8CEB}"/>
                    </a:ext>
                  </a:extLst>
                </p:cNvPr>
                <p:cNvGrpSpPr/>
                <p:nvPr/>
              </p:nvGrpSpPr>
              <p:grpSpPr>
                <a:xfrm>
                  <a:off x="2008682" y="3185912"/>
                  <a:ext cx="329514" cy="79848"/>
                  <a:chOff x="6660452" y="3094221"/>
                  <a:chExt cx="188672" cy="45719"/>
                </a:xfrm>
              </p:grpSpPr>
              <p:sp>
                <p:nvSpPr>
                  <p:cNvPr id="120" name="Oval 119">
                    <a:extLst>
                      <a:ext uri="{FF2B5EF4-FFF2-40B4-BE49-F238E27FC236}">
                        <a16:creationId xmlns:a16="http://schemas.microsoft.com/office/drawing/2014/main" id="{9272C3F4-D28D-4260-AF00-09A3EE8496D6}"/>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Oval 120">
                    <a:extLst>
                      <a:ext uri="{FF2B5EF4-FFF2-40B4-BE49-F238E27FC236}">
                        <a16:creationId xmlns:a16="http://schemas.microsoft.com/office/drawing/2014/main" id="{950BFB0C-DC31-4110-955E-D3637070A1D4}"/>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a:extLst>
                      <a:ext uri="{FF2B5EF4-FFF2-40B4-BE49-F238E27FC236}">
                        <a16:creationId xmlns:a16="http://schemas.microsoft.com/office/drawing/2014/main" id="{9BFABB55-0C8A-40A2-915D-52DDBEFA545D}"/>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119" name="Picture 118">
                  <a:hlinkClick r:id="rId9"/>
                  <a:extLst>
                    <a:ext uri="{FF2B5EF4-FFF2-40B4-BE49-F238E27FC236}">
                      <a16:creationId xmlns:a16="http://schemas.microsoft.com/office/drawing/2014/main" id="{2F851B31-5E93-4379-BFF9-A65D1A29F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grpSp>
      <p:grpSp>
        <p:nvGrpSpPr>
          <p:cNvPr id="137" name="Group 136">
            <a:extLst>
              <a:ext uri="{FF2B5EF4-FFF2-40B4-BE49-F238E27FC236}">
                <a16:creationId xmlns:a16="http://schemas.microsoft.com/office/drawing/2014/main" id="{F6D1270E-EA6C-48CD-8A74-C4ADAE9E0EBC}"/>
              </a:ext>
            </a:extLst>
          </p:cNvPr>
          <p:cNvGrpSpPr/>
          <p:nvPr/>
        </p:nvGrpSpPr>
        <p:grpSpPr>
          <a:xfrm>
            <a:off x="508035" y="3167823"/>
            <a:ext cx="2276268" cy="1200468"/>
            <a:chOff x="508035" y="3854023"/>
            <a:chExt cx="2276268" cy="1200468"/>
          </a:xfrm>
        </p:grpSpPr>
        <p:sp>
          <p:nvSpPr>
            <p:cNvPr id="139" name="Rectangle 138">
              <a:extLst>
                <a:ext uri="{FF2B5EF4-FFF2-40B4-BE49-F238E27FC236}">
                  <a16:creationId xmlns:a16="http://schemas.microsoft.com/office/drawing/2014/main" id="{9128AADA-11DB-45A9-A7D9-77C98F7625CE}"/>
                </a:ext>
              </a:extLst>
            </p:cNvPr>
            <p:cNvSpPr/>
            <p:nvPr/>
          </p:nvSpPr>
          <p:spPr bwMode="auto">
            <a:xfrm>
              <a:off x="508035" y="3854023"/>
              <a:ext cx="2276268" cy="92187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0" name="Group 139">
              <a:extLst>
                <a:ext uri="{FF2B5EF4-FFF2-40B4-BE49-F238E27FC236}">
                  <a16:creationId xmlns:a16="http://schemas.microsoft.com/office/drawing/2014/main" id="{B241CC69-D0E6-4AD4-B77C-21FE3FD03426}"/>
                </a:ext>
              </a:extLst>
            </p:cNvPr>
            <p:cNvGrpSpPr/>
            <p:nvPr/>
          </p:nvGrpSpPr>
          <p:grpSpPr>
            <a:xfrm>
              <a:off x="802104" y="3995839"/>
              <a:ext cx="1766231" cy="1058652"/>
              <a:chOff x="613734" y="3902518"/>
              <a:chExt cx="1766231" cy="1058652"/>
            </a:xfrm>
          </p:grpSpPr>
          <p:grpSp>
            <p:nvGrpSpPr>
              <p:cNvPr id="149" name="Group 148">
                <a:extLst>
                  <a:ext uri="{FF2B5EF4-FFF2-40B4-BE49-F238E27FC236}">
                    <a16:creationId xmlns:a16="http://schemas.microsoft.com/office/drawing/2014/main" id="{65D82E02-4781-40E7-B2C5-8F344F50E9D4}"/>
                  </a:ext>
                </a:extLst>
              </p:cNvPr>
              <p:cNvGrpSpPr/>
              <p:nvPr/>
            </p:nvGrpSpPr>
            <p:grpSpPr>
              <a:xfrm>
                <a:off x="613734" y="3937617"/>
                <a:ext cx="728432" cy="253028"/>
                <a:chOff x="892823" y="3912114"/>
                <a:chExt cx="664347" cy="230767"/>
              </a:xfrm>
            </p:grpSpPr>
            <p:sp>
              <p:nvSpPr>
                <p:cNvPr id="183" name="Rectangle 182">
                  <a:extLst>
                    <a:ext uri="{FF2B5EF4-FFF2-40B4-BE49-F238E27FC236}">
                      <a16:creationId xmlns:a16="http://schemas.microsoft.com/office/drawing/2014/main" id="{44CB58FB-10F6-4AAE-A948-5A972B6D27DE}"/>
                    </a:ext>
                  </a:extLst>
                </p:cNvPr>
                <p:cNvSpPr/>
                <p:nvPr/>
              </p:nvSpPr>
              <p:spPr bwMode="black">
                <a:xfrm>
                  <a:off x="1237635" y="3912114"/>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5" name="Rectangle 184">
                  <a:extLst>
                    <a:ext uri="{FF2B5EF4-FFF2-40B4-BE49-F238E27FC236}">
                      <a16:creationId xmlns:a16="http://schemas.microsoft.com/office/drawing/2014/main" id="{5AB2F9C5-0228-4CB5-9A53-BBB2CDCAA247}"/>
                    </a:ext>
                  </a:extLst>
                </p:cNvPr>
                <p:cNvSpPr/>
                <p:nvPr/>
              </p:nvSpPr>
              <p:spPr bwMode="black">
                <a:xfrm>
                  <a:off x="1237635" y="3998495"/>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6" name="Rectangle 185">
                  <a:extLst>
                    <a:ext uri="{FF2B5EF4-FFF2-40B4-BE49-F238E27FC236}">
                      <a16:creationId xmlns:a16="http://schemas.microsoft.com/office/drawing/2014/main" id="{1492F7D4-DD57-4B43-93DC-4C0CAE99256C}"/>
                    </a:ext>
                  </a:extLst>
                </p:cNvPr>
                <p:cNvSpPr/>
                <p:nvPr/>
              </p:nvSpPr>
              <p:spPr bwMode="black">
                <a:xfrm>
                  <a:off x="1237635" y="4086234"/>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7" name="Arrow: Right 186">
                  <a:extLst>
                    <a:ext uri="{FF2B5EF4-FFF2-40B4-BE49-F238E27FC236}">
                      <a16:creationId xmlns:a16="http://schemas.microsoft.com/office/drawing/2014/main" id="{2F951F3D-CDDD-44E3-85B3-1C57407465BC}"/>
                    </a:ext>
                  </a:extLst>
                </p:cNvPr>
                <p:cNvSpPr/>
                <p:nvPr/>
              </p:nvSpPr>
              <p:spPr bwMode="black">
                <a:xfrm>
                  <a:off x="1116299" y="3989209"/>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8" name="Arrow: Right 187">
                  <a:extLst>
                    <a:ext uri="{FF2B5EF4-FFF2-40B4-BE49-F238E27FC236}">
                      <a16:creationId xmlns:a16="http://schemas.microsoft.com/office/drawing/2014/main" id="{C184A1DF-D1D4-4C2E-BD01-FB2112D4C51C}"/>
                    </a:ext>
                  </a:extLst>
                </p:cNvPr>
                <p:cNvSpPr/>
                <p:nvPr/>
              </p:nvSpPr>
              <p:spPr bwMode="black">
                <a:xfrm rot="19800000">
                  <a:off x="1099113" y="3923319"/>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9" name="Arrow: Right 188">
                  <a:extLst>
                    <a:ext uri="{FF2B5EF4-FFF2-40B4-BE49-F238E27FC236}">
                      <a16:creationId xmlns:a16="http://schemas.microsoft.com/office/drawing/2014/main" id="{1AD60124-15E8-489D-A312-41AEC42B7158}"/>
                    </a:ext>
                  </a:extLst>
                </p:cNvPr>
                <p:cNvSpPr/>
                <p:nvPr/>
              </p:nvSpPr>
              <p:spPr bwMode="black">
                <a:xfrm rot="1800000" flipV="1">
                  <a:off x="1103114" y="4059962"/>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0" name="Freeform 9">
                  <a:extLst>
                    <a:ext uri="{FF2B5EF4-FFF2-40B4-BE49-F238E27FC236}">
                      <a16:creationId xmlns:a16="http://schemas.microsoft.com/office/drawing/2014/main" id="{06A4243E-359C-4A27-9DD0-3A0890470693}"/>
                    </a:ext>
                  </a:extLst>
                </p:cNvPr>
                <p:cNvSpPr>
                  <a:spLocks noChangeAspect="1" noEditPoints="1"/>
                </p:cNvSpPr>
                <p:nvPr/>
              </p:nvSpPr>
              <p:spPr bwMode="black">
                <a:xfrm rot="10800000">
                  <a:off x="892823" y="3961369"/>
                  <a:ext cx="201824" cy="16364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solidFill>
                    <a:schemeClr val="bg1"/>
                  </a:solidFill>
                </a:ln>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endParaRPr>
                </a:p>
              </p:txBody>
            </p:sp>
          </p:grpSp>
          <p:pic>
            <p:nvPicPr>
              <p:cNvPr id="150" name="Picture 3" descr="\\MAGNUM\Projects\Microsoft\Cloud Power FY12\Design\ICONS_PNG\Document.png">
                <a:extLst>
                  <a:ext uri="{FF2B5EF4-FFF2-40B4-BE49-F238E27FC236}">
                    <a16:creationId xmlns:a16="http://schemas.microsoft.com/office/drawing/2014/main" id="{155EEE4B-7B4D-4398-B55C-50623C85755B}"/>
                  </a:ext>
                </a:extLst>
              </p:cNvPr>
              <p:cNvPicPr>
                <a:picLocks noChangeAspect="1" noChangeArrowheads="1"/>
              </p:cNvPicPr>
              <p:nvPr/>
            </p:nvPicPr>
            <p:blipFill>
              <a:blip r:embed="rId11" cstate="print">
                <a:biLevel thresh="25000"/>
              </a:blip>
              <a:stretch>
                <a:fillRect/>
              </a:stretch>
            </p:blipFill>
            <p:spPr bwMode="auto">
              <a:xfrm>
                <a:off x="1321313" y="3902518"/>
                <a:ext cx="1058652" cy="1058652"/>
              </a:xfrm>
              <a:prstGeom prst="rect">
                <a:avLst/>
              </a:prstGeom>
              <a:noFill/>
              <a:scene3d>
                <a:camera prst="isometricOffAxis2Top"/>
                <a:lightRig rig="threePt" dir="t"/>
              </a:scene3d>
            </p:spPr>
          </p:pic>
          <p:sp>
            <p:nvSpPr>
              <p:cNvPr id="156" name="Arrow: Right 155">
                <a:extLst>
                  <a:ext uri="{FF2B5EF4-FFF2-40B4-BE49-F238E27FC236}">
                    <a16:creationId xmlns:a16="http://schemas.microsoft.com/office/drawing/2014/main" id="{63BFD454-227B-4C5B-9BCE-7971DFC25DC4}"/>
                  </a:ext>
                </a:extLst>
              </p:cNvPr>
              <p:cNvSpPr/>
              <p:nvPr/>
            </p:nvSpPr>
            <p:spPr bwMode="black">
              <a:xfrm>
                <a:off x="1366923" y="3929944"/>
                <a:ext cx="496802" cy="75161"/>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grpSp>
            <p:nvGrpSpPr>
              <p:cNvPr id="157" name="Group 156">
                <a:extLst>
                  <a:ext uri="{FF2B5EF4-FFF2-40B4-BE49-F238E27FC236}">
                    <a16:creationId xmlns:a16="http://schemas.microsoft.com/office/drawing/2014/main" id="{D191DEA7-3B53-4090-938F-87D7F709FA61}"/>
                  </a:ext>
                </a:extLst>
              </p:cNvPr>
              <p:cNvGrpSpPr/>
              <p:nvPr/>
            </p:nvGrpSpPr>
            <p:grpSpPr>
              <a:xfrm>
                <a:off x="1447935" y="3937617"/>
                <a:ext cx="796133" cy="632739"/>
                <a:chOff x="4794822" y="5398617"/>
                <a:chExt cx="2111090" cy="1588488"/>
              </a:xfrm>
            </p:grpSpPr>
            <p:cxnSp>
              <p:nvCxnSpPr>
                <p:cNvPr id="158" name="Straight Connector 157">
                  <a:extLst>
                    <a:ext uri="{FF2B5EF4-FFF2-40B4-BE49-F238E27FC236}">
                      <a16:creationId xmlns:a16="http://schemas.microsoft.com/office/drawing/2014/main" id="{214623CF-3C77-4D1F-A1A4-8DE06565A6AD}"/>
                    </a:ext>
                  </a:extLst>
                </p:cNvPr>
                <p:cNvCxnSpPr>
                  <a:stCxn id="159" idx="4"/>
                </p:cNvCxnSpPr>
                <p:nvPr/>
              </p:nvCxnSpPr>
              <p:spPr>
                <a:xfrm flipH="1">
                  <a:off x="5132762" y="5549115"/>
                  <a:ext cx="915098" cy="1040281"/>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E8B6F0BA-F4FE-4882-9772-98C211850F39}"/>
                    </a:ext>
                  </a:extLst>
                </p:cNvPr>
                <p:cNvSpPr/>
                <p:nvPr/>
              </p:nvSpPr>
              <p:spPr bwMode="auto">
                <a:xfrm>
                  <a:off x="5972611" y="5398617"/>
                  <a:ext cx="150498" cy="150498"/>
                </a:xfrm>
                <a:prstGeom prst="ellipse">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ED3E7A01-2410-4B17-A2A3-D3C4340C6266}"/>
                    </a:ext>
                  </a:extLst>
                </p:cNvPr>
                <p:cNvCxnSpPr>
                  <a:stCxn id="159" idx="4"/>
                </p:cNvCxnSpPr>
                <p:nvPr/>
              </p:nvCxnSpPr>
              <p:spPr>
                <a:xfrm>
                  <a:off x="6047860" y="5549115"/>
                  <a:ext cx="858052" cy="957484"/>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501984-0E53-4AC7-AF9D-3ABA603FF103}"/>
                    </a:ext>
                  </a:extLst>
                </p:cNvPr>
                <p:cNvCxnSpPr>
                  <a:stCxn id="159" idx="4"/>
                </p:cNvCxnSpPr>
                <p:nvPr/>
              </p:nvCxnSpPr>
              <p:spPr>
                <a:xfrm>
                  <a:off x="6047860" y="5549115"/>
                  <a:ext cx="528449" cy="1180166"/>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34E6B0F-8FB5-4BCC-BDE6-F024689BB065}"/>
                    </a:ext>
                  </a:extLst>
                </p:cNvPr>
                <p:cNvCxnSpPr>
                  <a:stCxn id="159" idx="4"/>
                </p:cNvCxnSpPr>
                <p:nvPr/>
              </p:nvCxnSpPr>
              <p:spPr>
                <a:xfrm flipH="1">
                  <a:off x="4794822" y="5549115"/>
                  <a:ext cx="1253038" cy="1221992"/>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1A09B75-FF2E-403B-824D-C2BDE5F63595}"/>
                    </a:ext>
                  </a:extLst>
                </p:cNvPr>
                <p:cNvCxnSpPr>
                  <a:stCxn id="159" idx="4"/>
                </p:cNvCxnSpPr>
                <p:nvPr/>
              </p:nvCxnSpPr>
              <p:spPr>
                <a:xfrm flipH="1">
                  <a:off x="5732983" y="5549115"/>
                  <a:ext cx="314877" cy="1344492"/>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C59738F-8DE0-44ED-AAA2-6E8011F42B90}"/>
                    </a:ext>
                  </a:extLst>
                </p:cNvPr>
                <p:cNvCxnSpPr>
                  <a:stCxn id="159" idx="4"/>
                </p:cNvCxnSpPr>
                <p:nvPr/>
              </p:nvCxnSpPr>
              <p:spPr>
                <a:xfrm>
                  <a:off x="6047860" y="5549115"/>
                  <a:ext cx="130595" cy="143799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71B9C92-3680-49DC-B40D-40C2D2980BA0}"/>
                    </a:ext>
                  </a:extLst>
                </p:cNvPr>
                <p:cNvCxnSpPr>
                  <a:stCxn id="159" idx="4"/>
                </p:cNvCxnSpPr>
                <p:nvPr/>
              </p:nvCxnSpPr>
              <p:spPr>
                <a:xfrm flipH="1">
                  <a:off x="5191443" y="5549115"/>
                  <a:ext cx="856417" cy="129491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15C3388-B8A6-4C29-86AB-1F21AA303EAB}"/>
                    </a:ext>
                  </a:extLst>
                </p:cNvPr>
                <p:cNvCxnSpPr>
                  <a:stCxn id="159" idx="4"/>
                </p:cNvCxnSpPr>
                <p:nvPr/>
              </p:nvCxnSpPr>
              <p:spPr>
                <a:xfrm>
                  <a:off x="6047860" y="5549115"/>
                  <a:ext cx="528449" cy="90235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058D7A9-34A9-4BD5-B596-730D96999AC6}"/>
                    </a:ext>
                  </a:extLst>
                </p:cNvPr>
                <p:cNvCxnSpPr>
                  <a:stCxn id="159" idx="4"/>
                </p:cNvCxnSpPr>
                <p:nvPr/>
              </p:nvCxnSpPr>
              <p:spPr>
                <a:xfrm>
                  <a:off x="6047860" y="5549115"/>
                  <a:ext cx="0" cy="823775"/>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E44165C-0F01-44C0-9462-A04F71609A5D}"/>
                    </a:ext>
                  </a:extLst>
                </p:cNvPr>
                <p:cNvCxnSpPr>
                  <a:stCxn id="159" idx="4"/>
                </p:cNvCxnSpPr>
                <p:nvPr/>
              </p:nvCxnSpPr>
              <p:spPr>
                <a:xfrm flipH="1">
                  <a:off x="5368094" y="5549115"/>
                  <a:ext cx="679766" cy="90235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91" name="Group 190">
            <a:extLst>
              <a:ext uri="{FF2B5EF4-FFF2-40B4-BE49-F238E27FC236}">
                <a16:creationId xmlns:a16="http://schemas.microsoft.com/office/drawing/2014/main" id="{A9C82F96-7DD8-42EF-80BC-2FDED00D2167}"/>
              </a:ext>
            </a:extLst>
          </p:cNvPr>
          <p:cNvGrpSpPr/>
          <p:nvPr/>
        </p:nvGrpSpPr>
        <p:grpSpPr>
          <a:xfrm>
            <a:off x="508035" y="4942501"/>
            <a:ext cx="2276268" cy="815455"/>
            <a:chOff x="508035" y="5628701"/>
            <a:chExt cx="2276268" cy="815455"/>
          </a:xfrm>
        </p:grpSpPr>
        <p:sp>
          <p:nvSpPr>
            <p:cNvPr id="192" name="Rectangle 191">
              <a:extLst>
                <a:ext uri="{FF2B5EF4-FFF2-40B4-BE49-F238E27FC236}">
                  <a16:creationId xmlns:a16="http://schemas.microsoft.com/office/drawing/2014/main" id="{D88701EA-76D0-487C-9C3F-F06E72828E40}"/>
                </a:ext>
              </a:extLst>
            </p:cNvPr>
            <p:cNvSpPr/>
            <p:nvPr/>
          </p:nvSpPr>
          <p:spPr bwMode="auto">
            <a:xfrm>
              <a:off x="508035" y="5648051"/>
              <a:ext cx="2276268" cy="79610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3" name="Picture 3" descr="\\MAGNUM\Projects\Microsoft\Cloud Power FY12\Design\ICONS_PNG\Document.png">
              <a:extLst>
                <a:ext uri="{FF2B5EF4-FFF2-40B4-BE49-F238E27FC236}">
                  <a16:creationId xmlns:a16="http://schemas.microsoft.com/office/drawing/2014/main" id="{095A40F6-16A1-4441-9000-299D67A6524B}"/>
                </a:ext>
              </a:extLst>
            </p:cNvPr>
            <p:cNvPicPr>
              <a:picLocks noChangeAspect="1" noChangeArrowheads="1"/>
            </p:cNvPicPr>
            <p:nvPr/>
          </p:nvPicPr>
          <p:blipFill>
            <a:blip r:embed="rId11" cstate="print">
              <a:biLevel thresh="50000"/>
            </a:blip>
            <a:stretch>
              <a:fillRect/>
            </a:stretch>
          </p:blipFill>
          <p:spPr bwMode="auto">
            <a:xfrm>
              <a:off x="1360936" y="5628701"/>
              <a:ext cx="404900" cy="404900"/>
            </a:xfrm>
            <a:prstGeom prst="rect">
              <a:avLst/>
            </a:prstGeom>
            <a:noFill/>
          </p:spPr>
        </p:pic>
        <p:cxnSp>
          <p:nvCxnSpPr>
            <p:cNvPr id="194" name="Straight Connector 193">
              <a:extLst>
                <a:ext uri="{FF2B5EF4-FFF2-40B4-BE49-F238E27FC236}">
                  <a16:creationId xmlns:a16="http://schemas.microsoft.com/office/drawing/2014/main" id="{F07D3AFF-C736-444F-9090-4042B135FAA2}"/>
                </a:ext>
              </a:extLst>
            </p:cNvPr>
            <p:cNvCxnSpPr/>
            <p:nvPr/>
          </p:nvCxnSpPr>
          <p:spPr>
            <a:xfrm>
              <a:off x="698511" y="6010385"/>
              <a:ext cx="1915514" cy="0"/>
            </a:xfrm>
            <a:prstGeom prst="line">
              <a:avLst/>
            </a:prstGeom>
            <a:ln w="1905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5" name="Freeform 128">
              <a:extLst>
                <a:ext uri="{FF2B5EF4-FFF2-40B4-BE49-F238E27FC236}">
                  <a16:creationId xmlns:a16="http://schemas.microsoft.com/office/drawing/2014/main" id="{5B971ABF-5B5A-4AFA-854E-F7C5D1599F60}"/>
                </a:ext>
              </a:extLst>
            </p:cNvPr>
            <p:cNvSpPr>
              <a:spLocks noChangeAspect="1"/>
            </p:cNvSpPr>
            <p:nvPr/>
          </p:nvSpPr>
          <p:spPr bwMode="black">
            <a:xfrm>
              <a:off x="2093966" y="6132333"/>
              <a:ext cx="285999" cy="1579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ln>
            <a:extLst/>
          </p:spPr>
          <p:txBody>
            <a:bodyPr vert="horz" wrap="square" lIns="91414" tIns="45706" rIns="91414" bIns="45706" numCol="1" anchor="t" anchorCtr="0" compatLnSpc="1">
              <a:prstTxWarp prst="textNoShape">
                <a:avLst/>
              </a:prstTxWarp>
            </a:bodyPr>
            <a:lstStyle/>
            <a:p>
              <a:pPr marL="0" marR="0" lvl="0" indent="0"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pic>
          <p:nvPicPr>
            <p:cNvPr id="196" name="Picture 36" descr="C:\Users\sakuu\Documents\Ballmer WPC\AI\work.png">
              <a:extLst>
                <a:ext uri="{FF2B5EF4-FFF2-40B4-BE49-F238E27FC236}">
                  <a16:creationId xmlns:a16="http://schemas.microsoft.com/office/drawing/2014/main" id="{90AEA12E-DF20-40C1-AD3F-7CDF1B28872C}"/>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778740" y="6097897"/>
              <a:ext cx="151346" cy="241689"/>
            </a:xfrm>
            <a:prstGeom prst="rect">
              <a:avLst/>
            </a:prstGeom>
            <a:noFill/>
            <a:extLst>
              <a:ext uri="{909E8E84-426E-40DD-AFC4-6F175D3DCCD1}">
                <a14:hiddenFill xmlns:a14="http://schemas.microsoft.com/office/drawing/2010/main">
                  <a:solidFill>
                    <a:srgbClr val="FFFFFF"/>
                  </a:solidFill>
                </a14:hiddenFill>
              </a:ext>
            </a:extLst>
          </p:spPr>
        </p:pic>
        <p:sp>
          <p:nvSpPr>
            <p:cNvPr id="197" name="Freeform 154">
              <a:extLst>
                <a:ext uri="{FF2B5EF4-FFF2-40B4-BE49-F238E27FC236}">
                  <a16:creationId xmlns:a16="http://schemas.microsoft.com/office/drawing/2014/main" id="{E53C9AE2-5BB4-4F98-91BE-CAD74571E5AB}"/>
                </a:ext>
              </a:extLst>
            </p:cNvPr>
            <p:cNvSpPr>
              <a:spLocks noChangeAspect="1"/>
            </p:cNvSpPr>
            <p:nvPr/>
          </p:nvSpPr>
          <p:spPr bwMode="black">
            <a:xfrm flipH="1">
              <a:off x="1932445" y="6138408"/>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8" name="Picture 2" descr="\\MAGNUM\Projects\Microsoft\Cloud Power FY12\Design\Icons\PNGs\Server_2.png">
              <a:extLst>
                <a:ext uri="{FF2B5EF4-FFF2-40B4-BE49-F238E27FC236}">
                  <a16:creationId xmlns:a16="http://schemas.microsoft.com/office/drawing/2014/main" id="{5E3A76B3-5432-4C81-B77B-1762CAE6781B}"/>
                </a:ext>
              </a:extLst>
            </p:cNvPr>
            <p:cNvPicPr>
              <a:picLocks noChangeAspect="1" noChangeArrowheads="1"/>
            </p:cNvPicPr>
            <p:nvPr/>
          </p:nvPicPr>
          <p:blipFill>
            <a:blip r:embed="rId14" cstate="print">
              <a:biLevel thresh="50000"/>
            </a:blip>
            <a:srcRect/>
            <a:stretch>
              <a:fillRect/>
            </a:stretch>
          </p:blipFill>
          <p:spPr bwMode="auto">
            <a:xfrm>
              <a:off x="519045" y="6084238"/>
              <a:ext cx="286790" cy="286790"/>
            </a:xfrm>
            <a:prstGeom prst="rect">
              <a:avLst/>
            </a:prstGeom>
            <a:noFill/>
          </p:spPr>
        </p:pic>
        <p:sp>
          <p:nvSpPr>
            <p:cNvPr id="199" name="Freeform 20">
              <a:extLst>
                <a:ext uri="{FF2B5EF4-FFF2-40B4-BE49-F238E27FC236}">
                  <a16:creationId xmlns:a16="http://schemas.microsoft.com/office/drawing/2014/main" id="{021A35C5-EF21-471A-92FD-7B418D2A47A4}"/>
                </a:ext>
              </a:extLst>
            </p:cNvPr>
            <p:cNvSpPr>
              <a:spLocks noEditPoints="1"/>
            </p:cNvSpPr>
            <p:nvPr/>
          </p:nvSpPr>
          <p:spPr bwMode="black">
            <a:xfrm>
              <a:off x="1296700" y="6160975"/>
              <a:ext cx="278233" cy="174450"/>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bg1"/>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defTabSz="711842"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a:ln>
                  <a:noFill/>
                </a:ln>
                <a:solidFill>
                  <a:sysClr val="windowText" lastClr="000000"/>
                </a:solidFill>
                <a:effectLst/>
                <a:uLnTx/>
                <a:uFillTx/>
                <a:latin typeface="Segoe Light" pitchFamily="34" charset="0"/>
              </a:endParaRPr>
            </a:p>
          </p:txBody>
        </p:sp>
        <p:pic>
          <p:nvPicPr>
            <p:cNvPr id="200" name="Picture 199">
              <a:extLst>
                <a:ext uri="{FF2B5EF4-FFF2-40B4-BE49-F238E27FC236}">
                  <a16:creationId xmlns:a16="http://schemas.microsoft.com/office/drawing/2014/main" id="{03CFBB56-A6B2-4F9D-8C6C-97DB2F2DF742}"/>
                </a:ext>
              </a:extLst>
            </p:cNvPr>
            <p:cNvPicPr>
              <a:picLocks noChangeAspect="1"/>
            </p:cNvPicPr>
            <p:nvPr/>
          </p:nvPicPr>
          <p:blipFill>
            <a:blip r:embed="rId15"/>
            <a:stretch>
              <a:fillRect/>
            </a:stretch>
          </p:blipFill>
          <p:spPr>
            <a:xfrm>
              <a:off x="1797928" y="6199057"/>
              <a:ext cx="79886" cy="83525"/>
            </a:xfrm>
            <a:prstGeom prst="rect">
              <a:avLst/>
            </a:prstGeom>
          </p:spPr>
        </p:pic>
        <p:pic>
          <p:nvPicPr>
            <p:cNvPr id="201" name="Picture 200">
              <a:extLst>
                <a:ext uri="{FF2B5EF4-FFF2-40B4-BE49-F238E27FC236}">
                  <a16:creationId xmlns:a16="http://schemas.microsoft.com/office/drawing/2014/main" id="{AD017E5A-9C19-4B81-B977-619E418E0386}"/>
                </a:ext>
              </a:extLst>
            </p:cNvPr>
            <p:cNvPicPr>
              <a:picLocks noChangeAspect="1"/>
            </p:cNvPicPr>
            <p:nvPr/>
          </p:nvPicPr>
          <p:blipFill>
            <a:blip r:embed="rId16"/>
            <a:stretch>
              <a:fillRect/>
            </a:stretch>
          </p:blipFill>
          <p:spPr>
            <a:xfrm>
              <a:off x="1643776" y="6197941"/>
              <a:ext cx="68762" cy="80902"/>
            </a:xfrm>
            <a:prstGeom prst="rect">
              <a:avLst/>
            </a:prstGeom>
          </p:spPr>
        </p:pic>
        <p:sp>
          <p:nvSpPr>
            <p:cNvPr id="202" name="Freeform 154">
              <a:extLst>
                <a:ext uri="{FF2B5EF4-FFF2-40B4-BE49-F238E27FC236}">
                  <a16:creationId xmlns:a16="http://schemas.microsoft.com/office/drawing/2014/main" id="{8069FDFB-CCEC-44C6-BDED-088045CB6B26}"/>
                </a:ext>
              </a:extLst>
            </p:cNvPr>
            <p:cNvSpPr>
              <a:spLocks noChangeAspect="1"/>
            </p:cNvSpPr>
            <p:nvPr/>
          </p:nvSpPr>
          <p:spPr bwMode="black">
            <a:xfrm flipH="1">
              <a:off x="1778370" y="6143063"/>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Freeform 154">
              <a:extLst>
                <a:ext uri="{FF2B5EF4-FFF2-40B4-BE49-F238E27FC236}">
                  <a16:creationId xmlns:a16="http://schemas.microsoft.com/office/drawing/2014/main" id="{B99BB2B4-BD30-4CCE-8342-B14868B442CE}"/>
                </a:ext>
              </a:extLst>
            </p:cNvPr>
            <p:cNvSpPr>
              <a:spLocks noChangeAspect="1"/>
            </p:cNvSpPr>
            <p:nvPr/>
          </p:nvSpPr>
          <p:spPr bwMode="black">
            <a:xfrm flipH="1">
              <a:off x="1620629" y="6142332"/>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04" name="Picture 203">
              <a:extLst>
                <a:ext uri="{FF2B5EF4-FFF2-40B4-BE49-F238E27FC236}">
                  <a16:creationId xmlns:a16="http://schemas.microsoft.com/office/drawing/2014/main" id="{546F811B-20AC-468D-B366-635FF3D252A1}"/>
                </a:ext>
              </a:extLst>
            </p:cNvPr>
            <p:cNvPicPr>
              <a:picLocks noChangeAspect="1"/>
            </p:cNvPicPr>
            <p:nvPr/>
          </p:nvPicPr>
          <p:blipFill>
            <a:blip r:embed="rId16"/>
            <a:stretch>
              <a:fillRect/>
            </a:stretch>
          </p:blipFill>
          <p:spPr>
            <a:xfrm>
              <a:off x="1398497" y="6194457"/>
              <a:ext cx="68762" cy="80902"/>
            </a:xfrm>
            <a:prstGeom prst="rect">
              <a:avLst/>
            </a:prstGeom>
          </p:spPr>
        </p:pic>
        <p:pic>
          <p:nvPicPr>
            <p:cNvPr id="205" name="Picture 204">
              <a:extLst>
                <a:ext uri="{FF2B5EF4-FFF2-40B4-BE49-F238E27FC236}">
                  <a16:creationId xmlns:a16="http://schemas.microsoft.com/office/drawing/2014/main" id="{0F0B275D-267A-4B47-B2EC-7EC93902D79C}"/>
                </a:ext>
              </a:extLst>
            </p:cNvPr>
            <p:cNvPicPr>
              <a:picLocks noChangeAspect="1"/>
            </p:cNvPicPr>
            <p:nvPr/>
          </p:nvPicPr>
          <p:blipFill>
            <a:blip r:embed="rId17"/>
            <a:stretch>
              <a:fillRect/>
            </a:stretch>
          </p:blipFill>
          <p:spPr>
            <a:xfrm>
              <a:off x="1951411" y="6211595"/>
              <a:ext cx="63194" cy="61294"/>
            </a:xfrm>
            <a:prstGeom prst="rect">
              <a:avLst/>
            </a:prstGeom>
          </p:spPr>
        </p:pic>
        <p:grpSp>
          <p:nvGrpSpPr>
            <p:cNvPr id="206" name="Group 205">
              <a:extLst>
                <a:ext uri="{FF2B5EF4-FFF2-40B4-BE49-F238E27FC236}">
                  <a16:creationId xmlns:a16="http://schemas.microsoft.com/office/drawing/2014/main" id="{A374F3CB-EFC8-4449-97A6-637D8EDAAF45}"/>
                </a:ext>
              </a:extLst>
            </p:cNvPr>
            <p:cNvGrpSpPr/>
            <p:nvPr/>
          </p:nvGrpSpPr>
          <p:grpSpPr>
            <a:xfrm>
              <a:off x="960623" y="6162108"/>
              <a:ext cx="278233" cy="174450"/>
              <a:chOff x="738184" y="3496557"/>
              <a:chExt cx="278233" cy="174450"/>
            </a:xfrm>
          </p:grpSpPr>
          <p:sp>
            <p:nvSpPr>
              <p:cNvPr id="213" name="Freeform 20">
                <a:extLst>
                  <a:ext uri="{FF2B5EF4-FFF2-40B4-BE49-F238E27FC236}">
                    <a16:creationId xmlns:a16="http://schemas.microsoft.com/office/drawing/2014/main" id="{8BDD59D3-B8A5-4460-AB70-732810C24040}"/>
                  </a:ext>
                </a:extLst>
              </p:cNvPr>
              <p:cNvSpPr>
                <a:spLocks noEditPoints="1"/>
              </p:cNvSpPr>
              <p:nvPr/>
            </p:nvSpPr>
            <p:spPr bwMode="black">
              <a:xfrm>
                <a:off x="738184" y="3496557"/>
                <a:ext cx="278233" cy="174450"/>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bg1"/>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defTabSz="711842"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a:ln>
                    <a:noFill/>
                  </a:ln>
                  <a:solidFill>
                    <a:sysClr val="windowText" lastClr="000000"/>
                  </a:solidFill>
                  <a:effectLst/>
                  <a:uLnTx/>
                  <a:uFillTx/>
                  <a:latin typeface="Segoe Light" pitchFamily="34" charset="0"/>
                </a:endParaRPr>
              </a:p>
            </p:txBody>
          </p:sp>
          <p:pic>
            <p:nvPicPr>
              <p:cNvPr id="214" name="Picture 213">
                <a:extLst>
                  <a:ext uri="{FF2B5EF4-FFF2-40B4-BE49-F238E27FC236}">
                    <a16:creationId xmlns:a16="http://schemas.microsoft.com/office/drawing/2014/main" id="{0754E515-DF46-4B23-B952-C4D4FEF865F6}"/>
                  </a:ext>
                </a:extLst>
              </p:cNvPr>
              <p:cNvPicPr>
                <a:picLocks noChangeAspect="1"/>
              </p:cNvPicPr>
              <p:nvPr/>
            </p:nvPicPr>
            <p:blipFill>
              <a:blip r:embed="rId17"/>
              <a:stretch>
                <a:fillRect/>
              </a:stretch>
            </p:blipFill>
            <p:spPr>
              <a:xfrm>
                <a:off x="845703" y="3539979"/>
                <a:ext cx="63194" cy="61294"/>
              </a:xfrm>
              <a:prstGeom prst="rect">
                <a:avLst/>
              </a:prstGeom>
            </p:spPr>
          </p:pic>
        </p:grpSp>
        <p:grpSp>
          <p:nvGrpSpPr>
            <p:cNvPr id="207" name="Group 206">
              <a:extLst>
                <a:ext uri="{FF2B5EF4-FFF2-40B4-BE49-F238E27FC236}">
                  <a16:creationId xmlns:a16="http://schemas.microsoft.com/office/drawing/2014/main" id="{FA138151-BA28-4762-9253-860CA909C57A}"/>
                </a:ext>
              </a:extLst>
            </p:cNvPr>
            <p:cNvGrpSpPr/>
            <p:nvPr/>
          </p:nvGrpSpPr>
          <p:grpSpPr>
            <a:xfrm>
              <a:off x="2436717" y="6276545"/>
              <a:ext cx="250511" cy="60704"/>
              <a:chOff x="6660452" y="3094221"/>
              <a:chExt cx="188672" cy="45719"/>
            </a:xfrm>
            <a:solidFill>
              <a:schemeClr val="bg1"/>
            </a:solidFill>
          </p:grpSpPr>
          <p:sp>
            <p:nvSpPr>
              <p:cNvPr id="210" name="Oval 209">
                <a:extLst>
                  <a:ext uri="{FF2B5EF4-FFF2-40B4-BE49-F238E27FC236}">
                    <a16:creationId xmlns:a16="http://schemas.microsoft.com/office/drawing/2014/main" id="{AA2C50CE-3878-4DA4-91EA-D02C569F51BF}"/>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Oval 210">
                <a:extLst>
                  <a:ext uri="{FF2B5EF4-FFF2-40B4-BE49-F238E27FC236}">
                    <a16:creationId xmlns:a16="http://schemas.microsoft.com/office/drawing/2014/main" id="{67EED512-4F88-4AEF-B830-484B455487F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2" name="Oval 211">
                <a:extLst>
                  <a:ext uri="{FF2B5EF4-FFF2-40B4-BE49-F238E27FC236}">
                    <a16:creationId xmlns:a16="http://schemas.microsoft.com/office/drawing/2014/main" id="{8BF3764A-E2F9-42BA-94CC-BAC4B33BD702}"/>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8" name="Rectangle: Top Corners Rounded 207">
              <a:extLst>
                <a:ext uri="{FF2B5EF4-FFF2-40B4-BE49-F238E27FC236}">
                  <a16:creationId xmlns:a16="http://schemas.microsoft.com/office/drawing/2014/main" id="{E1F90A34-3B54-4CFE-AA52-5F1C26FC9311}"/>
                </a:ext>
              </a:extLst>
            </p:cNvPr>
            <p:cNvSpPr/>
            <p:nvPr/>
          </p:nvSpPr>
          <p:spPr bwMode="black">
            <a:xfrm>
              <a:off x="1620630" y="5858663"/>
              <a:ext cx="111792" cy="88931"/>
            </a:xfrm>
            <a:prstGeom prst="round2SameRect">
              <a:avLst>
                <a:gd name="adj1" fmla="val 27317"/>
                <a:gd name="adj2" fmla="val 0"/>
              </a:avLst>
            </a:prstGeom>
            <a:solidFill>
              <a:srgbClr val="00B050"/>
            </a:solidFill>
            <a:ln>
              <a:no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209" name="Freeform 92">
              <a:extLst>
                <a:ext uri="{FF2B5EF4-FFF2-40B4-BE49-F238E27FC236}">
                  <a16:creationId xmlns:a16="http://schemas.microsoft.com/office/drawing/2014/main" id="{957189C4-B153-4061-A865-7A04CC1F7523}"/>
                </a:ext>
              </a:extLst>
            </p:cNvPr>
            <p:cNvSpPr>
              <a:spLocks noChangeAspect="1" noEditPoints="1"/>
            </p:cNvSpPr>
            <p:nvPr/>
          </p:nvSpPr>
          <p:spPr bwMode="black">
            <a:xfrm>
              <a:off x="1583210" y="5832255"/>
              <a:ext cx="182883" cy="24917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grpSp>
      <p:sp>
        <p:nvSpPr>
          <p:cNvPr id="4" name="Rectangle 3">
            <a:extLst>
              <a:ext uri="{FF2B5EF4-FFF2-40B4-BE49-F238E27FC236}">
                <a16:creationId xmlns:a16="http://schemas.microsoft.com/office/drawing/2014/main" id="{818F3EBF-D0B6-4A2F-8899-9857917E1DD0}"/>
              </a:ext>
            </a:extLst>
          </p:cNvPr>
          <p:cNvSpPr/>
          <p:nvPr/>
        </p:nvSpPr>
        <p:spPr>
          <a:xfrm>
            <a:off x="508035" y="6321777"/>
            <a:ext cx="11184182" cy="341632"/>
          </a:xfrm>
          <a:prstGeom prst="rect">
            <a:avLst/>
          </a:prstGeom>
        </p:spPr>
        <p:txBody>
          <a:bodyPr wrap="square">
            <a:spAutoFit/>
          </a:bodyPr>
          <a:lstStyle/>
          <a:p>
            <a:pPr marL="0" lvl="1" defTabSz="914367">
              <a:lnSpc>
                <a:spcPct val="90000"/>
              </a:lnSpc>
              <a:spcBef>
                <a:spcPts val="1000"/>
              </a:spcBef>
              <a:spcAft>
                <a:spcPts val="600"/>
              </a:spcAft>
              <a:buSzPct val="90000"/>
            </a:pPr>
            <a:r>
              <a:rPr lang="en-US" b="1" dirty="0">
                <a:solidFill>
                  <a:srgbClr val="0C5D0C"/>
                </a:solidFill>
              </a:rPr>
              <a:t>FULL STACK FOR HIGHEST VALUE ASSETS  </a:t>
            </a:r>
            <a:r>
              <a:rPr lang="en-US" dirty="0">
                <a:gradFill>
                  <a:gsLst>
                    <a:gs pos="1250">
                      <a:srgbClr val="0D0D0D"/>
                    </a:gs>
                    <a:gs pos="100000">
                      <a:srgbClr val="0D0D0D"/>
                    </a:gs>
                  </a:gsLst>
                  <a:lin ang="5400000" scaled="0"/>
                </a:gradFill>
              </a:rPr>
              <a:t>– Host/device/identity/etc. security + user education</a:t>
            </a:r>
          </a:p>
        </p:txBody>
      </p:sp>
    </p:spTree>
    <p:extLst>
      <p:ext uri="{BB962C8B-B14F-4D97-AF65-F5344CB8AC3E}">
        <p14:creationId xmlns:p14="http://schemas.microsoft.com/office/powerpoint/2010/main" val="19560342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1975" y="3152001"/>
            <a:ext cx="6275388" cy="553998"/>
          </a:xfrm>
        </p:spPr>
        <p:txBody>
          <a:bodyPr/>
          <a:lstStyle/>
          <a:p>
            <a:r>
              <a:rPr lang="en-US">
                <a:gradFill>
                  <a:gsLst>
                    <a:gs pos="1250">
                      <a:schemeClr val="bg2"/>
                    </a:gs>
                    <a:gs pos="100000">
                      <a:schemeClr val="bg2"/>
                    </a:gs>
                  </a:gsLst>
                  <a:lin ang="5400000" scaled="0"/>
                </a:gradFill>
              </a:rPr>
              <a:t>Questions?</a:t>
            </a:r>
          </a:p>
        </p:txBody>
      </p:sp>
    </p:spTree>
    <p:extLst>
      <p:ext uri="{BB962C8B-B14F-4D97-AF65-F5344CB8AC3E}">
        <p14:creationId xmlns:p14="http://schemas.microsoft.com/office/powerpoint/2010/main" val="15307883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0651C-7B2F-4CAF-B50C-0286174E7BD7}"/>
              </a:ext>
            </a:extLst>
          </p:cNvPr>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1344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98E07-ECA2-477D-9013-6F2044D8D842}"/>
              </a:ext>
            </a:extLst>
          </p:cNvPr>
          <p:cNvSpPr>
            <a:spLocks noGrp="1"/>
          </p:cNvSpPr>
          <p:nvPr>
            <p:ph type="body" sz="quarter" idx="10"/>
          </p:nvPr>
        </p:nvSpPr>
        <p:spPr>
          <a:xfrm>
            <a:off x="586391" y="1264251"/>
            <a:ext cx="11018520" cy="2006703"/>
          </a:xfrm>
        </p:spPr>
        <p:txBody>
          <a:bodyPr/>
          <a:lstStyle/>
          <a:p>
            <a:pPr fontAlgn="ctr"/>
            <a:r>
              <a:rPr lang="en-US"/>
              <a:t>Microsoft Cloud App Security integration with 3rd party DLP engines </a:t>
            </a:r>
          </a:p>
          <a:p>
            <a:pPr lvl="2" fontAlgn="ctr"/>
            <a:r>
              <a:rPr lang="en-US">
                <a:hlinkClick r:id="rId2"/>
              </a:rPr>
              <a:t>https://cloudblogs.microsoft.com/enterprisemobility/2018/01/30/microsoft-cloud-app-security-integrates-with-third-party-data-loss-prevention-solutions/</a:t>
            </a:r>
            <a:endParaRPr lang="en-US"/>
          </a:p>
          <a:p>
            <a:r>
              <a:rPr lang="en-US"/>
              <a:t> </a:t>
            </a:r>
          </a:p>
          <a:p>
            <a:endParaRPr lang="en-US"/>
          </a:p>
        </p:txBody>
      </p:sp>
      <p:sp>
        <p:nvSpPr>
          <p:cNvPr id="3" name="Title 2">
            <a:extLst>
              <a:ext uri="{FF2B5EF4-FFF2-40B4-BE49-F238E27FC236}">
                <a16:creationId xmlns:a16="http://schemas.microsoft.com/office/drawing/2014/main" id="{F00F8AE9-1228-46A3-BBF6-F19A66528E6D}"/>
              </a:ext>
            </a:extLst>
          </p:cNvPr>
          <p:cNvSpPr>
            <a:spLocks noGrp="1"/>
          </p:cNvSpPr>
          <p:nvPr>
            <p:ph type="title"/>
          </p:nvPr>
        </p:nvSpPr>
        <p:spPr/>
        <p:txBody>
          <a:bodyPr/>
          <a:lstStyle/>
          <a:p>
            <a:r>
              <a:rPr lang="en-US"/>
              <a:t>Additional Resources – Information Protection</a:t>
            </a:r>
          </a:p>
        </p:txBody>
      </p:sp>
    </p:spTree>
    <p:extLst>
      <p:ext uri="{BB962C8B-B14F-4D97-AF65-F5344CB8AC3E}">
        <p14:creationId xmlns:p14="http://schemas.microsoft.com/office/powerpoint/2010/main" val="34901957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EBA90E02-20C2-414C-9BA7-FA595D4F7CCD}"/>
              </a:ext>
            </a:extLst>
          </p:cNvPr>
          <p:cNvPicPr>
            <a:picLocks noChangeAspect="1"/>
          </p:cNvPicPr>
          <p:nvPr/>
        </p:nvPicPr>
        <p:blipFill>
          <a:blip r:embed="rId3"/>
          <a:stretch>
            <a:fillRect/>
          </a:stretch>
        </p:blipFill>
        <p:spPr>
          <a:xfrm>
            <a:off x="1142208" y="1540402"/>
            <a:ext cx="8315665" cy="4352921"/>
          </a:xfrm>
          <a:prstGeom prst="rect">
            <a:avLst/>
          </a:prstGeom>
        </p:spPr>
      </p:pic>
      <p:sp>
        <p:nvSpPr>
          <p:cNvPr id="58" name="Rectangle 57">
            <a:extLst>
              <a:ext uri="{FF2B5EF4-FFF2-40B4-BE49-F238E27FC236}">
                <a16:creationId xmlns:a16="http://schemas.microsoft.com/office/drawing/2014/main" id="{FDCB65A3-8477-4720-B25D-391CC34DA68F}"/>
              </a:ext>
            </a:extLst>
          </p:cNvPr>
          <p:cNvSpPr/>
          <p:nvPr/>
        </p:nvSpPr>
        <p:spPr bwMode="auto">
          <a:xfrm>
            <a:off x="0" y="903466"/>
            <a:ext cx="12192000" cy="595453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p:cNvGrpSpPr/>
          <p:nvPr/>
        </p:nvGrpSpPr>
        <p:grpSpPr>
          <a:xfrm rot="5400000" flipH="1" flipV="1">
            <a:off x="7113843" y="4085440"/>
            <a:ext cx="1049810" cy="735209"/>
            <a:chOff x="7523031" y="2461773"/>
            <a:chExt cx="645550" cy="527886"/>
          </a:xfrm>
        </p:grpSpPr>
        <p:grpSp>
          <p:nvGrpSpPr>
            <p:cNvPr id="145" name="Group 144"/>
            <p:cNvGrpSpPr/>
            <p:nvPr/>
          </p:nvGrpSpPr>
          <p:grpSpPr>
            <a:xfrm flipH="1">
              <a:off x="7524862" y="2461773"/>
              <a:ext cx="643719" cy="527886"/>
              <a:chOff x="6880581" y="3814878"/>
              <a:chExt cx="2072047" cy="1490566"/>
            </a:xfrm>
          </p:grpSpPr>
          <p:sp>
            <p:nvSpPr>
              <p:cNvPr id="147" name="Arc 146"/>
              <p:cNvSpPr/>
              <p:nvPr/>
            </p:nvSpPr>
            <p:spPr>
              <a:xfrm>
                <a:off x="8229587" y="4539839"/>
                <a:ext cx="723041" cy="765605"/>
              </a:xfrm>
              <a:prstGeom prst="arc">
                <a:avLst>
                  <a:gd name="adj1" fmla="val 16240276"/>
                  <a:gd name="adj2" fmla="val 2"/>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Arc 147"/>
              <p:cNvSpPr/>
              <p:nvPr/>
            </p:nvSpPr>
            <p:spPr>
              <a:xfrm rot="10800000">
                <a:off x="6880585" y="3845719"/>
                <a:ext cx="649616" cy="694124"/>
              </a:xfrm>
              <a:prstGeom prst="arc">
                <a:avLst>
                  <a:gd name="adj1" fmla="val 16240276"/>
                  <a:gd name="adj2" fmla="val 2"/>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9" name="Straight Connector 148"/>
              <p:cNvCxnSpPr>
                <a:stCxn id="148" idx="0"/>
                <a:endCxn id="147" idx="0"/>
              </p:cNvCxnSpPr>
              <p:nvPr/>
            </p:nvCxnSpPr>
            <p:spPr>
              <a:xfrm rot="5400000" flipV="1">
                <a:off x="7898430" y="3842811"/>
                <a:ext cx="49" cy="1394062"/>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48" idx="2"/>
              </p:cNvCxnSpPr>
              <p:nvPr/>
            </p:nvCxnSpPr>
            <p:spPr>
              <a:xfrm rot="5400000" flipH="1">
                <a:off x="6691632" y="4003827"/>
                <a:ext cx="377902" cy="4"/>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cxnSpLocks/>
              <a:stCxn id="129" idx="1"/>
              <a:endCxn id="147" idx="2"/>
            </p:cNvCxnSpPr>
            <p:nvPr/>
          </p:nvCxnSpPr>
          <p:spPr>
            <a:xfrm rot="16200000">
              <a:off x="7502819" y="2874300"/>
              <a:ext cx="42255" cy="1832"/>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rot="5400000" flipH="1" flipV="1">
            <a:off x="6905783" y="4218673"/>
            <a:ext cx="1386649" cy="797392"/>
            <a:chOff x="7524862" y="2417123"/>
            <a:chExt cx="852680" cy="572534"/>
          </a:xfrm>
        </p:grpSpPr>
        <p:grpSp>
          <p:nvGrpSpPr>
            <p:cNvPr id="153" name="Group 152"/>
            <p:cNvGrpSpPr/>
            <p:nvPr/>
          </p:nvGrpSpPr>
          <p:grpSpPr>
            <a:xfrm flipH="1">
              <a:off x="7524862" y="2417123"/>
              <a:ext cx="852680" cy="572534"/>
              <a:chOff x="6207963" y="3688806"/>
              <a:chExt cx="2744665" cy="1616638"/>
            </a:xfrm>
          </p:grpSpPr>
          <p:sp>
            <p:nvSpPr>
              <p:cNvPr id="157" name="Arc 156"/>
              <p:cNvSpPr/>
              <p:nvPr/>
            </p:nvSpPr>
            <p:spPr>
              <a:xfrm>
                <a:off x="8229587" y="4539839"/>
                <a:ext cx="723041" cy="765605"/>
              </a:xfrm>
              <a:prstGeom prst="arc">
                <a:avLst>
                  <a:gd name="adj1" fmla="val 16240276"/>
                  <a:gd name="adj2" fmla="val 2"/>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Arc 157"/>
              <p:cNvSpPr/>
              <p:nvPr/>
            </p:nvSpPr>
            <p:spPr>
              <a:xfrm rot="10800000">
                <a:off x="6207963" y="3845720"/>
                <a:ext cx="649617" cy="694124"/>
              </a:xfrm>
              <a:prstGeom prst="arc">
                <a:avLst>
                  <a:gd name="adj1" fmla="val 16240276"/>
                  <a:gd name="adj2" fmla="val 2"/>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9" name="Straight Connector 158"/>
              <p:cNvCxnSpPr>
                <a:stCxn id="158" idx="0"/>
                <a:endCxn id="157" idx="0"/>
              </p:cNvCxnSpPr>
              <p:nvPr/>
            </p:nvCxnSpPr>
            <p:spPr>
              <a:xfrm rot="5400000" flipV="1">
                <a:off x="7562120" y="3506501"/>
                <a:ext cx="49" cy="2066682"/>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stCxn id="158" idx="2"/>
              </p:cNvCxnSpPr>
              <p:nvPr/>
            </p:nvCxnSpPr>
            <p:spPr>
              <a:xfrm rot="5400000" flipH="1" flipV="1">
                <a:off x="5955977" y="3940794"/>
                <a:ext cx="503975" cy="0"/>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4" name="Straight Connector 153"/>
            <p:cNvCxnSpPr>
              <a:cxnSpLocks/>
              <a:stCxn id="114" idx="1"/>
              <a:endCxn id="157" idx="2"/>
            </p:cNvCxnSpPr>
            <p:nvPr/>
          </p:nvCxnSpPr>
          <p:spPr>
            <a:xfrm rot="16200000">
              <a:off x="7506060" y="2872889"/>
              <a:ext cx="37609" cy="6"/>
            </a:xfrm>
            <a:prstGeom prst="line">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rot="10800000" flipH="1">
            <a:off x="6537101" y="4029433"/>
            <a:ext cx="508239" cy="646444"/>
            <a:chOff x="7649903" y="2472695"/>
            <a:chExt cx="274514" cy="516966"/>
          </a:xfrm>
        </p:grpSpPr>
        <p:grpSp>
          <p:nvGrpSpPr>
            <p:cNvPr id="85" name="Group 84"/>
            <p:cNvGrpSpPr/>
            <p:nvPr/>
          </p:nvGrpSpPr>
          <p:grpSpPr>
            <a:xfrm flipH="1">
              <a:off x="7649903" y="2472695"/>
              <a:ext cx="274514" cy="516966"/>
              <a:chOff x="7666511" y="3845722"/>
              <a:chExt cx="883624" cy="1459732"/>
            </a:xfrm>
          </p:grpSpPr>
          <p:sp>
            <p:nvSpPr>
              <p:cNvPr id="87" name="Arc 86"/>
              <p:cNvSpPr/>
              <p:nvPr/>
            </p:nvSpPr>
            <p:spPr>
              <a:xfrm>
                <a:off x="7707674" y="4539849"/>
                <a:ext cx="723042" cy="765605"/>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Arc 87"/>
              <p:cNvSpPr/>
              <p:nvPr/>
            </p:nvSpPr>
            <p:spPr>
              <a:xfrm rot="10800000">
                <a:off x="7666516" y="3845722"/>
                <a:ext cx="883619" cy="694123"/>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89" name="Straight Connector 88"/>
              <p:cNvCxnSpPr>
                <a:stCxn id="88" idx="0"/>
                <a:endCxn id="87" idx="0"/>
              </p:cNvCxnSpPr>
              <p:nvPr/>
            </p:nvCxnSpPr>
            <p:spPr>
              <a:xfrm rot="10800000" flipV="1">
                <a:off x="8074307" y="4539827"/>
                <a:ext cx="29382" cy="6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8" idx="2"/>
              </p:cNvCxnSpPr>
              <p:nvPr/>
            </p:nvCxnSpPr>
            <p:spPr>
              <a:xfrm rot="10800000">
                <a:off x="7666511" y="3990223"/>
                <a:ext cx="5" cy="20256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6" name="Straight Connector 85"/>
            <p:cNvCxnSpPr>
              <a:cxnSpLocks/>
            </p:cNvCxnSpPr>
            <p:nvPr/>
          </p:nvCxnSpPr>
          <p:spPr>
            <a:xfrm rot="5400000" flipV="1">
              <a:off x="7645470" y="2895614"/>
              <a:ext cx="83059" cy="13"/>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
        <p:nvSpPr>
          <p:cNvPr id="23" name="Title 16"/>
          <p:cNvSpPr>
            <a:spLocks noGrp="1"/>
          </p:cNvSpPr>
          <p:nvPr>
            <p:ph type="title"/>
          </p:nvPr>
        </p:nvSpPr>
        <p:spPr>
          <a:xfrm>
            <a:off x="588263" y="457201"/>
            <a:ext cx="11018520" cy="923330"/>
          </a:xfrm>
        </p:spPr>
        <p:txBody>
          <a:bodyPr/>
          <a:lstStyle/>
          <a:p>
            <a:r>
              <a:rPr lang="en-US"/>
              <a:t>Protecting sensitive information</a:t>
            </a:r>
            <a:br>
              <a:rPr lang="en-US"/>
            </a:br>
            <a:r>
              <a:rPr lang="en-US" sz="2400" b="0">
                <a:latin typeface="+mn-lt"/>
              </a:rPr>
              <a:t>Persistent classification and protection of your documents </a:t>
            </a:r>
          </a:p>
        </p:txBody>
      </p:sp>
      <p:sp>
        <p:nvSpPr>
          <p:cNvPr id="36" name="Rectangle 35"/>
          <p:cNvSpPr/>
          <p:nvPr/>
        </p:nvSpPr>
        <p:spPr>
          <a:xfrm>
            <a:off x="926332" y="2645353"/>
            <a:ext cx="2190534" cy="553998"/>
          </a:xfrm>
          <a:prstGeom prst="rect">
            <a:avLst/>
          </a:prstGeom>
        </p:spPr>
        <p:txBody>
          <a:bodyPr wrap="square">
            <a:spAutoFit/>
          </a:bodyPr>
          <a:lstStyle/>
          <a:p>
            <a:pPr algn="ctr" defTabSz="896386">
              <a:defRPr/>
            </a:pP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User creates a </a:t>
            </a:r>
            <a:b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sensitive file at work</a:t>
            </a:r>
          </a:p>
        </p:txBody>
      </p:sp>
      <p:grpSp>
        <p:nvGrpSpPr>
          <p:cNvPr id="12" name="Group 11">
            <a:extLst>
              <a:ext uri="{FF2B5EF4-FFF2-40B4-BE49-F238E27FC236}">
                <a16:creationId xmlns:a16="http://schemas.microsoft.com/office/drawing/2014/main" id="{B44EBBF4-4A95-4B47-88B8-870C8278B78E}"/>
              </a:ext>
            </a:extLst>
          </p:cNvPr>
          <p:cNvGrpSpPr/>
          <p:nvPr/>
        </p:nvGrpSpPr>
        <p:grpSpPr>
          <a:xfrm>
            <a:off x="3793027" y="1618352"/>
            <a:ext cx="2984842" cy="1256420"/>
            <a:chOff x="3731382" y="1618352"/>
            <a:chExt cx="2984842" cy="1256420"/>
          </a:xfrm>
        </p:grpSpPr>
        <p:grpSp>
          <p:nvGrpSpPr>
            <p:cNvPr id="11" name="Group 10">
              <a:extLst>
                <a:ext uri="{FF2B5EF4-FFF2-40B4-BE49-F238E27FC236}">
                  <a16:creationId xmlns:a16="http://schemas.microsoft.com/office/drawing/2014/main" id="{2F5C2EEB-4B5B-4209-AC4E-4C3DBACF65F2}"/>
                </a:ext>
              </a:extLst>
            </p:cNvPr>
            <p:cNvGrpSpPr/>
            <p:nvPr/>
          </p:nvGrpSpPr>
          <p:grpSpPr>
            <a:xfrm>
              <a:off x="3731382" y="1994937"/>
              <a:ext cx="1381006" cy="879835"/>
              <a:chOff x="3731382" y="1994937"/>
              <a:chExt cx="1381006" cy="879835"/>
            </a:xfrm>
          </p:grpSpPr>
          <p:sp>
            <p:nvSpPr>
              <p:cNvPr id="201" name="cloud" title="Icon of a cloud">
                <a:extLst>
                  <a:ext uri="{FF2B5EF4-FFF2-40B4-BE49-F238E27FC236}">
                    <a16:creationId xmlns:a16="http://schemas.microsoft.com/office/drawing/2014/main" id="{BCF8631A-BFE0-40B0-A812-9F486994C57D}"/>
                  </a:ext>
                </a:extLst>
              </p:cNvPr>
              <p:cNvSpPr>
                <a:spLocks noChangeAspect="1"/>
              </p:cNvSpPr>
              <p:nvPr/>
            </p:nvSpPr>
            <p:spPr bwMode="auto">
              <a:xfrm>
                <a:off x="3731382" y="1994937"/>
                <a:ext cx="1381006" cy="8798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38100">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lIns="822960" tIns="140609" rIns="175761" bIns="140609" anchor="ctr"/>
              <a:lstStyle/>
              <a:p>
                <a:pPr defTabSz="896302"/>
                <a:endPar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endParaRPr>
              </a:p>
            </p:txBody>
          </p:sp>
          <p:pic>
            <p:nvPicPr>
              <p:cNvPr id="2056" name="Picture 8" descr="Image result for SHAREPOINT PNG">
                <a:extLst>
                  <a:ext uri="{FF2B5EF4-FFF2-40B4-BE49-F238E27FC236}">
                    <a16:creationId xmlns:a16="http://schemas.microsoft.com/office/drawing/2014/main" id="{C4410DA3-AC46-4399-9627-B93E227FE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998" y="2186647"/>
                <a:ext cx="365617" cy="365617"/>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p:cNvSpPr/>
            <p:nvPr/>
          </p:nvSpPr>
          <p:spPr>
            <a:xfrm>
              <a:off x="4708943" y="1618352"/>
              <a:ext cx="2007281" cy="784830"/>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Collaborate through </a:t>
              </a:r>
              <a:br>
                <a:rPr kumimoji="0" lang="en-US" sz="15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SharePoint Online</a:t>
              </a:r>
              <a:br>
                <a:rPr kumimoji="0" lang="en-US" sz="15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endParaRPr kumimoji="0" lang="en-US" sz="15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21" name="Group 20">
            <a:extLst>
              <a:ext uri="{FF2B5EF4-FFF2-40B4-BE49-F238E27FC236}">
                <a16:creationId xmlns:a16="http://schemas.microsoft.com/office/drawing/2014/main" id="{773D457B-E354-4A1C-8297-92EEC9C316B0}"/>
              </a:ext>
            </a:extLst>
          </p:cNvPr>
          <p:cNvGrpSpPr/>
          <p:nvPr/>
        </p:nvGrpSpPr>
        <p:grpSpPr>
          <a:xfrm>
            <a:off x="7546808" y="1382518"/>
            <a:ext cx="4157428" cy="1286855"/>
            <a:chOff x="7485163" y="1382518"/>
            <a:chExt cx="4157428" cy="1286855"/>
          </a:xfrm>
        </p:grpSpPr>
        <p:sp>
          <p:nvSpPr>
            <p:cNvPr id="202" name="cloud" title="Icon of a cloud">
              <a:extLst>
                <a:ext uri="{FF2B5EF4-FFF2-40B4-BE49-F238E27FC236}">
                  <a16:creationId xmlns:a16="http://schemas.microsoft.com/office/drawing/2014/main" id="{25BA1B08-6967-4BCE-8981-BC2CF90DCAE3}"/>
                </a:ext>
              </a:extLst>
            </p:cNvPr>
            <p:cNvSpPr>
              <a:spLocks noChangeAspect="1"/>
            </p:cNvSpPr>
            <p:nvPr/>
          </p:nvSpPr>
          <p:spPr bwMode="auto">
            <a:xfrm>
              <a:off x="7485163" y="1551871"/>
              <a:ext cx="1754052" cy="111750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38100">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lIns="822960" tIns="140609" rIns="175761" bIns="140609" anchor="ctr"/>
            <a:lstStyle/>
            <a:p>
              <a:pPr defTabSz="896302"/>
              <a:endPar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a:xfrm>
              <a:off x="8956208" y="1382518"/>
              <a:ext cx="2686383" cy="553998"/>
            </a:xfrm>
            <a:prstGeom prst="rect">
              <a:avLst/>
            </a:prstGeom>
          </p:spPr>
          <p:txBody>
            <a:bodyPr wrap="square">
              <a:spAutoFit/>
            </a:bodyPr>
            <a:lstStyle/>
            <a:p>
              <a:pPr defTabSz="896386">
                <a:defRPr/>
              </a:pP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Upload to other cloud</a:t>
              </a:r>
              <a:b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service for external sharing</a:t>
              </a:r>
            </a:p>
          </p:txBody>
        </p:sp>
      </p:grpSp>
      <p:grpSp>
        <p:nvGrpSpPr>
          <p:cNvPr id="91" name="Group 90"/>
          <p:cNvGrpSpPr/>
          <p:nvPr/>
        </p:nvGrpSpPr>
        <p:grpSpPr>
          <a:xfrm rot="10800000">
            <a:off x="5894272" y="3992343"/>
            <a:ext cx="492248" cy="959324"/>
            <a:chOff x="7884287" y="2256225"/>
            <a:chExt cx="357443" cy="735552"/>
          </a:xfrm>
        </p:grpSpPr>
        <p:grpSp>
          <p:nvGrpSpPr>
            <p:cNvPr id="92" name="Group 91"/>
            <p:cNvGrpSpPr/>
            <p:nvPr/>
          </p:nvGrpSpPr>
          <p:grpSpPr>
            <a:xfrm flipH="1">
              <a:off x="7890758" y="2256225"/>
              <a:ext cx="350972" cy="735552"/>
              <a:chOff x="6645129" y="3234486"/>
              <a:chExt cx="1129734" cy="2076943"/>
            </a:xfrm>
          </p:grpSpPr>
          <p:sp>
            <p:nvSpPr>
              <p:cNvPr id="94" name="Arc 93"/>
              <p:cNvSpPr/>
              <p:nvPr/>
            </p:nvSpPr>
            <p:spPr>
              <a:xfrm>
                <a:off x="7051823" y="4545824"/>
                <a:ext cx="723040" cy="765605"/>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Arc 99"/>
              <p:cNvSpPr/>
              <p:nvPr/>
            </p:nvSpPr>
            <p:spPr>
              <a:xfrm rot="10800000">
                <a:off x="6645129" y="3845721"/>
                <a:ext cx="883621" cy="694124"/>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01" name="Straight Connector 100"/>
              <p:cNvCxnSpPr>
                <a:cxnSpLocks/>
              </p:cNvCxnSpPr>
              <p:nvPr/>
            </p:nvCxnSpPr>
            <p:spPr>
              <a:xfrm rot="10800000" flipH="1" flipV="1">
                <a:off x="7071878" y="4539827"/>
                <a:ext cx="356731" cy="603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rot="10800000" flipH="1">
                <a:off x="6645129" y="3234486"/>
                <a:ext cx="0" cy="967953"/>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a:cxnSpLocks/>
            </p:cNvCxnSpPr>
            <p:nvPr/>
          </p:nvCxnSpPr>
          <p:spPr>
            <a:xfrm rot="10800000" flipV="1">
              <a:off x="7884287" y="2856208"/>
              <a:ext cx="0" cy="64553"/>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rot="16200000" flipV="1">
            <a:off x="4869721" y="3248201"/>
            <a:ext cx="446419" cy="1852847"/>
            <a:chOff x="7598259" y="2140295"/>
            <a:chExt cx="274512" cy="1539734"/>
          </a:xfrm>
        </p:grpSpPr>
        <p:grpSp>
          <p:nvGrpSpPr>
            <p:cNvPr id="107" name="Group 106"/>
            <p:cNvGrpSpPr/>
            <p:nvPr/>
          </p:nvGrpSpPr>
          <p:grpSpPr>
            <a:xfrm flipH="1">
              <a:off x="7598259" y="2140295"/>
              <a:ext cx="274512" cy="849368"/>
              <a:chOff x="7832791" y="2907132"/>
              <a:chExt cx="883622" cy="2398318"/>
            </a:xfrm>
          </p:grpSpPr>
          <p:sp>
            <p:nvSpPr>
              <p:cNvPr id="112" name="Arc 111"/>
              <p:cNvSpPr/>
              <p:nvPr/>
            </p:nvSpPr>
            <p:spPr>
              <a:xfrm>
                <a:off x="7958561" y="4539846"/>
                <a:ext cx="723040" cy="765604"/>
              </a:xfrm>
              <a:prstGeom prst="arc">
                <a:avLst>
                  <a:gd name="adj1" fmla="val 15706852"/>
                  <a:gd name="adj2" fmla="val 2"/>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Arc 114"/>
              <p:cNvSpPr/>
              <p:nvPr/>
            </p:nvSpPr>
            <p:spPr>
              <a:xfrm rot="10800000">
                <a:off x="7832792" y="3845719"/>
                <a:ext cx="883621" cy="694125"/>
              </a:xfrm>
              <a:prstGeom prst="arc">
                <a:avLst>
                  <a:gd name="adj1" fmla="val 15825425"/>
                  <a:gd name="adj2" fmla="val 2"/>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16" name="Straight Connector 115"/>
              <p:cNvCxnSpPr>
                <a:stCxn id="115" idx="0"/>
                <a:endCxn id="112" idx="0"/>
              </p:cNvCxnSpPr>
              <p:nvPr/>
            </p:nvCxnSpPr>
            <p:spPr>
              <a:xfrm rot="5400000" flipV="1">
                <a:off x="8288155" y="4524603"/>
                <a:ext cx="4057" cy="32721"/>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p:cNvCxnSpPr>
              <p:nvPr/>
            </p:nvCxnSpPr>
            <p:spPr>
              <a:xfrm rot="5400000" flipH="1" flipV="1">
                <a:off x="7184736" y="3555187"/>
                <a:ext cx="1296114" cy="4"/>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108" name="Straight Connector 107"/>
            <p:cNvCxnSpPr>
              <a:endCxn id="112" idx="2"/>
            </p:cNvCxnSpPr>
            <p:nvPr/>
          </p:nvCxnSpPr>
          <p:spPr>
            <a:xfrm rot="16200000" flipV="1">
              <a:off x="7196101" y="3267060"/>
              <a:ext cx="825936" cy="2"/>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rot="5400000" flipH="1">
            <a:off x="5017338" y="2662407"/>
            <a:ext cx="524515" cy="1488434"/>
            <a:chOff x="7501824" y="1278144"/>
            <a:chExt cx="1091755" cy="3261701"/>
          </a:xfrm>
        </p:grpSpPr>
        <p:sp>
          <p:nvSpPr>
            <p:cNvPr id="123" name="Arc 122"/>
            <p:cNvSpPr/>
            <p:nvPr/>
          </p:nvSpPr>
          <p:spPr>
            <a:xfrm rot="10800000">
              <a:off x="7501824" y="3845722"/>
              <a:ext cx="883620" cy="694123"/>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4" name="Straight Connector 123"/>
            <p:cNvCxnSpPr>
              <a:stCxn id="123" idx="0"/>
            </p:cNvCxnSpPr>
            <p:nvPr/>
          </p:nvCxnSpPr>
          <p:spPr>
            <a:xfrm rot="5400000" flipV="1">
              <a:off x="8266287" y="4212536"/>
              <a:ext cx="3" cy="6545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2"/>
            </p:cNvCxnSpPr>
            <p:nvPr/>
          </p:nvCxnSpPr>
          <p:spPr>
            <a:xfrm rot="5400000" flipH="1">
              <a:off x="6044505" y="2735463"/>
              <a:ext cx="2914639" cy="2"/>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049168" y="2838586"/>
            <a:ext cx="917881" cy="582970"/>
            <a:chOff x="7609069" y="2472697"/>
            <a:chExt cx="639950" cy="520950"/>
          </a:xfrm>
        </p:grpSpPr>
        <p:grpSp>
          <p:nvGrpSpPr>
            <p:cNvPr id="40" name="Group 39"/>
            <p:cNvGrpSpPr/>
            <p:nvPr/>
          </p:nvGrpSpPr>
          <p:grpSpPr>
            <a:xfrm flipH="1">
              <a:off x="7609069" y="2472697"/>
              <a:ext cx="639950" cy="520950"/>
              <a:chOff x="6621680" y="3845723"/>
              <a:chExt cx="2059921" cy="1470981"/>
            </a:xfrm>
          </p:grpSpPr>
          <p:sp>
            <p:nvSpPr>
              <p:cNvPr id="41" name="Arc 40"/>
              <p:cNvSpPr/>
              <p:nvPr/>
            </p:nvSpPr>
            <p:spPr>
              <a:xfrm>
                <a:off x="7958560" y="4551100"/>
                <a:ext cx="723041" cy="765604"/>
              </a:xfrm>
              <a:prstGeom prst="arc">
                <a:avLst>
                  <a:gd name="adj1" fmla="val 15542022"/>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Arc 41"/>
              <p:cNvSpPr/>
              <p:nvPr/>
            </p:nvSpPr>
            <p:spPr>
              <a:xfrm rot="10800000">
                <a:off x="6621685" y="3845723"/>
                <a:ext cx="883619" cy="694122"/>
              </a:xfrm>
              <a:prstGeom prst="arc">
                <a:avLst>
                  <a:gd name="adj1" fmla="val 16240276"/>
                  <a:gd name="adj2" fmla="val 2"/>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43" name="Straight Connector 42"/>
              <p:cNvCxnSpPr>
                <a:cxnSpLocks/>
              </p:cNvCxnSpPr>
              <p:nvPr/>
            </p:nvCxnSpPr>
            <p:spPr>
              <a:xfrm>
                <a:off x="7059879" y="4539832"/>
                <a:ext cx="1205311" cy="1748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2" idx="2"/>
              </p:cNvCxnSpPr>
              <p:nvPr/>
            </p:nvCxnSpPr>
            <p:spPr>
              <a:xfrm flipH="1" flipV="1">
                <a:off x="6621680" y="3892527"/>
                <a:ext cx="7" cy="300257"/>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3" name="Straight Connector 82"/>
            <p:cNvCxnSpPr>
              <a:cxnSpLocks/>
            </p:cNvCxnSpPr>
            <p:nvPr/>
          </p:nvCxnSpPr>
          <p:spPr>
            <a:xfrm>
              <a:off x="7609070" y="2854091"/>
              <a:ext cx="1" cy="67144"/>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78943E8-A894-4950-B396-6C14AF2F5292}"/>
              </a:ext>
            </a:extLst>
          </p:cNvPr>
          <p:cNvGrpSpPr/>
          <p:nvPr/>
        </p:nvGrpSpPr>
        <p:grpSpPr>
          <a:xfrm>
            <a:off x="6047541" y="3251300"/>
            <a:ext cx="1236428" cy="787725"/>
            <a:chOff x="6292962" y="3446931"/>
            <a:chExt cx="929362" cy="592094"/>
          </a:xfrm>
        </p:grpSpPr>
        <p:sp>
          <p:nvSpPr>
            <p:cNvPr id="204" name="cloud" title="Icon of a cloud">
              <a:extLst>
                <a:ext uri="{FF2B5EF4-FFF2-40B4-BE49-F238E27FC236}">
                  <a16:creationId xmlns:a16="http://schemas.microsoft.com/office/drawing/2014/main" id="{9D84F9AB-58BA-4058-B91C-716FF01EBFD4}"/>
                </a:ext>
              </a:extLst>
            </p:cNvPr>
            <p:cNvSpPr>
              <a:spLocks noChangeAspect="1"/>
            </p:cNvSpPr>
            <p:nvPr/>
          </p:nvSpPr>
          <p:spPr bwMode="auto">
            <a:xfrm>
              <a:off x="6292962" y="3446931"/>
              <a:ext cx="929362" cy="59209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38100">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lIns="822960" tIns="140609" rIns="175761" bIns="140609" anchor="ctr"/>
            <a:lstStyle/>
            <a:p>
              <a:pPr defTabSz="896302"/>
              <a:endPar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endParaRPr>
            </a:p>
          </p:txBody>
        </p:sp>
        <p:pic>
          <p:nvPicPr>
            <p:cNvPr id="137" name="Picture 1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31861" y="3525287"/>
              <a:ext cx="442776" cy="442775"/>
            </a:xfrm>
            <a:prstGeom prst="rect">
              <a:avLst/>
            </a:prstGeom>
          </p:spPr>
        </p:pic>
      </p:grpSp>
      <p:cxnSp>
        <p:nvCxnSpPr>
          <p:cNvPr id="138" name="Straight Arrow Connector 137"/>
          <p:cNvCxnSpPr>
            <a:cxnSpLocks/>
          </p:cNvCxnSpPr>
          <p:nvPr/>
        </p:nvCxnSpPr>
        <p:spPr>
          <a:xfrm>
            <a:off x="4219318" y="4689634"/>
            <a:ext cx="1338212" cy="141024"/>
          </a:xfrm>
          <a:prstGeom prst="straightConnector1">
            <a:avLst/>
          </a:prstGeom>
          <a:ln w="19050">
            <a:solidFill>
              <a:schemeClr val="accent5"/>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cxnSpLocks/>
          </p:cNvCxnSpPr>
          <p:nvPr/>
        </p:nvCxnSpPr>
        <p:spPr>
          <a:xfrm>
            <a:off x="4211748" y="4557834"/>
            <a:ext cx="2505867" cy="38046"/>
          </a:xfrm>
          <a:prstGeom prst="straightConnector1">
            <a:avLst/>
          </a:prstGeom>
          <a:ln w="19050">
            <a:solidFill>
              <a:schemeClr val="accent5"/>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4002121" y="3251300"/>
            <a:ext cx="348092" cy="686865"/>
          </a:xfrm>
          <a:prstGeom prst="straightConnector1">
            <a:avLst/>
          </a:prstGeom>
          <a:ln w="19050">
            <a:solidFill>
              <a:schemeClr val="accent5"/>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cxnSpLocks/>
          </p:cNvCxnSpPr>
          <p:nvPr/>
        </p:nvCxnSpPr>
        <p:spPr>
          <a:xfrm flipV="1">
            <a:off x="4189005" y="2735837"/>
            <a:ext cx="3427001" cy="1373153"/>
          </a:xfrm>
          <a:prstGeom prst="straightConnector1">
            <a:avLst/>
          </a:prstGeom>
          <a:ln w="19050">
            <a:solidFill>
              <a:schemeClr val="accent5"/>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bwMode="auto">
          <a:xfrm>
            <a:off x="3430857" y="5018171"/>
            <a:ext cx="1271806" cy="1067614"/>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algn="ct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Policy and encryption persists on data</a:t>
            </a:r>
          </a:p>
        </p:txBody>
      </p:sp>
      <p:sp>
        <p:nvSpPr>
          <p:cNvPr id="134" name="Rounded Rectangle 133"/>
          <p:cNvSpPr/>
          <p:nvPr/>
        </p:nvSpPr>
        <p:spPr bwMode="auto">
          <a:xfrm>
            <a:off x="7879312" y="4002538"/>
            <a:ext cx="2792089" cy="639911"/>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algn="ctr" defTabSz="896302">
              <a:spcAft>
                <a:spcPts val="600"/>
              </a:spcAft>
            </a:pPr>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Monitor and</a:t>
            </a:r>
          </a:p>
          <a:p>
            <a:pPr algn="ctr" defTabSz="896302">
              <a:spcAft>
                <a:spcPts val="600"/>
              </a:spcAft>
            </a:pPr>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Revoke Access</a:t>
            </a:r>
          </a:p>
        </p:txBody>
      </p:sp>
      <p:sp>
        <p:nvSpPr>
          <p:cNvPr id="98" name="Rounded Rectangle 182"/>
          <p:cNvSpPr/>
          <p:nvPr/>
        </p:nvSpPr>
        <p:spPr bwMode="auto">
          <a:xfrm>
            <a:off x="7879312" y="5952192"/>
            <a:ext cx="2792088"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algn="ct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Leverage Existing Tools </a:t>
            </a:r>
            <a:b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br>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and Processes</a:t>
            </a:r>
          </a:p>
        </p:txBody>
      </p:sp>
      <p:sp>
        <p:nvSpPr>
          <p:cNvPr id="111" name="Rectangle 110"/>
          <p:cNvSpPr/>
          <p:nvPr/>
        </p:nvSpPr>
        <p:spPr>
          <a:xfrm>
            <a:off x="7879312" y="4294840"/>
            <a:ext cx="2792088" cy="347610"/>
          </a:xfrm>
          <a:prstGeom prst="rect">
            <a:avLst/>
          </a:prstGeom>
          <a:solidFill>
            <a:schemeClr val="bg1">
              <a:lumMod val="95000"/>
            </a:schemeClr>
          </a:solidFill>
          <a:ln w="38100">
            <a:solidFill>
              <a:srgbClr val="E8112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algn="ctr" defTabSz="896302"/>
            <a:r>
              <a:rPr lang="en-US" sz="1400" kern="0">
                <a:gradFill>
                  <a:gsLst>
                    <a:gs pos="0">
                      <a:srgbClr val="E81123"/>
                    </a:gs>
                    <a:gs pos="100000">
                      <a:srgbClr val="E81123"/>
                    </a:gs>
                  </a:gsLst>
                  <a:lin ang="5400000" scaled="0"/>
                </a:gradFill>
                <a:latin typeface="Segoe UI Semibold" panose="020B0702040204020203" pitchFamily="34" charset="0"/>
                <a:cs typeface="Segoe UI Semibold" panose="020B0702040204020203" pitchFamily="34" charset="0"/>
              </a:rPr>
              <a:t>Revoke Access</a:t>
            </a:r>
          </a:p>
        </p:txBody>
      </p:sp>
      <p:grpSp>
        <p:nvGrpSpPr>
          <p:cNvPr id="113" name="Group 112"/>
          <p:cNvGrpSpPr/>
          <p:nvPr/>
        </p:nvGrpSpPr>
        <p:grpSpPr>
          <a:xfrm>
            <a:off x="7869915" y="5182702"/>
            <a:ext cx="1543484" cy="255966"/>
            <a:chOff x="4039393" y="2859318"/>
            <a:chExt cx="1117773" cy="185368"/>
          </a:xfrm>
        </p:grpSpPr>
        <p:sp>
          <p:nvSpPr>
            <p:cNvPr id="114" name="Rectangle 113"/>
            <p:cNvSpPr/>
            <p:nvPr/>
          </p:nvSpPr>
          <p:spPr>
            <a:xfrm>
              <a:off x="4039393" y="2859318"/>
              <a:ext cx="1117773" cy="185368"/>
            </a:xfrm>
            <a:prstGeom prst="rect">
              <a:avLst/>
            </a:prstGeom>
            <a:solidFill>
              <a:sysClr val="window" lastClr="FFFFFF"/>
            </a:solidFill>
            <a:ln w="28575" cap="rnd" cmpd="sng" algn="ctr">
              <a:solidFill>
                <a:srgbClr val="70AD47">
                  <a:lumMod val="75000"/>
                </a:srgbClr>
              </a:solidFill>
              <a:prstDash val="sysDot"/>
              <a:round/>
            </a:ln>
            <a:effectLst/>
          </p:spPr>
          <p:txBody>
            <a:bodyPr rtlCol="0" anchor="ctr"/>
            <a:lstStyle/>
            <a:p>
              <a:pPr marL="228556"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Endpoint DLP</a:t>
              </a:r>
            </a:p>
          </p:txBody>
        </p:sp>
        <p:grpSp>
          <p:nvGrpSpPr>
            <p:cNvPr id="118" name="Group 117"/>
            <p:cNvGrpSpPr/>
            <p:nvPr/>
          </p:nvGrpSpPr>
          <p:grpSpPr bwMode="black">
            <a:xfrm>
              <a:off x="4098986" y="2921761"/>
              <a:ext cx="146479" cy="89200"/>
              <a:chOff x="10387012" y="4179358"/>
              <a:chExt cx="974726" cy="593725"/>
            </a:xfrm>
            <a:solidFill>
              <a:sysClr val="windowText" lastClr="000000"/>
            </a:solidFill>
          </p:grpSpPr>
          <p:sp>
            <p:nvSpPr>
              <p:cNvPr id="11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2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2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2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2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grpSp>
      </p:grpSp>
      <p:grpSp>
        <p:nvGrpSpPr>
          <p:cNvPr id="128" name="Group 127"/>
          <p:cNvGrpSpPr/>
          <p:nvPr/>
        </p:nvGrpSpPr>
        <p:grpSpPr>
          <a:xfrm>
            <a:off x="7876388" y="4849967"/>
            <a:ext cx="1550951" cy="255966"/>
            <a:chOff x="4039392" y="2868949"/>
            <a:chExt cx="1129404" cy="185368"/>
          </a:xfrm>
        </p:grpSpPr>
        <p:sp>
          <p:nvSpPr>
            <p:cNvPr id="129" name="Rectangle 128"/>
            <p:cNvSpPr/>
            <p:nvPr/>
          </p:nvSpPr>
          <p:spPr>
            <a:xfrm>
              <a:off x="4039392" y="2868949"/>
              <a:ext cx="1129404" cy="185368"/>
            </a:xfrm>
            <a:prstGeom prst="rect">
              <a:avLst/>
            </a:prstGeom>
            <a:solidFill>
              <a:sysClr val="window" lastClr="FFFFFF"/>
            </a:solidFill>
            <a:ln w="28575" cap="rnd" cmpd="sng" algn="ctr">
              <a:solidFill>
                <a:srgbClr val="70AD47">
                  <a:lumMod val="75000"/>
                </a:srgbClr>
              </a:solidFill>
              <a:prstDash val="sysDot"/>
              <a:round/>
            </a:ln>
            <a:effectLst/>
          </p:spPr>
          <p:txBody>
            <a:bodyPr rtlCol="0" anchor="ctr"/>
            <a:lstStyle/>
            <a:p>
              <a:pPr marL="228556" algn="ctr" defTabSz="914225"/>
              <a:r>
                <a:rPr lang="en-US" sz="12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Edge DLP</a:t>
              </a:r>
            </a:p>
          </p:txBody>
        </p:sp>
        <p:grpSp>
          <p:nvGrpSpPr>
            <p:cNvPr id="130" name="Group 129"/>
            <p:cNvGrpSpPr/>
            <p:nvPr/>
          </p:nvGrpSpPr>
          <p:grpSpPr bwMode="black">
            <a:xfrm>
              <a:off x="4098986" y="2921761"/>
              <a:ext cx="146479" cy="89200"/>
              <a:chOff x="10387012" y="4179358"/>
              <a:chExt cx="974726" cy="593725"/>
            </a:xfrm>
            <a:solidFill>
              <a:sysClr val="windowText" lastClr="000000"/>
            </a:solidFill>
          </p:grpSpPr>
          <p:sp>
            <p:nvSpPr>
              <p:cNvPr id="131"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3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33"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4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4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grpSp>
      </p:grpSp>
      <p:sp>
        <p:nvSpPr>
          <p:cNvPr id="161" name="Rectangle 160"/>
          <p:cNvSpPr/>
          <p:nvPr/>
        </p:nvSpPr>
        <p:spPr>
          <a:xfrm>
            <a:off x="7884934" y="5605150"/>
            <a:ext cx="2786466" cy="323165"/>
          </a:xfrm>
          <a:prstGeom prst="rect">
            <a:avLst/>
          </a:prstGeom>
        </p:spPr>
        <p:txBody>
          <a:bodyPr wrap="square">
            <a:spAutoFit/>
          </a:bodyPr>
          <a:lstStyle/>
          <a:p>
            <a:pPr marR="0" lvl="0" indent="0" algn="ctr" defTabSz="896386" fontAlgn="auto">
              <a:lnSpc>
                <a:spcPct val="100000"/>
              </a:lnSpc>
              <a:spcBef>
                <a:spcPts val="0"/>
              </a:spcBef>
              <a:spcAft>
                <a:spcPts val="0"/>
              </a:spcAft>
              <a:buClrTx/>
              <a:buSzTx/>
              <a:buFontTx/>
              <a:buNone/>
              <a:tabLst/>
              <a:defRPr/>
            </a:pP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Configure DLP to read labels</a:t>
            </a:r>
          </a:p>
        </p:txBody>
      </p:sp>
      <p:sp>
        <p:nvSpPr>
          <p:cNvPr id="166" name="Rounded Rectangle 182"/>
          <p:cNvSpPr/>
          <p:nvPr/>
        </p:nvSpPr>
        <p:spPr bwMode="auto">
          <a:xfrm>
            <a:off x="5353159" y="2244277"/>
            <a:ext cx="1737906"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algn="ct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Collaborate with existing tools</a:t>
            </a:r>
          </a:p>
        </p:txBody>
      </p:sp>
      <p:sp>
        <p:nvSpPr>
          <p:cNvPr id="167" name="Rounded Rectangle 2"/>
          <p:cNvSpPr/>
          <p:nvPr/>
        </p:nvSpPr>
        <p:spPr bwMode="auto">
          <a:xfrm>
            <a:off x="719397" y="1815070"/>
            <a:ext cx="2432384"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75761" tIns="140609" rIns="175761" bIns="140609" anchor="ctr"/>
          <a:lstStyle/>
          <a:p>
            <a:pPr marL="0" marR="0" lvl="0" indent="0" algn="ctr" defTabSz="89630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rPr>
              <a:t>Set policies appropriate to organization</a:t>
            </a:r>
          </a:p>
        </p:txBody>
      </p:sp>
      <p:grpSp>
        <p:nvGrpSpPr>
          <p:cNvPr id="17" name="Group 16">
            <a:extLst>
              <a:ext uri="{FF2B5EF4-FFF2-40B4-BE49-F238E27FC236}">
                <a16:creationId xmlns:a16="http://schemas.microsoft.com/office/drawing/2014/main" id="{CB4A3055-D449-4CDA-ACDF-CDAC96E4A4E3}"/>
              </a:ext>
            </a:extLst>
          </p:cNvPr>
          <p:cNvGrpSpPr/>
          <p:nvPr/>
        </p:nvGrpSpPr>
        <p:grpSpPr>
          <a:xfrm>
            <a:off x="719397" y="4531488"/>
            <a:ext cx="2432384" cy="813774"/>
            <a:chOff x="496389" y="4413156"/>
            <a:chExt cx="2432384" cy="813774"/>
          </a:xfrm>
        </p:grpSpPr>
        <p:sp>
          <p:nvSpPr>
            <p:cNvPr id="3" name="Rounded Rectangle 2"/>
            <p:cNvSpPr/>
            <p:nvPr/>
          </p:nvSpPr>
          <p:spPr bwMode="auto">
            <a:xfrm>
              <a:off x="496389" y="4413156"/>
              <a:ext cx="2432384" cy="813774"/>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097280" tIns="140609" rIns="175761" bIns="140609" anchor="ctr"/>
            <a:lstStyle/>
            <a:p>
              <a:pP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Classify and Label Data Automatically</a:t>
              </a:r>
            </a:p>
          </p:txBody>
        </p:sp>
        <p:grpSp>
          <p:nvGrpSpPr>
            <p:cNvPr id="6" name="Group 5"/>
            <p:cNvGrpSpPr/>
            <p:nvPr/>
          </p:nvGrpSpPr>
          <p:grpSpPr>
            <a:xfrm>
              <a:off x="588263" y="4677282"/>
              <a:ext cx="821982" cy="285523"/>
              <a:chOff x="-1467494" y="5470232"/>
              <a:chExt cx="664347" cy="230767"/>
            </a:xfrm>
            <a:solidFill>
              <a:schemeClr val="accent3"/>
            </a:solidFill>
          </p:grpSpPr>
          <p:sp>
            <p:nvSpPr>
              <p:cNvPr id="205" name="Rectangle 204"/>
              <p:cNvSpPr/>
              <p:nvPr/>
            </p:nvSpPr>
            <p:spPr bwMode="black">
              <a:xfrm>
                <a:off x="-1122682" y="5470232"/>
                <a:ext cx="319535" cy="56647"/>
              </a:xfrm>
              <a:prstGeom prst="rect">
                <a:avLst/>
              </a:prstGeom>
              <a:noFill/>
              <a:ln>
                <a:solidFill>
                  <a:schemeClr val="accent3"/>
                </a:solid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6" name="Rectangle 205"/>
              <p:cNvSpPr/>
              <p:nvPr/>
            </p:nvSpPr>
            <p:spPr bwMode="black">
              <a:xfrm>
                <a:off x="-1122682" y="5556613"/>
                <a:ext cx="319535" cy="56647"/>
              </a:xfrm>
              <a:prstGeom prst="rect">
                <a:avLst/>
              </a:prstGeom>
              <a:noFill/>
              <a:ln>
                <a:solidFill>
                  <a:schemeClr val="accent3"/>
                </a:solid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7" name="Rectangle 206"/>
              <p:cNvSpPr/>
              <p:nvPr/>
            </p:nvSpPr>
            <p:spPr bwMode="black">
              <a:xfrm>
                <a:off x="-1122682" y="5644352"/>
                <a:ext cx="319535" cy="56647"/>
              </a:xfrm>
              <a:prstGeom prst="rect">
                <a:avLst/>
              </a:prstGeom>
              <a:noFill/>
              <a:ln>
                <a:solidFill>
                  <a:schemeClr val="accent3"/>
                </a:solid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8" name="Arrow: Right 207"/>
              <p:cNvSpPr/>
              <p:nvPr/>
            </p:nvSpPr>
            <p:spPr bwMode="black">
              <a:xfrm>
                <a:off x="-1244018" y="5547327"/>
                <a:ext cx="105871" cy="72364"/>
              </a:xfrm>
              <a:prstGeom prst="rightArrow">
                <a:avLst/>
              </a:prstGeom>
              <a:grp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9" name="Arrow: Right 208"/>
              <p:cNvSpPr/>
              <p:nvPr/>
            </p:nvSpPr>
            <p:spPr bwMode="black">
              <a:xfrm rot="19800000">
                <a:off x="-1261204" y="5481437"/>
                <a:ext cx="105871" cy="72364"/>
              </a:xfrm>
              <a:prstGeom prst="rightArrow">
                <a:avLst/>
              </a:prstGeom>
              <a:grp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10" name="Arrow: Right 209"/>
              <p:cNvSpPr/>
              <p:nvPr/>
            </p:nvSpPr>
            <p:spPr bwMode="black">
              <a:xfrm rot="1800000" flipV="1">
                <a:off x="-1257203" y="5618080"/>
                <a:ext cx="105871" cy="72364"/>
              </a:xfrm>
              <a:prstGeom prst="rightArrow">
                <a:avLst/>
              </a:prstGeom>
              <a:grp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11" name="Freeform 9"/>
              <p:cNvSpPr>
                <a:spLocks noChangeAspect="1" noEditPoints="1"/>
              </p:cNvSpPr>
              <p:nvPr/>
            </p:nvSpPr>
            <p:spPr bwMode="black">
              <a:xfrm rot="10800000">
                <a:off x="-1467494" y="5519487"/>
                <a:ext cx="201824" cy="16364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pFill/>
              <a:ln>
                <a:solidFill>
                  <a:schemeClr val="bg1"/>
                </a:solid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chemeClr val="accent3"/>
                      </a:gs>
                      <a:gs pos="100000">
                        <a:schemeClr val="accent3"/>
                      </a:gs>
                    </a:gsLst>
                    <a:lin ang="5400000" scaled="0"/>
                  </a:gradFill>
                  <a:effectLst/>
                  <a:uLnTx/>
                  <a:uFillTx/>
                  <a:latin typeface="Segoe UI Semibold" panose="020B0702040204020203" pitchFamily="34" charset="0"/>
                  <a:cs typeface="Segoe UI Semibold" panose="020B0702040204020203" pitchFamily="34" charset="0"/>
                </a:endParaRPr>
              </a:p>
            </p:txBody>
          </p:sp>
        </p:grpSp>
      </p:grpSp>
      <p:sp>
        <p:nvSpPr>
          <p:cNvPr id="168" name="CRMArticles_EFF5" title="Icon of two documents stacked together with writing on them">
            <a:extLst>
              <a:ext uri="{FF2B5EF4-FFF2-40B4-BE49-F238E27FC236}">
                <a16:creationId xmlns:a16="http://schemas.microsoft.com/office/drawing/2014/main" id="{4422C1BA-BA35-45B6-BBE2-E7DA2B38199A}"/>
              </a:ext>
            </a:extLst>
          </p:cNvPr>
          <p:cNvSpPr>
            <a:spLocks noChangeAspect="1" noEditPoints="1"/>
          </p:cNvSpPr>
          <p:nvPr/>
        </p:nvSpPr>
        <p:spPr bwMode="auto">
          <a:xfrm>
            <a:off x="3516935" y="4029433"/>
            <a:ext cx="643454" cy="7427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aptop_E770" title="Icon of a laptop">
            <a:extLst>
              <a:ext uri="{FF2B5EF4-FFF2-40B4-BE49-F238E27FC236}">
                <a16:creationId xmlns:a16="http://schemas.microsoft.com/office/drawing/2014/main" id="{05BC8C39-1CFD-478E-9032-A4437E06DC29}"/>
              </a:ext>
            </a:extLst>
          </p:cNvPr>
          <p:cNvSpPr>
            <a:spLocks noChangeAspect="1" noEditPoints="1"/>
          </p:cNvSpPr>
          <p:nvPr/>
        </p:nvSpPr>
        <p:spPr bwMode="auto">
          <a:xfrm>
            <a:off x="1154084" y="3276146"/>
            <a:ext cx="1625443" cy="108462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20" name="Group 19">
            <a:extLst>
              <a:ext uri="{FF2B5EF4-FFF2-40B4-BE49-F238E27FC236}">
                <a16:creationId xmlns:a16="http://schemas.microsoft.com/office/drawing/2014/main" id="{357958E4-7706-4DC5-91C1-1BC5DE0B3253}"/>
              </a:ext>
            </a:extLst>
          </p:cNvPr>
          <p:cNvGrpSpPr/>
          <p:nvPr/>
        </p:nvGrpSpPr>
        <p:grpSpPr>
          <a:xfrm>
            <a:off x="5126360" y="4961918"/>
            <a:ext cx="2502351" cy="1532862"/>
            <a:chOff x="5064715" y="4961918"/>
            <a:chExt cx="2502351" cy="1532862"/>
          </a:xfrm>
        </p:grpSpPr>
        <p:sp>
          <p:nvSpPr>
            <p:cNvPr id="77" name="Rectangle 76"/>
            <p:cNvSpPr/>
            <p:nvPr/>
          </p:nvSpPr>
          <p:spPr>
            <a:xfrm>
              <a:off x="5090617" y="5940782"/>
              <a:ext cx="2476449" cy="553998"/>
            </a:xfrm>
            <a:prstGeom prst="rect">
              <a:avLst/>
            </a:prstGeom>
          </p:spPr>
          <p:txBody>
            <a:bodyPr wrap="square">
              <a:spAutoFit/>
            </a:bodyPr>
            <a:lstStyle/>
            <a:p>
              <a:pPr algn="ctr" defTabSz="896386">
                <a:defRPr/>
              </a:pPr>
              <a:r>
                <a:rPr lang="en-US" sz="15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User opens file from home PC or mobile device</a:t>
              </a:r>
            </a:p>
          </p:txBody>
        </p:sp>
        <p:sp>
          <p:nvSpPr>
            <p:cNvPr id="178" name="Laptop_E770" title="Icon of a laptop">
              <a:extLst>
                <a:ext uri="{FF2B5EF4-FFF2-40B4-BE49-F238E27FC236}">
                  <a16:creationId xmlns:a16="http://schemas.microsoft.com/office/drawing/2014/main" id="{00216668-77A2-4DE9-9E7A-5373E90F9331}"/>
                </a:ext>
              </a:extLst>
            </p:cNvPr>
            <p:cNvSpPr>
              <a:spLocks noChangeAspect="1" noEditPoints="1"/>
            </p:cNvSpPr>
            <p:nvPr/>
          </p:nvSpPr>
          <p:spPr bwMode="auto">
            <a:xfrm>
              <a:off x="5064715" y="4961918"/>
              <a:ext cx="1363244" cy="9096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81" name="CellPhone_E8EA" title="Icon of a cellphone">
            <a:extLst>
              <a:ext uri="{FF2B5EF4-FFF2-40B4-BE49-F238E27FC236}">
                <a16:creationId xmlns:a16="http://schemas.microsoft.com/office/drawing/2014/main" id="{D614749D-9403-4825-ADF0-C49C5CB42051}"/>
              </a:ext>
            </a:extLst>
          </p:cNvPr>
          <p:cNvSpPr>
            <a:spLocks noChangeAspect="1" noEditPoints="1"/>
          </p:cNvSpPr>
          <p:nvPr/>
        </p:nvSpPr>
        <p:spPr bwMode="auto">
          <a:xfrm>
            <a:off x="6752031" y="4712056"/>
            <a:ext cx="555437" cy="92557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7C09549F-39D9-4C31-A5F2-1EE030E517F2}"/>
              </a:ext>
            </a:extLst>
          </p:cNvPr>
          <p:cNvGrpSpPr/>
          <p:nvPr/>
        </p:nvGrpSpPr>
        <p:grpSpPr>
          <a:xfrm>
            <a:off x="7652385" y="2136798"/>
            <a:ext cx="652006" cy="767835"/>
            <a:chOff x="7590740" y="2136798"/>
            <a:chExt cx="652006" cy="767835"/>
          </a:xfrm>
        </p:grpSpPr>
        <p:sp>
          <p:nvSpPr>
            <p:cNvPr id="203" name="Rectangle 202">
              <a:extLst>
                <a:ext uri="{FF2B5EF4-FFF2-40B4-BE49-F238E27FC236}">
                  <a16:creationId xmlns:a16="http://schemas.microsoft.com/office/drawing/2014/main" id="{25047622-737A-48D4-BD3A-43357D5BE243}"/>
                </a:ext>
              </a:extLst>
            </p:cNvPr>
            <p:cNvSpPr/>
            <p:nvPr/>
          </p:nvSpPr>
          <p:spPr bwMode="auto">
            <a:xfrm>
              <a:off x="7590740" y="2136798"/>
              <a:ext cx="652006" cy="76783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CRMArticles_EFF5" title="Icon of two documents stacked together with writing on them">
              <a:extLst>
                <a:ext uri="{FF2B5EF4-FFF2-40B4-BE49-F238E27FC236}">
                  <a16:creationId xmlns:a16="http://schemas.microsoft.com/office/drawing/2014/main" id="{0D6BF0B9-C6EB-4DBB-BCB9-BB410B9F6673}"/>
                </a:ext>
              </a:extLst>
            </p:cNvPr>
            <p:cNvSpPr>
              <a:spLocks noChangeAspect="1" noEditPoints="1"/>
            </p:cNvSpPr>
            <p:nvPr/>
          </p:nvSpPr>
          <p:spPr bwMode="auto">
            <a:xfrm>
              <a:off x="7675256" y="2299224"/>
              <a:ext cx="482974" cy="55751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966D8247-8DB3-4560-8D8A-2BD4B1DD4C02}"/>
              </a:ext>
            </a:extLst>
          </p:cNvPr>
          <p:cNvGrpSpPr/>
          <p:nvPr/>
        </p:nvGrpSpPr>
        <p:grpSpPr>
          <a:xfrm>
            <a:off x="5573207" y="4675878"/>
            <a:ext cx="503987" cy="634800"/>
            <a:chOff x="5511562" y="4675878"/>
            <a:chExt cx="503987" cy="634800"/>
          </a:xfrm>
        </p:grpSpPr>
        <p:sp>
          <p:nvSpPr>
            <p:cNvPr id="186" name="Rectangle 185">
              <a:extLst>
                <a:ext uri="{FF2B5EF4-FFF2-40B4-BE49-F238E27FC236}">
                  <a16:creationId xmlns:a16="http://schemas.microsoft.com/office/drawing/2014/main" id="{89747058-0A9C-4A45-9D4C-A29667DE81C0}"/>
                </a:ext>
              </a:extLst>
            </p:cNvPr>
            <p:cNvSpPr/>
            <p:nvPr/>
          </p:nvSpPr>
          <p:spPr bwMode="auto">
            <a:xfrm>
              <a:off x="5511562" y="4675878"/>
              <a:ext cx="503987" cy="6348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0" name="CRMArticles_EFF5" title="Icon of two documents stacked together with writing on them">
              <a:extLst>
                <a:ext uri="{FF2B5EF4-FFF2-40B4-BE49-F238E27FC236}">
                  <a16:creationId xmlns:a16="http://schemas.microsoft.com/office/drawing/2014/main" id="{64A0F900-3EDD-479B-9087-85E866195116}"/>
                </a:ext>
              </a:extLst>
            </p:cNvPr>
            <p:cNvSpPr>
              <a:spLocks noChangeAspect="1" noEditPoints="1"/>
            </p:cNvSpPr>
            <p:nvPr/>
          </p:nvSpPr>
          <p:spPr bwMode="auto">
            <a:xfrm>
              <a:off x="5564942" y="4684352"/>
              <a:ext cx="397227" cy="45853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58175309-18EB-4459-B268-DA8300E7BEFB}"/>
              </a:ext>
            </a:extLst>
          </p:cNvPr>
          <p:cNvGrpSpPr/>
          <p:nvPr/>
        </p:nvGrpSpPr>
        <p:grpSpPr>
          <a:xfrm>
            <a:off x="6820224" y="4516928"/>
            <a:ext cx="409354" cy="385823"/>
            <a:chOff x="6758579" y="4516928"/>
            <a:chExt cx="409354" cy="385823"/>
          </a:xfrm>
        </p:grpSpPr>
        <p:sp>
          <p:nvSpPr>
            <p:cNvPr id="187" name="Rectangle 186">
              <a:extLst>
                <a:ext uri="{FF2B5EF4-FFF2-40B4-BE49-F238E27FC236}">
                  <a16:creationId xmlns:a16="http://schemas.microsoft.com/office/drawing/2014/main" id="{D5B927E5-7A63-46D4-BD5D-2B82DB151F55}"/>
                </a:ext>
              </a:extLst>
            </p:cNvPr>
            <p:cNvSpPr/>
            <p:nvPr/>
          </p:nvSpPr>
          <p:spPr bwMode="auto">
            <a:xfrm>
              <a:off x="6758579" y="4516928"/>
              <a:ext cx="409354" cy="3786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CRMArticles_EFF5" title="Icon of two documents stacked together with writing on them">
              <a:extLst>
                <a:ext uri="{FF2B5EF4-FFF2-40B4-BE49-F238E27FC236}">
                  <a16:creationId xmlns:a16="http://schemas.microsoft.com/office/drawing/2014/main" id="{29ACF8AC-1444-43C8-92E3-C76EEBBBFA86}"/>
                </a:ext>
              </a:extLst>
            </p:cNvPr>
            <p:cNvSpPr>
              <a:spLocks noChangeAspect="1" noEditPoints="1"/>
            </p:cNvSpPr>
            <p:nvPr/>
          </p:nvSpPr>
          <p:spPr bwMode="auto">
            <a:xfrm>
              <a:off x="6803994" y="4535066"/>
              <a:ext cx="318524" cy="36768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1358C42D-6D7F-40F0-BE43-DC2E7103F794}"/>
              </a:ext>
            </a:extLst>
          </p:cNvPr>
          <p:cNvGrpSpPr/>
          <p:nvPr/>
        </p:nvGrpSpPr>
        <p:grpSpPr>
          <a:xfrm>
            <a:off x="4157409" y="2580820"/>
            <a:ext cx="652006" cy="558829"/>
            <a:chOff x="4095764" y="2580820"/>
            <a:chExt cx="652006" cy="558829"/>
          </a:xfrm>
        </p:grpSpPr>
        <p:sp>
          <p:nvSpPr>
            <p:cNvPr id="200" name="Rectangle 199">
              <a:extLst>
                <a:ext uri="{FF2B5EF4-FFF2-40B4-BE49-F238E27FC236}">
                  <a16:creationId xmlns:a16="http://schemas.microsoft.com/office/drawing/2014/main" id="{E6CAE207-3AAE-4BE5-871C-E6B1D7293530}"/>
                </a:ext>
              </a:extLst>
            </p:cNvPr>
            <p:cNvSpPr/>
            <p:nvPr/>
          </p:nvSpPr>
          <p:spPr bwMode="auto">
            <a:xfrm>
              <a:off x="4095764" y="2580820"/>
              <a:ext cx="652006" cy="55882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CRMArticles_EFF5" title="Icon of two documents stacked together with writing on them">
              <a:extLst>
                <a:ext uri="{FF2B5EF4-FFF2-40B4-BE49-F238E27FC236}">
                  <a16:creationId xmlns:a16="http://schemas.microsoft.com/office/drawing/2014/main" id="{BCD1951B-3B4C-4F7F-8BCD-73A416220A6E}"/>
                </a:ext>
              </a:extLst>
            </p:cNvPr>
            <p:cNvSpPr>
              <a:spLocks noChangeAspect="1" noEditPoints="1"/>
            </p:cNvSpPr>
            <p:nvPr/>
          </p:nvSpPr>
          <p:spPr bwMode="auto">
            <a:xfrm>
              <a:off x="4218387" y="2651717"/>
              <a:ext cx="422630" cy="48785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CFDBF7EA-C85F-44DC-AA3E-6F157F9741A9}"/>
              </a:ext>
            </a:extLst>
          </p:cNvPr>
          <p:cNvGrpSpPr/>
          <p:nvPr/>
        </p:nvGrpSpPr>
        <p:grpSpPr>
          <a:xfrm>
            <a:off x="7751780" y="3268917"/>
            <a:ext cx="2919620" cy="599590"/>
            <a:chOff x="7690135" y="3268917"/>
            <a:chExt cx="2919620" cy="599590"/>
          </a:xfrm>
        </p:grpSpPr>
        <p:sp>
          <p:nvSpPr>
            <p:cNvPr id="135" name="Rounded Rectangle 134"/>
            <p:cNvSpPr/>
            <p:nvPr/>
          </p:nvSpPr>
          <p:spPr bwMode="auto">
            <a:xfrm>
              <a:off x="7817872" y="3268917"/>
              <a:ext cx="2791883"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822960" tIns="140609" rIns="175761" bIns="140609" anchor="ctr"/>
            <a:lstStyle/>
            <a:p>
              <a:pP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Centralized control </a:t>
              </a:r>
              <a:b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br>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of keys and data</a:t>
              </a:r>
            </a:p>
          </p:txBody>
        </p:sp>
        <p:grpSp>
          <p:nvGrpSpPr>
            <p:cNvPr id="179" name="Group 178"/>
            <p:cNvGrpSpPr/>
            <p:nvPr/>
          </p:nvGrpSpPr>
          <p:grpSpPr>
            <a:xfrm>
              <a:off x="8037574" y="3335209"/>
              <a:ext cx="396476" cy="444792"/>
              <a:chOff x="5260466" y="5398617"/>
              <a:chExt cx="1482653" cy="1501153"/>
            </a:xfrm>
            <a:noFill/>
          </p:grpSpPr>
          <p:cxnSp>
            <p:nvCxnSpPr>
              <p:cNvPr id="188" name="Straight Connector 187"/>
              <p:cNvCxnSpPr>
                <a:stCxn id="189" idx="4"/>
              </p:cNvCxnSpPr>
              <p:nvPr/>
            </p:nvCxnSpPr>
            <p:spPr>
              <a:xfrm flipH="1">
                <a:off x="5260466" y="5549115"/>
                <a:ext cx="787394" cy="884418"/>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Oval 188"/>
              <p:cNvSpPr/>
              <p:nvPr/>
            </p:nvSpPr>
            <p:spPr bwMode="auto">
              <a:xfrm>
                <a:off x="5972611" y="5398617"/>
                <a:ext cx="150498" cy="150498"/>
              </a:xfrm>
              <a:prstGeom prst="ellipse">
                <a:avLst/>
              </a:prstGeom>
              <a:grp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accent3"/>
                      </a:gs>
                      <a:gs pos="100000">
                        <a:schemeClr val="accent3"/>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90" name="Straight Connector 189"/>
              <p:cNvCxnSpPr>
                <a:stCxn id="189" idx="4"/>
              </p:cNvCxnSpPr>
              <p:nvPr/>
            </p:nvCxnSpPr>
            <p:spPr>
              <a:xfrm>
                <a:off x="6047860" y="5549115"/>
                <a:ext cx="695259" cy="1032268"/>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89" idx="4"/>
              </p:cNvCxnSpPr>
              <p:nvPr/>
            </p:nvCxnSpPr>
            <p:spPr>
              <a:xfrm>
                <a:off x="6047860" y="5549115"/>
                <a:ext cx="460553" cy="1262848"/>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9" idx="4"/>
              </p:cNvCxnSpPr>
              <p:nvPr/>
            </p:nvCxnSpPr>
            <p:spPr>
              <a:xfrm>
                <a:off x="6047860" y="5549115"/>
                <a:ext cx="211293" cy="1343489"/>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9" idx="4"/>
              </p:cNvCxnSpPr>
              <p:nvPr/>
            </p:nvCxnSpPr>
            <p:spPr>
              <a:xfrm flipH="1">
                <a:off x="5662260" y="5549115"/>
                <a:ext cx="385600" cy="1350655"/>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9" idx="4"/>
              </p:cNvCxnSpPr>
              <p:nvPr/>
            </p:nvCxnSpPr>
            <p:spPr>
              <a:xfrm flipH="1">
                <a:off x="5940850" y="5549115"/>
                <a:ext cx="107010" cy="1284821"/>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9" idx="4"/>
              </p:cNvCxnSpPr>
              <p:nvPr/>
            </p:nvCxnSpPr>
            <p:spPr>
              <a:xfrm flipH="1">
                <a:off x="5368093" y="5549115"/>
                <a:ext cx="679767" cy="1301040"/>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9" idx="4"/>
              </p:cNvCxnSpPr>
              <p:nvPr/>
            </p:nvCxnSpPr>
            <p:spPr>
              <a:xfrm>
                <a:off x="6047860" y="5549115"/>
                <a:ext cx="372669" cy="865592"/>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9" idx="4"/>
              </p:cNvCxnSpPr>
              <p:nvPr/>
            </p:nvCxnSpPr>
            <p:spPr>
              <a:xfrm>
                <a:off x="6047860" y="5549115"/>
                <a:ext cx="66813" cy="823994"/>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9" idx="4"/>
              </p:cNvCxnSpPr>
              <p:nvPr/>
            </p:nvCxnSpPr>
            <p:spPr>
              <a:xfrm flipH="1">
                <a:off x="5536434" y="5549115"/>
                <a:ext cx="511426" cy="832573"/>
              </a:xfrm>
              <a:prstGeom prst="line">
                <a:avLst/>
              </a:prstGeom>
              <a:grpFill/>
              <a:ln w="63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44C39A8F-3C69-4708-BA2B-BA431C8EA19F}"/>
                </a:ext>
              </a:extLst>
            </p:cNvPr>
            <p:cNvPicPr>
              <a:picLocks noChangeAspect="1"/>
            </p:cNvPicPr>
            <p:nvPr/>
          </p:nvPicPr>
          <p:blipFill>
            <a:blip r:embed="rId6"/>
            <a:stretch>
              <a:fillRect/>
            </a:stretch>
          </p:blipFill>
          <p:spPr>
            <a:xfrm>
              <a:off x="7690135" y="3502715"/>
              <a:ext cx="1072989" cy="365792"/>
            </a:xfrm>
            <a:prstGeom prst="rect">
              <a:avLst/>
            </a:prstGeom>
          </p:spPr>
        </p:pic>
      </p:grpSp>
      <p:sp>
        <p:nvSpPr>
          <p:cNvPr id="8" name="AutoShape 2" descr="Image result for SHAREPOINT ICONS">
            <a:extLst>
              <a:ext uri="{FF2B5EF4-FFF2-40B4-BE49-F238E27FC236}">
                <a16:creationId xmlns:a16="http://schemas.microsoft.com/office/drawing/2014/main" id="{AEAF2D26-A64A-425B-8CA7-7FF04388E430}"/>
              </a:ext>
            </a:extLst>
          </p:cNvPr>
          <p:cNvSpPr>
            <a:spLocks noChangeAspect="1" noChangeArrowheads="1"/>
          </p:cNvSpPr>
          <p:nvPr/>
        </p:nvSpPr>
        <p:spPr bwMode="auto">
          <a:xfrm>
            <a:off x="600524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2" name="Group 51">
            <a:extLst>
              <a:ext uri="{FF2B5EF4-FFF2-40B4-BE49-F238E27FC236}">
                <a16:creationId xmlns:a16="http://schemas.microsoft.com/office/drawing/2014/main" id="{70A6974E-853D-494D-9B6E-1874E90B9951}"/>
              </a:ext>
            </a:extLst>
          </p:cNvPr>
          <p:cNvGrpSpPr/>
          <p:nvPr/>
        </p:nvGrpSpPr>
        <p:grpSpPr>
          <a:xfrm>
            <a:off x="1468310" y="3561958"/>
            <a:ext cx="996991" cy="191808"/>
            <a:chOff x="636262" y="6240264"/>
            <a:chExt cx="2520398" cy="484892"/>
          </a:xfrm>
        </p:grpSpPr>
        <p:sp>
          <p:nvSpPr>
            <p:cNvPr id="338" name="Freeform 5">
              <a:extLst>
                <a:ext uri="{FF2B5EF4-FFF2-40B4-BE49-F238E27FC236}">
                  <a16:creationId xmlns:a16="http://schemas.microsoft.com/office/drawing/2014/main" id="{596F454E-B0CE-4D08-BC83-DB38672C3414}"/>
                </a:ext>
              </a:extLst>
            </p:cNvPr>
            <p:cNvSpPr>
              <a:spLocks noChangeAspect="1" noEditPoints="1"/>
            </p:cNvSpPr>
            <p:nvPr/>
          </p:nvSpPr>
          <p:spPr bwMode="black">
            <a:xfrm>
              <a:off x="1314244" y="6240569"/>
              <a:ext cx="482812" cy="484283"/>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tx2"/>
            </a:solidFill>
            <a:ln>
              <a:noFill/>
            </a:ln>
          </p:spPr>
          <p:txBody>
            <a:bodyPr vert="horz" wrap="square" lIns="93248" tIns="46624" rIns="93248" bIns="46624" numCol="1" anchor="t" anchorCtr="0" compatLnSpc="1">
              <a:prstTxWarp prst="textNoShape">
                <a:avLst/>
              </a:prstTxWarp>
            </a:bodyPr>
            <a:lstStyle/>
            <a:p>
              <a:endParaRPr lang="en-US" sz="1873"/>
            </a:p>
          </p:txBody>
        </p:sp>
        <p:sp>
          <p:nvSpPr>
            <p:cNvPr id="339" name="Freeform 9">
              <a:extLst>
                <a:ext uri="{FF2B5EF4-FFF2-40B4-BE49-F238E27FC236}">
                  <a16:creationId xmlns:a16="http://schemas.microsoft.com/office/drawing/2014/main" id="{85FCF626-670A-4E7D-B306-F28E30B76DD5}"/>
                </a:ext>
              </a:extLst>
            </p:cNvPr>
            <p:cNvSpPr>
              <a:spLocks noChangeAspect="1" noEditPoints="1"/>
            </p:cNvSpPr>
            <p:nvPr/>
          </p:nvSpPr>
          <p:spPr bwMode="black">
            <a:xfrm>
              <a:off x="2671768" y="6240264"/>
              <a:ext cx="484892" cy="48489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tx2"/>
            </a:solidFill>
            <a:ln>
              <a:noFill/>
            </a:ln>
          </p:spPr>
          <p:txBody>
            <a:bodyPr vert="horz" wrap="square" lIns="93248" tIns="46624" rIns="93248" bIns="46624" numCol="1" anchor="t" anchorCtr="0" compatLnSpc="1">
              <a:prstTxWarp prst="textNoShape">
                <a:avLst/>
              </a:prstTxWarp>
            </a:bodyPr>
            <a:lstStyle/>
            <a:p>
              <a:endParaRPr lang="en-US" sz="1873"/>
            </a:p>
          </p:txBody>
        </p:sp>
        <p:sp>
          <p:nvSpPr>
            <p:cNvPr id="340" name="Freeform 13">
              <a:extLst>
                <a:ext uri="{FF2B5EF4-FFF2-40B4-BE49-F238E27FC236}">
                  <a16:creationId xmlns:a16="http://schemas.microsoft.com/office/drawing/2014/main" id="{88F6EF83-CDD3-4FB7-A31E-914EEE64F8AC}"/>
                </a:ext>
              </a:extLst>
            </p:cNvPr>
            <p:cNvSpPr>
              <a:spLocks noChangeAspect="1" noEditPoints="1"/>
            </p:cNvSpPr>
            <p:nvPr/>
          </p:nvSpPr>
          <p:spPr bwMode="black">
            <a:xfrm>
              <a:off x="1992455" y="6240264"/>
              <a:ext cx="483913" cy="484892"/>
            </a:xfrm>
            <a:custGeom>
              <a:avLst/>
              <a:gdLst>
                <a:gd name="T0" fmla="*/ 246 w 416"/>
                <a:gd name="T1" fmla="*/ 43 h 416"/>
                <a:gd name="T2" fmla="*/ 0 w 416"/>
                <a:gd name="T3" fmla="*/ 43 h 416"/>
                <a:gd name="T4" fmla="*/ 246 w 416"/>
                <a:gd name="T5" fmla="*/ 416 h 416"/>
                <a:gd name="T6" fmla="*/ 402 w 416"/>
                <a:gd name="T7" fmla="*/ 374 h 416"/>
                <a:gd name="T8" fmla="*/ 416 w 416"/>
                <a:gd name="T9" fmla="*/ 57 h 416"/>
                <a:gd name="T10" fmla="*/ 156 w 416"/>
                <a:gd name="T11" fmla="*/ 275 h 416"/>
                <a:gd name="T12" fmla="*/ 111 w 416"/>
                <a:gd name="T13" fmla="*/ 187 h 416"/>
                <a:gd name="T14" fmla="*/ 110 w 416"/>
                <a:gd name="T15" fmla="*/ 181 h 416"/>
                <a:gd name="T16" fmla="*/ 110 w 416"/>
                <a:gd name="T17" fmla="*/ 173 h 416"/>
                <a:gd name="T18" fmla="*/ 109 w 416"/>
                <a:gd name="T19" fmla="*/ 178 h 416"/>
                <a:gd name="T20" fmla="*/ 108 w 416"/>
                <a:gd name="T21" fmla="*/ 185 h 416"/>
                <a:gd name="T22" fmla="*/ 90 w 416"/>
                <a:gd name="T23" fmla="*/ 270 h 416"/>
                <a:gd name="T24" fmla="*/ 40 w 416"/>
                <a:gd name="T25" fmla="*/ 145 h 416"/>
                <a:gd name="T26" fmla="*/ 77 w 416"/>
                <a:gd name="T27" fmla="*/ 227 h 416"/>
                <a:gd name="T28" fmla="*/ 77 w 416"/>
                <a:gd name="T29" fmla="*/ 233 h 416"/>
                <a:gd name="T30" fmla="*/ 78 w 416"/>
                <a:gd name="T31" fmla="*/ 241 h 416"/>
                <a:gd name="T32" fmla="*/ 78 w 416"/>
                <a:gd name="T33" fmla="*/ 238 h 416"/>
                <a:gd name="T34" fmla="*/ 79 w 416"/>
                <a:gd name="T35" fmla="*/ 231 h 416"/>
                <a:gd name="T36" fmla="*/ 98 w 416"/>
                <a:gd name="T37" fmla="*/ 141 h 416"/>
                <a:gd name="T38" fmla="*/ 142 w 416"/>
                <a:gd name="T39" fmla="*/ 230 h 416"/>
                <a:gd name="T40" fmla="*/ 142 w 416"/>
                <a:gd name="T41" fmla="*/ 236 h 416"/>
                <a:gd name="T42" fmla="*/ 143 w 416"/>
                <a:gd name="T43" fmla="*/ 244 h 416"/>
                <a:gd name="T44" fmla="*/ 144 w 416"/>
                <a:gd name="T45" fmla="*/ 240 h 416"/>
                <a:gd name="T46" fmla="*/ 144 w 416"/>
                <a:gd name="T47" fmla="*/ 232 h 416"/>
                <a:gd name="T48" fmla="*/ 161 w 416"/>
                <a:gd name="T49" fmla="*/ 138 h 416"/>
                <a:gd name="T50" fmla="*/ 156 w 416"/>
                <a:gd name="T51" fmla="*/ 275 h 416"/>
                <a:gd name="T52" fmla="*/ 246 w 416"/>
                <a:gd name="T53" fmla="*/ 360 h 416"/>
                <a:gd name="T54" fmla="*/ 369 w 416"/>
                <a:gd name="T55" fmla="*/ 322 h 416"/>
                <a:gd name="T56" fmla="*/ 246 w 416"/>
                <a:gd name="T57" fmla="*/ 303 h 416"/>
                <a:gd name="T58" fmla="*/ 369 w 416"/>
                <a:gd name="T59" fmla="*/ 279 h 416"/>
                <a:gd name="T60" fmla="*/ 246 w 416"/>
                <a:gd name="T61" fmla="*/ 260 h 416"/>
                <a:gd name="T62" fmla="*/ 369 w 416"/>
                <a:gd name="T63" fmla="*/ 237 h 416"/>
                <a:gd name="T64" fmla="*/ 246 w 416"/>
                <a:gd name="T65" fmla="*/ 218 h 416"/>
                <a:gd name="T66" fmla="*/ 369 w 416"/>
                <a:gd name="T67" fmla="*/ 194 h 416"/>
                <a:gd name="T68" fmla="*/ 246 w 416"/>
                <a:gd name="T69" fmla="*/ 175 h 416"/>
                <a:gd name="T70" fmla="*/ 369 w 416"/>
                <a:gd name="T71" fmla="*/ 152 h 416"/>
                <a:gd name="T72" fmla="*/ 246 w 416"/>
                <a:gd name="T73" fmla="*/ 133 h 416"/>
                <a:gd name="T74" fmla="*/ 369 w 416"/>
                <a:gd name="T75" fmla="*/ 109 h 416"/>
                <a:gd name="T76" fmla="*/ 246 w 416"/>
                <a:gd name="T77" fmla="*/ 90 h 416"/>
                <a:gd name="T78" fmla="*/ 402 w 416"/>
                <a:gd name="T79" fmla="*/ 5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6" h="416">
                  <a:moveTo>
                    <a:pt x="402" y="43"/>
                  </a:moveTo>
                  <a:cubicBezTo>
                    <a:pt x="246" y="43"/>
                    <a:pt x="246" y="43"/>
                    <a:pt x="246" y="43"/>
                  </a:cubicBezTo>
                  <a:cubicBezTo>
                    <a:pt x="246" y="0"/>
                    <a:pt x="246" y="0"/>
                    <a:pt x="246" y="0"/>
                  </a:cubicBezTo>
                  <a:cubicBezTo>
                    <a:pt x="0" y="43"/>
                    <a:pt x="0" y="43"/>
                    <a:pt x="0" y="43"/>
                  </a:cubicBezTo>
                  <a:cubicBezTo>
                    <a:pt x="0" y="374"/>
                    <a:pt x="0" y="374"/>
                    <a:pt x="0" y="374"/>
                  </a:cubicBezTo>
                  <a:cubicBezTo>
                    <a:pt x="246" y="416"/>
                    <a:pt x="246" y="416"/>
                    <a:pt x="246" y="416"/>
                  </a:cubicBezTo>
                  <a:cubicBezTo>
                    <a:pt x="246" y="374"/>
                    <a:pt x="246" y="374"/>
                    <a:pt x="246" y="374"/>
                  </a:cubicBezTo>
                  <a:cubicBezTo>
                    <a:pt x="402" y="374"/>
                    <a:pt x="402" y="374"/>
                    <a:pt x="402" y="374"/>
                  </a:cubicBezTo>
                  <a:cubicBezTo>
                    <a:pt x="410" y="374"/>
                    <a:pt x="416" y="368"/>
                    <a:pt x="416" y="360"/>
                  </a:cubicBezTo>
                  <a:cubicBezTo>
                    <a:pt x="416" y="57"/>
                    <a:pt x="416" y="57"/>
                    <a:pt x="416" y="57"/>
                  </a:cubicBezTo>
                  <a:cubicBezTo>
                    <a:pt x="416" y="49"/>
                    <a:pt x="410" y="43"/>
                    <a:pt x="402" y="43"/>
                  </a:cubicBezTo>
                  <a:close/>
                  <a:moveTo>
                    <a:pt x="156" y="275"/>
                  </a:moveTo>
                  <a:cubicBezTo>
                    <a:pt x="129" y="272"/>
                    <a:pt x="129" y="272"/>
                    <a:pt x="129" y="272"/>
                  </a:cubicBezTo>
                  <a:cubicBezTo>
                    <a:pt x="111" y="187"/>
                    <a:pt x="111" y="187"/>
                    <a:pt x="111" y="187"/>
                  </a:cubicBezTo>
                  <a:cubicBezTo>
                    <a:pt x="111" y="187"/>
                    <a:pt x="111" y="186"/>
                    <a:pt x="110" y="185"/>
                  </a:cubicBezTo>
                  <a:cubicBezTo>
                    <a:pt x="110" y="184"/>
                    <a:pt x="110" y="182"/>
                    <a:pt x="110" y="181"/>
                  </a:cubicBezTo>
                  <a:cubicBezTo>
                    <a:pt x="110" y="180"/>
                    <a:pt x="110" y="179"/>
                    <a:pt x="110" y="177"/>
                  </a:cubicBezTo>
                  <a:cubicBezTo>
                    <a:pt x="110" y="175"/>
                    <a:pt x="110" y="174"/>
                    <a:pt x="110" y="173"/>
                  </a:cubicBezTo>
                  <a:cubicBezTo>
                    <a:pt x="109" y="173"/>
                    <a:pt x="109" y="173"/>
                    <a:pt x="109" y="173"/>
                  </a:cubicBezTo>
                  <a:cubicBezTo>
                    <a:pt x="109" y="174"/>
                    <a:pt x="109" y="175"/>
                    <a:pt x="109" y="178"/>
                  </a:cubicBezTo>
                  <a:cubicBezTo>
                    <a:pt x="109" y="179"/>
                    <a:pt x="109" y="180"/>
                    <a:pt x="109" y="181"/>
                  </a:cubicBezTo>
                  <a:cubicBezTo>
                    <a:pt x="108" y="182"/>
                    <a:pt x="108" y="184"/>
                    <a:pt x="108" y="185"/>
                  </a:cubicBezTo>
                  <a:cubicBezTo>
                    <a:pt x="108" y="186"/>
                    <a:pt x="108" y="187"/>
                    <a:pt x="108" y="187"/>
                  </a:cubicBezTo>
                  <a:cubicBezTo>
                    <a:pt x="90" y="270"/>
                    <a:pt x="90" y="270"/>
                    <a:pt x="90" y="270"/>
                  </a:cubicBezTo>
                  <a:cubicBezTo>
                    <a:pt x="64" y="269"/>
                    <a:pt x="64" y="269"/>
                    <a:pt x="64" y="269"/>
                  </a:cubicBezTo>
                  <a:cubicBezTo>
                    <a:pt x="40" y="145"/>
                    <a:pt x="40" y="145"/>
                    <a:pt x="40" y="145"/>
                  </a:cubicBezTo>
                  <a:cubicBezTo>
                    <a:pt x="63" y="143"/>
                    <a:pt x="63" y="143"/>
                    <a:pt x="63" y="143"/>
                  </a:cubicBezTo>
                  <a:cubicBezTo>
                    <a:pt x="77" y="227"/>
                    <a:pt x="77" y="227"/>
                    <a:pt x="77" y="227"/>
                  </a:cubicBezTo>
                  <a:cubicBezTo>
                    <a:pt x="77" y="229"/>
                    <a:pt x="77" y="229"/>
                    <a:pt x="77" y="230"/>
                  </a:cubicBezTo>
                  <a:cubicBezTo>
                    <a:pt x="77" y="231"/>
                    <a:pt x="77" y="232"/>
                    <a:pt x="77" y="233"/>
                  </a:cubicBezTo>
                  <a:cubicBezTo>
                    <a:pt x="77" y="234"/>
                    <a:pt x="77" y="236"/>
                    <a:pt x="77" y="237"/>
                  </a:cubicBezTo>
                  <a:cubicBezTo>
                    <a:pt x="78" y="239"/>
                    <a:pt x="78" y="240"/>
                    <a:pt x="78" y="241"/>
                  </a:cubicBezTo>
                  <a:cubicBezTo>
                    <a:pt x="78" y="241"/>
                    <a:pt x="78" y="241"/>
                    <a:pt x="78" y="241"/>
                  </a:cubicBezTo>
                  <a:cubicBezTo>
                    <a:pt x="78" y="240"/>
                    <a:pt x="78" y="239"/>
                    <a:pt x="78" y="238"/>
                  </a:cubicBezTo>
                  <a:cubicBezTo>
                    <a:pt x="78" y="237"/>
                    <a:pt x="78" y="236"/>
                    <a:pt x="79" y="234"/>
                  </a:cubicBezTo>
                  <a:cubicBezTo>
                    <a:pt x="79" y="233"/>
                    <a:pt x="79" y="232"/>
                    <a:pt x="79" y="231"/>
                  </a:cubicBezTo>
                  <a:cubicBezTo>
                    <a:pt x="79" y="230"/>
                    <a:pt x="79" y="229"/>
                    <a:pt x="80" y="227"/>
                  </a:cubicBezTo>
                  <a:cubicBezTo>
                    <a:pt x="98" y="141"/>
                    <a:pt x="98" y="141"/>
                    <a:pt x="98" y="141"/>
                  </a:cubicBezTo>
                  <a:cubicBezTo>
                    <a:pt x="123" y="140"/>
                    <a:pt x="123" y="140"/>
                    <a:pt x="123" y="140"/>
                  </a:cubicBezTo>
                  <a:cubicBezTo>
                    <a:pt x="142" y="230"/>
                    <a:pt x="142" y="230"/>
                    <a:pt x="142" y="230"/>
                  </a:cubicBezTo>
                  <a:cubicBezTo>
                    <a:pt x="142" y="230"/>
                    <a:pt x="142" y="231"/>
                    <a:pt x="142" y="232"/>
                  </a:cubicBezTo>
                  <a:cubicBezTo>
                    <a:pt x="142" y="233"/>
                    <a:pt x="142" y="234"/>
                    <a:pt x="142" y="236"/>
                  </a:cubicBezTo>
                  <a:cubicBezTo>
                    <a:pt x="143" y="237"/>
                    <a:pt x="143" y="238"/>
                    <a:pt x="143" y="239"/>
                  </a:cubicBezTo>
                  <a:cubicBezTo>
                    <a:pt x="143" y="240"/>
                    <a:pt x="143" y="241"/>
                    <a:pt x="143" y="244"/>
                  </a:cubicBezTo>
                  <a:cubicBezTo>
                    <a:pt x="143" y="244"/>
                    <a:pt x="143" y="244"/>
                    <a:pt x="143" y="244"/>
                  </a:cubicBezTo>
                  <a:cubicBezTo>
                    <a:pt x="143" y="243"/>
                    <a:pt x="143" y="241"/>
                    <a:pt x="144" y="240"/>
                  </a:cubicBezTo>
                  <a:cubicBezTo>
                    <a:pt x="144" y="239"/>
                    <a:pt x="144" y="237"/>
                    <a:pt x="144" y="236"/>
                  </a:cubicBezTo>
                  <a:cubicBezTo>
                    <a:pt x="144" y="234"/>
                    <a:pt x="144" y="233"/>
                    <a:pt x="144" y="232"/>
                  </a:cubicBezTo>
                  <a:cubicBezTo>
                    <a:pt x="144" y="231"/>
                    <a:pt x="145" y="230"/>
                    <a:pt x="145" y="229"/>
                  </a:cubicBezTo>
                  <a:cubicBezTo>
                    <a:pt x="161" y="138"/>
                    <a:pt x="161" y="138"/>
                    <a:pt x="161" y="138"/>
                  </a:cubicBezTo>
                  <a:cubicBezTo>
                    <a:pt x="188" y="136"/>
                    <a:pt x="188" y="136"/>
                    <a:pt x="188" y="136"/>
                  </a:cubicBezTo>
                  <a:lnTo>
                    <a:pt x="156" y="275"/>
                  </a:lnTo>
                  <a:close/>
                  <a:moveTo>
                    <a:pt x="402" y="360"/>
                  </a:moveTo>
                  <a:cubicBezTo>
                    <a:pt x="246" y="360"/>
                    <a:pt x="246" y="360"/>
                    <a:pt x="246" y="360"/>
                  </a:cubicBezTo>
                  <a:cubicBezTo>
                    <a:pt x="246" y="322"/>
                    <a:pt x="246" y="322"/>
                    <a:pt x="246" y="322"/>
                  </a:cubicBezTo>
                  <a:cubicBezTo>
                    <a:pt x="369" y="322"/>
                    <a:pt x="369" y="322"/>
                    <a:pt x="369" y="322"/>
                  </a:cubicBezTo>
                  <a:cubicBezTo>
                    <a:pt x="369" y="303"/>
                    <a:pt x="369" y="303"/>
                    <a:pt x="369" y="303"/>
                  </a:cubicBezTo>
                  <a:cubicBezTo>
                    <a:pt x="246" y="303"/>
                    <a:pt x="246" y="303"/>
                    <a:pt x="246" y="303"/>
                  </a:cubicBezTo>
                  <a:cubicBezTo>
                    <a:pt x="246" y="279"/>
                    <a:pt x="246" y="279"/>
                    <a:pt x="246" y="279"/>
                  </a:cubicBezTo>
                  <a:cubicBezTo>
                    <a:pt x="369" y="279"/>
                    <a:pt x="369" y="279"/>
                    <a:pt x="369" y="279"/>
                  </a:cubicBezTo>
                  <a:cubicBezTo>
                    <a:pt x="369" y="260"/>
                    <a:pt x="369" y="260"/>
                    <a:pt x="369" y="260"/>
                  </a:cubicBezTo>
                  <a:cubicBezTo>
                    <a:pt x="246" y="260"/>
                    <a:pt x="246" y="260"/>
                    <a:pt x="246" y="260"/>
                  </a:cubicBezTo>
                  <a:cubicBezTo>
                    <a:pt x="246" y="237"/>
                    <a:pt x="246" y="237"/>
                    <a:pt x="246" y="237"/>
                  </a:cubicBezTo>
                  <a:cubicBezTo>
                    <a:pt x="369" y="237"/>
                    <a:pt x="369" y="237"/>
                    <a:pt x="369" y="237"/>
                  </a:cubicBezTo>
                  <a:cubicBezTo>
                    <a:pt x="369" y="218"/>
                    <a:pt x="369" y="218"/>
                    <a:pt x="369" y="218"/>
                  </a:cubicBezTo>
                  <a:cubicBezTo>
                    <a:pt x="246" y="218"/>
                    <a:pt x="246" y="218"/>
                    <a:pt x="246" y="218"/>
                  </a:cubicBezTo>
                  <a:cubicBezTo>
                    <a:pt x="246" y="194"/>
                    <a:pt x="246" y="194"/>
                    <a:pt x="246" y="194"/>
                  </a:cubicBezTo>
                  <a:cubicBezTo>
                    <a:pt x="369" y="194"/>
                    <a:pt x="369" y="194"/>
                    <a:pt x="369" y="194"/>
                  </a:cubicBezTo>
                  <a:cubicBezTo>
                    <a:pt x="369" y="175"/>
                    <a:pt x="369" y="175"/>
                    <a:pt x="369" y="175"/>
                  </a:cubicBezTo>
                  <a:cubicBezTo>
                    <a:pt x="246" y="175"/>
                    <a:pt x="246" y="175"/>
                    <a:pt x="246" y="175"/>
                  </a:cubicBezTo>
                  <a:cubicBezTo>
                    <a:pt x="246" y="152"/>
                    <a:pt x="246" y="152"/>
                    <a:pt x="246" y="152"/>
                  </a:cubicBezTo>
                  <a:cubicBezTo>
                    <a:pt x="369" y="152"/>
                    <a:pt x="369" y="152"/>
                    <a:pt x="369" y="152"/>
                  </a:cubicBezTo>
                  <a:cubicBezTo>
                    <a:pt x="369" y="133"/>
                    <a:pt x="369" y="133"/>
                    <a:pt x="369" y="133"/>
                  </a:cubicBezTo>
                  <a:cubicBezTo>
                    <a:pt x="246" y="133"/>
                    <a:pt x="246" y="133"/>
                    <a:pt x="246" y="133"/>
                  </a:cubicBezTo>
                  <a:cubicBezTo>
                    <a:pt x="246" y="109"/>
                    <a:pt x="246" y="109"/>
                    <a:pt x="246" y="109"/>
                  </a:cubicBezTo>
                  <a:cubicBezTo>
                    <a:pt x="369" y="109"/>
                    <a:pt x="369" y="109"/>
                    <a:pt x="369" y="109"/>
                  </a:cubicBezTo>
                  <a:cubicBezTo>
                    <a:pt x="369" y="90"/>
                    <a:pt x="369" y="90"/>
                    <a:pt x="369" y="90"/>
                  </a:cubicBezTo>
                  <a:cubicBezTo>
                    <a:pt x="246" y="90"/>
                    <a:pt x="246" y="90"/>
                    <a:pt x="246" y="90"/>
                  </a:cubicBezTo>
                  <a:cubicBezTo>
                    <a:pt x="246" y="57"/>
                    <a:pt x="246" y="57"/>
                    <a:pt x="246" y="57"/>
                  </a:cubicBezTo>
                  <a:cubicBezTo>
                    <a:pt x="402" y="57"/>
                    <a:pt x="402" y="57"/>
                    <a:pt x="402" y="57"/>
                  </a:cubicBezTo>
                  <a:lnTo>
                    <a:pt x="402" y="360"/>
                  </a:lnTo>
                  <a:close/>
                </a:path>
              </a:pathLst>
            </a:custGeom>
            <a:solidFill>
              <a:schemeClr val="tx2"/>
            </a:solidFill>
            <a:ln>
              <a:noFill/>
            </a:ln>
          </p:spPr>
          <p:txBody>
            <a:bodyPr vert="horz" wrap="square" lIns="93248" tIns="46624" rIns="93248" bIns="46624" numCol="1" anchor="t" anchorCtr="0" compatLnSpc="1">
              <a:prstTxWarp prst="textNoShape">
                <a:avLst/>
              </a:prstTxWarp>
            </a:bodyPr>
            <a:lstStyle/>
            <a:p>
              <a:endParaRPr lang="en-US" sz="1873"/>
            </a:p>
          </p:txBody>
        </p:sp>
        <p:sp>
          <p:nvSpPr>
            <p:cNvPr id="341" name="Freeform 5">
              <a:extLst>
                <a:ext uri="{FF2B5EF4-FFF2-40B4-BE49-F238E27FC236}">
                  <a16:creationId xmlns:a16="http://schemas.microsoft.com/office/drawing/2014/main" id="{8E4DDC23-D8FB-430F-832B-73418962FB2C}"/>
                </a:ext>
              </a:extLst>
            </p:cNvPr>
            <p:cNvSpPr>
              <a:spLocks noChangeAspect="1" noEditPoints="1"/>
            </p:cNvSpPr>
            <p:nvPr/>
          </p:nvSpPr>
          <p:spPr bwMode="black">
            <a:xfrm>
              <a:off x="636262" y="6240264"/>
              <a:ext cx="482583" cy="484892"/>
            </a:xfrm>
            <a:custGeom>
              <a:avLst/>
              <a:gdLst>
                <a:gd name="T0" fmla="*/ 208 w 351"/>
                <a:gd name="T1" fmla="*/ 40 h 352"/>
                <a:gd name="T2" fmla="*/ 0 w 351"/>
                <a:gd name="T3" fmla="*/ 36 h 352"/>
                <a:gd name="T4" fmla="*/ 208 w 351"/>
                <a:gd name="T5" fmla="*/ 352 h 352"/>
                <a:gd name="T6" fmla="*/ 340 w 351"/>
                <a:gd name="T7" fmla="*/ 308 h 352"/>
                <a:gd name="T8" fmla="*/ 351 w 351"/>
                <a:gd name="T9" fmla="*/ 52 h 352"/>
                <a:gd name="T10" fmla="*/ 140 w 351"/>
                <a:gd name="T11" fmla="*/ 158 h 352"/>
                <a:gd name="T12" fmla="*/ 134 w 351"/>
                <a:gd name="T13" fmla="*/ 174 h 352"/>
                <a:gd name="T14" fmla="*/ 122 w 351"/>
                <a:gd name="T15" fmla="*/ 187 h 352"/>
                <a:gd name="T16" fmla="*/ 107 w 351"/>
                <a:gd name="T17" fmla="*/ 193 h 352"/>
                <a:gd name="T18" fmla="*/ 88 w 351"/>
                <a:gd name="T19" fmla="*/ 193 h 352"/>
                <a:gd name="T20" fmla="*/ 64 w 351"/>
                <a:gd name="T21" fmla="*/ 238 h 352"/>
                <a:gd name="T22" fmla="*/ 100 w 351"/>
                <a:gd name="T23" fmla="*/ 108 h 352"/>
                <a:gd name="T24" fmla="*/ 130 w 351"/>
                <a:gd name="T25" fmla="*/ 117 h 352"/>
                <a:gd name="T26" fmla="*/ 140 w 351"/>
                <a:gd name="T27" fmla="*/ 149 h 352"/>
                <a:gd name="T28" fmla="*/ 339 w 351"/>
                <a:gd name="T29" fmla="*/ 296 h 352"/>
                <a:gd name="T30" fmla="*/ 208 w 351"/>
                <a:gd name="T31" fmla="*/ 264 h 352"/>
                <a:gd name="T32" fmla="*/ 303 w 351"/>
                <a:gd name="T33" fmla="*/ 248 h 352"/>
                <a:gd name="T34" fmla="*/ 208 w 351"/>
                <a:gd name="T35" fmla="*/ 228 h 352"/>
                <a:gd name="T36" fmla="*/ 303 w 351"/>
                <a:gd name="T37" fmla="*/ 212 h 352"/>
                <a:gd name="T38" fmla="*/ 208 w 351"/>
                <a:gd name="T39" fmla="*/ 188 h 352"/>
                <a:gd name="T40" fmla="*/ 280 w 351"/>
                <a:gd name="T41" fmla="*/ 140 h 352"/>
                <a:gd name="T42" fmla="*/ 227 w 351"/>
                <a:gd name="T43" fmla="*/ 88 h 352"/>
                <a:gd name="T44" fmla="*/ 208 w 351"/>
                <a:gd name="T45" fmla="*/ 52 h 352"/>
                <a:gd name="T46" fmla="*/ 339 w 351"/>
                <a:gd name="T47" fmla="*/ 296 h 352"/>
                <a:gd name="T48" fmla="*/ 104 w 351"/>
                <a:gd name="T49" fmla="*/ 132 h 352"/>
                <a:gd name="T50" fmla="*/ 88 w 351"/>
                <a:gd name="T51" fmla="*/ 132 h 352"/>
                <a:gd name="T52" fmla="*/ 88 w 351"/>
                <a:gd name="T53" fmla="*/ 170 h 352"/>
                <a:gd name="T54" fmla="*/ 104 w 351"/>
                <a:gd name="T55" fmla="*/ 170 h 352"/>
                <a:gd name="T56" fmla="*/ 113 w 351"/>
                <a:gd name="T57" fmla="*/ 159 h 352"/>
                <a:gd name="T58" fmla="*/ 113 w 351"/>
                <a:gd name="T59" fmla="*/ 141 h 352"/>
                <a:gd name="T60" fmla="*/ 288 w 351"/>
                <a:gd name="T61" fmla="*/ 132 h 352"/>
                <a:gd name="T62" fmla="*/ 235 w 351"/>
                <a:gd name="T6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1" h="352">
                  <a:moveTo>
                    <a:pt x="340" y="40"/>
                  </a:moveTo>
                  <a:cubicBezTo>
                    <a:pt x="208" y="40"/>
                    <a:pt x="208" y="40"/>
                    <a:pt x="208" y="40"/>
                  </a:cubicBezTo>
                  <a:cubicBezTo>
                    <a:pt x="208" y="0"/>
                    <a:pt x="208" y="0"/>
                    <a:pt x="208" y="0"/>
                  </a:cubicBezTo>
                  <a:cubicBezTo>
                    <a:pt x="0" y="36"/>
                    <a:pt x="0" y="36"/>
                    <a:pt x="0" y="36"/>
                  </a:cubicBezTo>
                  <a:cubicBezTo>
                    <a:pt x="0" y="316"/>
                    <a:pt x="0" y="316"/>
                    <a:pt x="0" y="316"/>
                  </a:cubicBezTo>
                  <a:cubicBezTo>
                    <a:pt x="208" y="352"/>
                    <a:pt x="208" y="352"/>
                    <a:pt x="208" y="352"/>
                  </a:cubicBezTo>
                  <a:cubicBezTo>
                    <a:pt x="208" y="308"/>
                    <a:pt x="208" y="308"/>
                    <a:pt x="208" y="308"/>
                  </a:cubicBezTo>
                  <a:cubicBezTo>
                    <a:pt x="340" y="308"/>
                    <a:pt x="340" y="308"/>
                    <a:pt x="340" y="308"/>
                  </a:cubicBezTo>
                  <a:cubicBezTo>
                    <a:pt x="347" y="308"/>
                    <a:pt x="351" y="303"/>
                    <a:pt x="351" y="296"/>
                  </a:cubicBezTo>
                  <a:cubicBezTo>
                    <a:pt x="351" y="52"/>
                    <a:pt x="351" y="52"/>
                    <a:pt x="351" y="52"/>
                  </a:cubicBezTo>
                  <a:cubicBezTo>
                    <a:pt x="351" y="45"/>
                    <a:pt x="346" y="40"/>
                    <a:pt x="340" y="40"/>
                  </a:cubicBezTo>
                  <a:close/>
                  <a:moveTo>
                    <a:pt x="140" y="158"/>
                  </a:moveTo>
                  <a:cubicBezTo>
                    <a:pt x="139" y="161"/>
                    <a:pt x="138" y="164"/>
                    <a:pt x="137" y="167"/>
                  </a:cubicBezTo>
                  <a:cubicBezTo>
                    <a:pt x="136" y="169"/>
                    <a:pt x="135" y="172"/>
                    <a:pt x="134" y="174"/>
                  </a:cubicBezTo>
                  <a:cubicBezTo>
                    <a:pt x="132" y="177"/>
                    <a:pt x="131" y="179"/>
                    <a:pt x="129" y="181"/>
                  </a:cubicBezTo>
                  <a:cubicBezTo>
                    <a:pt x="127" y="183"/>
                    <a:pt x="125" y="185"/>
                    <a:pt x="122" y="187"/>
                  </a:cubicBezTo>
                  <a:cubicBezTo>
                    <a:pt x="120" y="188"/>
                    <a:pt x="117" y="190"/>
                    <a:pt x="115" y="191"/>
                  </a:cubicBezTo>
                  <a:cubicBezTo>
                    <a:pt x="112" y="192"/>
                    <a:pt x="109" y="192"/>
                    <a:pt x="107" y="193"/>
                  </a:cubicBezTo>
                  <a:cubicBezTo>
                    <a:pt x="104" y="193"/>
                    <a:pt x="101" y="194"/>
                    <a:pt x="97" y="194"/>
                  </a:cubicBezTo>
                  <a:cubicBezTo>
                    <a:pt x="88" y="193"/>
                    <a:pt x="88" y="193"/>
                    <a:pt x="88" y="193"/>
                  </a:cubicBezTo>
                  <a:cubicBezTo>
                    <a:pt x="88" y="240"/>
                    <a:pt x="88" y="240"/>
                    <a:pt x="88" y="240"/>
                  </a:cubicBezTo>
                  <a:cubicBezTo>
                    <a:pt x="64" y="238"/>
                    <a:pt x="64" y="238"/>
                    <a:pt x="64" y="238"/>
                  </a:cubicBezTo>
                  <a:cubicBezTo>
                    <a:pt x="64" y="110"/>
                    <a:pt x="64" y="110"/>
                    <a:pt x="64" y="110"/>
                  </a:cubicBezTo>
                  <a:cubicBezTo>
                    <a:pt x="100" y="108"/>
                    <a:pt x="100" y="108"/>
                    <a:pt x="100" y="108"/>
                  </a:cubicBezTo>
                  <a:cubicBezTo>
                    <a:pt x="108" y="108"/>
                    <a:pt x="112" y="108"/>
                    <a:pt x="117" y="110"/>
                  </a:cubicBezTo>
                  <a:cubicBezTo>
                    <a:pt x="122" y="111"/>
                    <a:pt x="126" y="113"/>
                    <a:pt x="130" y="117"/>
                  </a:cubicBezTo>
                  <a:cubicBezTo>
                    <a:pt x="133" y="120"/>
                    <a:pt x="136" y="125"/>
                    <a:pt x="138" y="130"/>
                  </a:cubicBezTo>
                  <a:cubicBezTo>
                    <a:pt x="139" y="135"/>
                    <a:pt x="140" y="141"/>
                    <a:pt x="140" y="149"/>
                  </a:cubicBezTo>
                  <a:cubicBezTo>
                    <a:pt x="140" y="152"/>
                    <a:pt x="140" y="155"/>
                    <a:pt x="140" y="158"/>
                  </a:cubicBezTo>
                  <a:close/>
                  <a:moveTo>
                    <a:pt x="339" y="296"/>
                  </a:moveTo>
                  <a:cubicBezTo>
                    <a:pt x="208" y="296"/>
                    <a:pt x="208" y="296"/>
                    <a:pt x="208" y="296"/>
                  </a:cubicBezTo>
                  <a:cubicBezTo>
                    <a:pt x="208" y="264"/>
                    <a:pt x="208" y="264"/>
                    <a:pt x="208" y="264"/>
                  </a:cubicBezTo>
                  <a:cubicBezTo>
                    <a:pt x="303" y="264"/>
                    <a:pt x="303" y="264"/>
                    <a:pt x="303" y="264"/>
                  </a:cubicBezTo>
                  <a:cubicBezTo>
                    <a:pt x="303" y="248"/>
                    <a:pt x="303" y="248"/>
                    <a:pt x="303" y="248"/>
                  </a:cubicBezTo>
                  <a:cubicBezTo>
                    <a:pt x="208" y="248"/>
                    <a:pt x="208" y="248"/>
                    <a:pt x="208" y="248"/>
                  </a:cubicBezTo>
                  <a:cubicBezTo>
                    <a:pt x="208" y="228"/>
                    <a:pt x="208" y="228"/>
                    <a:pt x="208" y="228"/>
                  </a:cubicBezTo>
                  <a:cubicBezTo>
                    <a:pt x="303" y="228"/>
                    <a:pt x="303" y="228"/>
                    <a:pt x="303" y="228"/>
                  </a:cubicBezTo>
                  <a:cubicBezTo>
                    <a:pt x="303" y="212"/>
                    <a:pt x="303" y="212"/>
                    <a:pt x="303" y="212"/>
                  </a:cubicBezTo>
                  <a:cubicBezTo>
                    <a:pt x="208" y="212"/>
                    <a:pt x="208" y="212"/>
                    <a:pt x="208" y="212"/>
                  </a:cubicBezTo>
                  <a:cubicBezTo>
                    <a:pt x="208" y="188"/>
                    <a:pt x="208" y="188"/>
                    <a:pt x="208" y="188"/>
                  </a:cubicBezTo>
                  <a:cubicBezTo>
                    <a:pt x="214" y="191"/>
                    <a:pt x="221" y="192"/>
                    <a:pt x="228" y="192"/>
                  </a:cubicBezTo>
                  <a:cubicBezTo>
                    <a:pt x="256" y="192"/>
                    <a:pt x="280" y="169"/>
                    <a:pt x="280" y="140"/>
                  </a:cubicBezTo>
                  <a:cubicBezTo>
                    <a:pt x="227" y="140"/>
                    <a:pt x="227" y="140"/>
                    <a:pt x="227" y="140"/>
                  </a:cubicBezTo>
                  <a:cubicBezTo>
                    <a:pt x="227" y="88"/>
                    <a:pt x="227" y="88"/>
                    <a:pt x="227" y="88"/>
                  </a:cubicBezTo>
                  <a:cubicBezTo>
                    <a:pt x="220" y="88"/>
                    <a:pt x="214" y="89"/>
                    <a:pt x="208" y="92"/>
                  </a:cubicBezTo>
                  <a:cubicBezTo>
                    <a:pt x="208" y="52"/>
                    <a:pt x="208" y="52"/>
                    <a:pt x="208" y="52"/>
                  </a:cubicBezTo>
                  <a:cubicBezTo>
                    <a:pt x="339" y="52"/>
                    <a:pt x="339" y="52"/>
                    <a:pt x="339" y="52"/>
                  </a:cubicBezTo>
                  <a:lnTo>
                    <a:pt x="339" y="296"/>
                  </a:lnTo>
                  <a:close/>
                  <a:moveTo>
                    <a:pt x="110" y="135"/>
                  </a:moveTo>
                  <a:cubicBezTo>
                    <a:pt x="108" y="134"/>
                    <a:pt x="106" y="132"/>
                    <a:pt x="104" y="132"/>
                  </a:cubicBezTo>
                  <a:cubicBezTo>
                    <a:pt x="101" y="131"/>
                    <a:pt x="98" y="131"/>
                    <a:pt x="95" y="131"/>
                  </a:cubicBezTo>
                  <a:cubicBezTo>
                    <a:pt x="88" y="132"/>
                    <a:pt x="88" y="132"/>
                    <a:pt x="88" y="132"/>
                  </a:cubicBezTo>
                  <a:cubicBezTo>
                    <a:pt x="88" y="170"/>
                    <a:pt x="88" y="170"/>
                    <a:pt x="88" y="170"/>
                  </a:cubicBezTo>
                  <a:cubicBezTo>
                    <a:pt x="88" y="170"/>
                    <a:pt x="88" y="170"/>
                    <a:pt x="88" y="170"/>
                  </a:cubicBezTo>
                  <a:cubicBezTo>
                    <a:pt x="95" y="171"/>
                    <a:pt x="95" y="171"/>
                    <a:pt x="95" y="171"/>
                  </a:cubicBezTo>
                  <a:cubicBezTo>
                    <a:pt x="98" y="171"/>
                    <a:pt x="101" y="171"/>
                    <a:pt x="104" y="170"/>
                  </a:cubicBezTo>
                  <a:cubicBezTo>
                    <a:pt x="106" y="169"/>
                    <a:pt x="108" y="168"/>
                    <a:pt x="110" y="166"/>
                  </a:cubicBezTo>
                  <a:cubicBezTo>
                    <a:pt x="111" y="164"/>
                    <a:pt x="112" y="162"/>
                    <a:pt x="113" y="159"/>
                  </a:cubicBezTo>
                  <a:cubicBezTo>
                    <a:pt x="114" y="157"/>
                    <a:pt x="114" y="154"/>
                    <a:pt x="114" y="150"/>
                  </a:cubicBezTo>
                  <a:cubicBezTo>
                    <a:pt x="114" y="147"/>
                    <a:pt x="114" y="144"/>
                    <a:pt x="113" y="141"/>
                  </a:cubicBezTo>
                  <a:cubicBezTo>
                    <a:pt x="112" y="139"/>
                    <a:pt x="111" y="137"/>
                    <a:pt x="110" y="135"/>
                  </a:cubicBezTo>
                  <a:close/>
                  <a:moveTo>
                    <a:pt x="288" y="132"/>
                  </a:moveTo>
                  <a:cubicBezTo>
                    <a:pt x="235" y="132"/>
                    <a:pt x="235" y="132"/>
                    <a:pt x="235" y="132"/>
                  </a:cubicBezTo>
                  <a:cubicBezTo>
                    <a:pt x="235" y="80"/>
                    <a:pt x="235" y="80"/>
                    <a:pt x="235" y="80"/>
                  </a:cubicBezTo>
                  <a:cubicBezTo>
                    <a:pt x="263" y="80"/>
                    <a:pt x="288" y="103"/>
                    <a:pt x="288" y="132"/>
                  </a:cubicBezTo>
                  <a:close/>
                </a:path>
              </a:pathLst>
            </a:custGeom>
            <a:solidFill>
              <a:schemeClr val="tx2"/>
            </a:solidFill>
            <a:ln>
              <a:noFill/>
            </a:ln>
          </p:spPr>
          <p:txBody>
            <a:bodyPr vert="horz" wrap="square" lIns="93248" tIns="46624" rIns="93248" bIns="46624" numCol="1" anchor="t" anchorCtr="0" compatLnSpc="1">
              <a:prstTxWarp prst="textNoShape">
                <a:avLst/>
              </a:prstTxWarp>
            </a:bodyPr>
            <a:lstStyle/>
            <a:p>
              <a:endParaRPr lang="en-US" sz="1873"/>
            </a:p>
          </p:txBody>
        </p:sp>
      </p:grpSp>
      <p:grpSp>
        <p:nvGrpSpPr>
          <p:cNvPr id="54" name="Group 53">
            <a:extLst>
              <a:ext uri="{FF2B5EF4-FFF2-40B4-BE49-F238E27FC236}">
                <a16:creationId xmlns:a16="http://schemas.microsoft.com/office/drawing/2014/main" id="{BC1F210F-00BB-4A2A-BF68-59FC322B268D}"/>
              </a:ext>
            </a:extLst>
          </p:cNvPr>
          <p:cNvGrpSpPr/>
          <p:nvPr/>
        </p:nvGrpSpPr>
        <p:grpSpPr>
          <a:xfrm>
            <a:off x="8265949" y="1860703"/>
            <a:ext cx="613823" cy="617382"/>
            <a:chOff x="8374991" y="1965809"/>
            <a:chExt cx="613823" cy="617382"/>
          </a:xfrm>
        </p:grpSpPr>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2578" y="2338605"/>
              <a:ext cx="205876" cy="205876"/>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93644" y="1991664"/>
              <a:ext cx="248318" cy="248318"/>
            </a:xfrm>
            <a:prstGeom prst="rect">
              <a:avLst/>
            </a:prstGeom>
          </p:spPr>
        </p:pic>
        <p:pic>
          <p:nvPicPr>
            <p:cNvPr id="2058" name="Picture 10" descr="Image result for SALESFORCE PNG">
              <a:extLst>
                <a:ext uri="{FF2B5EF4-FFF2-40B4-BE49-F238E27FC236}">
                  <a16:creationId xmlns:a16="http://schemas.microsoft.com/office/drawing/2014/main" id="{3AD48F5B-FAE0-42C0-8FD0-38BD187675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74991" y="1965809"/>
              <a:ext cx="286614" cy="2866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C04F3CC3-43B5-4F5E-87C8-8D473C8BFE14}"/>
                </a:ext>
              </a:extLst>
            </p:cNvPr>
            <p:cNvPicPr>
              <a:picLocks noChangeAspect="1"/>
            </p:cNvPicPr>
            <p:nvPr/>
          </p:nvPicPr>
          <p:blipFill>
            <a:blip r:embed="rId10"/>
            <a:stretch>
              <a:fillRect/>
            </a:stretch>
          </p:blipFill>
          <p:spPr>
            <a:xfrm>
              <a:off x="8629565" y="2242993"/>
              <a:ext cx="359249" cy="340198"/>
            </a:xfrm>
            <a:prstGeom prst="rect">
              <a:avLst/>
            </a:prstGeom>
          </p:spPr>
        </p:pic>
      </p:grpSp>
    </p:spTree>
    <p:extLst>
      <p:ext uri="{BB962C8B-B14F-4D97-AF65-F5344CB8AC3E}">
        <p14:creationId xmlns:p14="http://schemas.microsoft.com/office/powerpoint/2010/main" val="2700688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p:cTn id="7" dur="500" fill="hold"/>
                                        <p:tgtEl>
                                          <p:spTgt spid="168"/>
                                        </p:tgtEl>
                                        <p:attrNameLst>
                                          <p:attrName>ppt_w</p:attrName>
                                        </p:attrNameLst>
                                      </p:cBhvr>
                                      <p:tavLst>
                                        <p:tav tm="0">
                                          <p:val>
                                            <p:fltVal val="0"/>
                                          </p:val>
                                        </p:tav>
                                        <p:tav tm="100000">
                                          <p:val>
                                            <p:strVal val="#ppt_w"/>
                                          </p:val>
                                        </p:tav>
                                      </p:tavLst>
                                    </p:anim>
                                    <p:anim calcmode="lin" valueType="num">
                                      <p:cBhvr>
                                        <p:cTn id="8" dur="500" fill="hold"/>
                                        <p:tgtEl>
                                          <p:spTgt spid="168"/>
                                        </p:tgtEl>
                                        <p:attrNameLst>
                                          <p:attrName>ppt_h</p:attrName>
                                        </p:attrNameLst>
                                      </p:cBhvr>
                                      <p:tavLst>
                                        <p:tav tm="0">
                                          <p:val>
                                            <p:fltVal val="0"/>
                                          </p:val>
                                        </p:tav>
                                        <p:tav tm="100000">
                                          <p:val>
                                            <p:strVal val="#ppt_h"/>
                                          </p:val>
                                        </p:tav>
                                      </p:tavLst>
                                    </p:anim>
                                    <p:animEffect transition="in" filter="fade">
                                      <p:cBhvr>
                                        <p:cTn id="9" dur="500"/>
                                        <p:tgtEl>
                                          <p:spTgt spid="168"/>
                                        </p:tgtEl>
                                      </p:cBhvr>
                                    </p:animEffect>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500" fill="hold"/>
                                        <p:tgtEl>
                                          <p:spTgt spid="168"/>
                                        </p:tgtEl>
                                        <p:attrNameLst>
                                          <p:attrName>stroke.color</p:attrName>
                                        </p:attrNameLst>
                                      </p:cBhvr>
                                      <p:to>
                                        <a:srgbClr val="0078D4"/>
                                      </p:to>
                                    </p:animClr>
                                    <p:set>
                                      <p:cBhvr>
                                        <p:cTn id="14" dur="500" fill="hold"/>
                                        <p:tgtEl>
                                          <p:spTgt spid="168"/>
                                        </p:tgtEl>
                                        <p:attrNameLst>
                                          <p:attrName>stroke.on</p:attrName>
                                        </p:attrNameLst>
                                      </p:cBhvr>
                                      <p:to>
                                        <p:strVal val="true"/>
                                      </p:to>
                                    </p:set>
                                  </p:childTnLst>
                                </p:cTn>
                              </p:par>
                              <p:par>
                                <p:cTn id="15" presetID="22" presetClass="entr" presetSubtype="8"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wipe(left)">
                                      <p:cBhvr>
                                        <p:cTn id="17" dur="500"/>
                                        <p:tgtEl>
                                          <p:spTgt spid="106"/>
                                        </p:tgtEl>
                                      </p:cBhvr>
                                    </p:animEffect>
                                  </p:childTnLst>
                                </p:cTn>
                              </p:par>
                              <p:par>
                                <p:cTn id="18" presetID="53" presetClass="entr" presetSubtype="16"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3"/>
                                        </p:tgtEl>
                                        <p:attrNameLst>
                                          <p:attrName>style.visibility</p:attrName>
                                        </p:attrNameLst>
                                      </p:cBhvr>
                                      <p:to>
                                        <p:strVal val="visible"/>
                                      </p:to>
                                    </p:set>
                                    <p:animEffect transition="in" filter="fade">
                                      <p:cBhvr>
                                        <p:cTn id="29" dur="500"/>
                                        <p:tgtEl>
                                          <p:spTgt spid="183"/>
                                        </p:tgtEl>
                                      </p:cBhvr>
                                    </p:animEffect>
                                  </p:childTnLst>
                                </p:cTn>
                              </p:par>
                              <p:par>
                                <p:cTn id="30" presetID="10" presetClass="entr" presetSubtype="0" fill="hold"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animEffect transition="in" filter="wipe(down)">
                                      <p:cBhvr>
                                        <p:cTn id="37" dur="500"/>
                                        <p:tgtEl>
                                          <p:spTgt spid="14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wipe(left)">
                                      <p:cBhvr>
                                        <p:cTn id="48" dur="500"/>
                                        <p:tgtEl>
                                          <p:spTgt spid="120"/>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fade">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wipe(down)">
                                      <p:cBhvr>
                                        <p:cTn id="57" dur="250"/>
                                        <p:tgtEl>
                                          <p:spTgt spid="139"/>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25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250"/>
                                        <p:tgtEl>
                                          <p:spTgt spid="54"/>
                                        </p:tgtEl>
                                      </p:cBhvr>
                                    </p:animEffect>
                                  </p:childTnLst>
                                </p:cTn>
                              </p:par>
                            </p:childTnLst>
                          </p:cTn>
                        </p:par>
                        <p:par>
                          <p:cTn id="64" fill="hold">
                            <p:stCondLst>
                              <p:cond delay="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childTnLst>
                                </p:cTn>
                              </p:par>
                              <p:par>
                                <p:cTn id="68" presetID="22" presetClass="entr" presetSubtype="1" fill="hold" nodeType="withEffect">
                                  <p:stCondLst>
                                    <p:cond delay="25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250"/>
                                        <p:tgtEl>
                                          <p:spTgt spid="7"/>
                                        </p:tgtEl>
                                      </p:cBhvr>
                                    </p:animEffect>
                                  </p:childTnLst>
                                </p:cTn>
                              </p:par>
                            </p:childTnLst>
                          </p:cTn>
                        </p:par>
                        <p:par>
                          <p:cTn id="71" fill="hold">
                            <p:stCondLst>
                              <p:cond delay="750"/>
                            </p:stCondLst>
                            <p:childTnLst>
                              <p:par>
                                <p:cTn id="72" presetID="22" presetClass="entr" presetSubtype="8" fill="hold" nodeType="after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left)">
                                      <p:cBhvr>
                                        <p:cTn id="74" dur="250"/>
                                        <p:tgtEl>
                                          <p:spTgt spid="140"/>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81"/>
                                        </p:tgtEl>
                                        <p:attrNameLst>
                                          <p:attrName>style.visibility</p:attrName>
                                        </p:attrNameLst>
                                      </p:cBhvr>
                                      <p:to>
                                        <p:strVal val="visible"/>
                                      </p:to>
                                    </p:set>
                                    <p:animEffect transition="in" filter="fade">
                                      <p:cBhvr>
                                        <p:cTn id="80" dur="250"/>
                                        <p:tgtEl>
                                          <p:spTgt spid="181"/>
                                        </p:tgtEl>
                                      </p:cBhvr>
                                    </p:animEffect>
                                  </p:childTnLst>
                                </p:cTn>
                              </p:par>
                            </p:childTnLst>
                          </p:cTn>
                        </p:par>
                        <p:par>
                          <p:cTn id="81" fill="hold">
                            <p:stCondLst>
                              <p:cond delay="1000"/>
                            </p:stCondLst>
                            <p:childTnLst>
                              <p:par>
                                <p:cTn id="82" presetID="22" presetClass="entr" presetSubtype="2" fill="hold" nodeType="after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wipe(right)">
                                      <p:cBhvr>
                                        <p:cTn id="84" dur="250"/>
                                        <p:tgtEl>
                                          <p:spTgt spid="84"/>
                                        </p:tgtEl>
                                      </p:cBhvr>
                                    </p:animEffect>
                                  </p:childTnLst>
                                </p:cTn>
                              </p:par>
                            </p:childTnLst>
                          </p:cTn>
                        </p:par>
                        <p:par>
                          <p:cTn id="85" fill="hold">
                            <p:stCondLst>
                              <p:cond delay="1250"/>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250"/>
                                        <p:tgtEl>
                                          <p:spTgt spid="20"/>
                                        </p:tgtEl>
                                      </p:cBhvr>
                                    </p:animEffect>
                                  </p:childTnLst>
                                </p:cTn>
                              </p:par>
                            </p:childTnLst>
                          </p:cTn>
                        </p:par>
                        <p:par>
                          <p:cTn id="89" fill="hold">
                            <p:stCondLst>
                              <p:cond delay="1500"/>
                            </p:stCondLst>
                            <p:childTnLst>
                              <p:par>
                                <p:cTn id="90" presetID="22" presetClass="entr" presetSubtype="8" fill="hold" nodeType="afterEffect">
                                  <p:stCondLst>
                                    <p:cond delay="0"/>
                                  </p:stCondLst>
                                  <p:childTnLst>
                                    <p:set>
                                      <p:cBhvr>
                                        <p:cTn id="91" dur="1" fill="hold">
                                          <p:stCondLst>
                                            <p:cond delay="0"/>
                                          </p:stCondLst>
                                        </p:cTn>
                                        <p:tgtEl>
                                          <p:spTgt spid="138"/>
                                        </p:tgtEl>
                                        <p:attrNameLst>
                                          <p:attrName>style.visibility</p:attrName>
                                        </p:attrNameLst>
                                      </p:cBhvr>
                                      <p:to>
                                        <p:strVal val="visible"/>
                                      </p:to>
                                    </p:set>
                                    <p:animEffect transition="in" filter="wipe(left)">
                                      <p:cBhvr>
                                        <p:cTn id="92" dur="250"/>
                                        <p:tgtEl>
                                          <p:spTgt spid="138"/>
                                        </p:tgtEl>
                                      </p:cBhvr>
                                    </p:animEffect>
                                  </p:childTnLst>
                                </p:cTn>
                              </p:par>
                              <p:par>
                                <p:cTn id="93" presetID="10" presetClass="entr" presetSubtype="0" fill="hold"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250"/>
                                        <p:tgtEl>
                                          <p:spTgt spid="19"/>
                                        </p:tgtEl>
                                      </p:cBhvr>
                                    </p:animEffect>
                                  </p:childTnLst>
                                </p:cTn>
                              </p:par>
                            </p:childTnLst>
                          </p:cTn>
                        </p:par>
                        <p:par>
                          <p:cTn id="96" fill="hold">
                            <p:stCondLst>
                              <p:cond delay="1750"/>
                            </p:stCondLst>
                            <p:childTnLst>
                              <p:par>
                                <p:cTn id="97" presetID="22" presetClass="entr" presetSubtype="4" fill="hold" nodeType="after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wipe(down)">
                                      <p:cBhvr>
                                        <p:cTn id="99" dur="250"/>
                                        <p:tgtEl>
                                          <p:spTgt spid="9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34"/>
                                        </p:tgtEl>
                                        <p:attrNameLst>
                                          <p:attrName>style.visibility</p:attrName>
                                        </p:attrNameLst>
                                      </p:cBhvr>
                                      <p:to>
                                        <p:strVal val="visible"/>
                                      </p:to>
                                    </p:set>
                                    <p:animEffect transition="in" filter="fade">
                                      <p:cBhvr>
                                        <p:cTn id="104" dur="500"/>
                                        <p:tgtEl>
                                          <p:spTgt spid="134"/>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500"/>
                                        <p:tgtEl>
                                          <p:spTgt spid="11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144"/>
                                        </p:tgtEl>
                                        <p:attrNameLst>
                                          <p:attrName>style.visibility</p:attrName>
                                        </p:attrNameLst>
                                      </p:cBhvr>
                                      <p:to>
                                        <p:strVal val="visible"/>
                                      </p:to>
                                    </p:set>
                                    <p:animEffect transition="in" filter="wipe(left)">
                                      <p:cBhvr>
                                        <p:cTn id="113" dur="500"/>
                                        <p:tgtEl>
                                          <p:spTgt spid="144"/>
                                        </p:tgtEl>
                                      </p:cBhvr>
                                    </p:animEffect>
                                  </p:childTnLst>
                                </p:cTn>
                              </p:par>
                              <p:par>
                                <p:cTn id="114" presetID="22" presetClass="entr" presetSubtype="8" fill="hold" nodeType="withEffect">
                                  <p:stCondLst>
                                    <p:cond delay="0"/>
                                  </p:stCondLst>
                                  <p:childTnLst>
                                    <p:set>
                                      <p:cBhvr>
                                        <p:cTn id="115" dur="1" fill="hold">
                                          <p:stCondLst>
                                            <p:cond delay="0"/>
                                          </p:stCondLst>
                                        </p:cTn>
                                        <p:tgtEl>
                                          <p:spTgt spid="151"/>
                                        </p:tgtEl>
                                        <p:attrNameLst>
                                          <p:attrName>style.visibility</p:attrName>
                                        </p:attrNameLst>
                                      </p:cBhvr>
                                      <p:to>
                                        <p:strVal val="visible"/>
                                      </p:to>
                                    </p:set>
                                    <p:animEffect transition="in" filter="wipe(left)">
                                      <p:cBhvr>
                                        <p:cTn id="116" dur="500"/>
                                        <p:tgtEl>
                                          <p:spTgt spid="151"/>
                                        </p:tgtEl>
                                      </p:cBhvr>
                                    </p:animEffect>
                                  </p:childTnLst>
                                </p:cTn>
                              </p:par>
                            </p:childTnLst>
                          </p:cTn>
                        </p:par>
                        <p:par>
                          <p:cTn id="117" fill="hold">
                            <p:stCondLst>
                              <p:cond delay="500"/>
                            </p:stCondLst>
                            <p:childTnLst>
                              <p:par>
                                <p:cTn id="118" presetID="10" presetClass="entr" presetSubtype="0" fill="hold" nodeType="afterEffect">
                                  <p:stCondLst>
                                    <p:cond delay="0"/>
                                  </p:stCondLst>
                                  <p:childTnLst>
                                    <p:set>
                                      <p:cBhvr>
                                        <p:cTn id="119" dur="1" fill="hold">
                                          <p:stCondLst>
                                            <p:cond delay="0"/>
                                          </p:stCondLst>
                                        </p:cTn>
                                        <p:tgtEl>
                                          <p:spTgt spid="113"/>
                                        </p:tgtEl>
                                        <p:attrNameLst>
                                          <p:attrName>style.visibility</p:attrName>
                                        </p:attrNameLst>
                                      </p:cBhvr>
                                      <p:to>
                                        <p:strVal val="visible"/>
                                      </p:to>
                                    </p:set>
                                    <p:animEffect transition="in" filter="fade">
                                      <p:cBhvr>
                                        <p:cTn id="120" dur="500"/>
                                        <p:tgtEl>
                                          <p:spTgt spid="113"/>
                                        </p:tgtEl>
                                      </p:cBhvr>
                                    </p:animEffect>
                                  </p:childTnLst>
                                </p:cTn>
                              </p:par>
                              <p:par>
                                <p:cTn id="121" presetID="10" presetClass="entr" presetSubtype="0" fill="hold" nodeType="withEffect">
                                  <p:stCondLst>
                                    <p:cond delay="0"/>
                                  </p:stCondLst>
                                  <p:childTnLst>
                                    <p:set>
                                      <p:cBhvr>
                                        <p:cTn id="122" dur="1" fill="hold">
                                          <p:stCondLst>
                                            <p:cond delay="0"/>
                                          </p:stCondLst>
                                        </p:cTn>
                                        <p:tgtEl>
                                          <p:spTgt spid="128"/>
                                        </p:tgtEl>
                                        <p:attrNameLst>
                                          <p:attrName>style.visibility</p:attrName>
                                        </p:attrNameLst>
                                      </p:cBhvr>
                                      <p:to>
                                        <p:strVal val="visible"/>
                                      </p:to>
                                    </p:set>
                                    <p:animEffect transition="in" filter="fade">
                                      <p:cBhvr>
                                        <p:cTn id="123" dur="500"/>
                                        <p:tgtEl>
                                          <p:spTgt spid="1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61"/>
                                        </p:tgtEl>
                                        <p:attrNameLst>
                                          <p:attrName>style.visibility</p:attrName>
                                        </p:attrNameLst>
                                      </p:cBhvr>
                                      <p:to>
                                        <p:strVal val="visible"/>
                                      </p:to>
                                    </p:set>
                                    <p:animEffect transition="in" filter="fade">
                                      <p:cBhvr>
                                        <p:cTn id="126" dur="500"/>
                                        <p:tgtEl>
                                          <p:spTgt spid="161"/>
                                        </p:tgtEl>
                                      </p:cBhvr>
                                    </p:animEffect>
                                  </p:childTnLst>
                                </p:cTn>
                              </p:par>
                            </p:childTnLst>
                          </p:cTn>
                        </p:par>
                        <p:par>
                          <p:cTn id="127" fill="hold">
                            <p:stCondLst>
                              <p:cond delay="1000"/>
                            </p:stCondLst>
                            <p:childTnLst>
                              <p:par>
                                <p:cTn id="128" presetID="10" presetClass="entr" presetSubtype="0" fill="hold" grpId="0" nodeType="afterEffect">
                                  <p:stCondLst>
                                    <p:cond delay="0"/>
                                  </p:stCondLst>
                                  <p:childTnLst>
                                    <p:set>
                                      <p:cBhvr>
                                        <p:cTn id="129" dur="1" fill="hold">
                                          <p:stCondLst>
                                            <p:cond delay="0"/>
                                          </p:stCondLst>
                                        </p:cTn>
                                        <p:tgtEl>
                                          <p:spTgt spid="98"/>
                                        </p:tgtEl>
                                        <p:attrNameLst>
                                          <p:attrName>style.visibility</p:attrName>
                                        </p:attrNameLst>
                                      </p:cBhvr>
                                      <p:to>
                                        <p:strVal val="visible"/>
                                      </p:to>
                                    </p:set>
                                    <p:animEffect transition="in" filter="fade">
                                      <p:cBhvr>
                                        <p:cTn id="13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34" grpId="0" animBg="1"/>
      <p:bldP spid="98" grpId="0" animBg="1"/>
      <p:bldP spid="111" grpId="0" animBg="1"/>
      <p:bldP spid="161" grpId="0"/>
      <p:bldP spid="166" grpId="0" animBg="1"/>
      <p:bldP spid="168" grpId="0" animBg="1"/>
      <p:bldP spid="1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icture 289">
            <a:extLst>
              <a:ext uri="{FF2B5EF4-FFF2-40B4-BE49-F238E27FC236}">
                <a16:creationId xmlns:a16="http://schemas.microsoft.com/office/drawing/2014/main" id="{4301794D-38EF-4D8E-9852-34C45C987763}"/>
              </a:ext>
            </a:extLst>
          </p:cNvPr>
          <p:cNvPicPr>
            <a:picLocks noChangeAspect="1"/>
          </p:cNvPicPr>
          <p:nvPr/>
        </p:nvPicPr>
        <p:blipFill>
          <a:blip r:embed="rId3"/>
          <a:stretch>
            <a:fillRect/>
          </a:stretch>
        </p:blipFill>
        <p:spPr>
          <a:xfrm>
            <a:off x="804881" y="2988046"/>
            <a:ext cx="5708644" cy="2988249"/>
          </a:xfrm>
          <a:prstGeom prst="rect">
            <a:avLst/>
          </a:prstGeom>
        </p:spPr>
      </p:pic>
      <p:sp>
        <p:nvSpPr>
          <p:cNvPr id="118" name="Rectangle 117"/>
          <p:cNvSpPr/>
          <p:nvPr/>
        </p:nvSpPr>
        <p:spPr>
          <a:xfrm>
            <a:off x="5568107" y="5670528"/>
            <a:ext cx="1657327" cy="553998"/>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noFill/>
                <a:effectLst/>
                <a:uLnTx/>
                <a:uFillTx/>
                <a:latin typeface="Segoe UI Light" panose="020B0502040204020203" pitchFamily="34" charset="0"/>
                <a:ea typeface="Segoe UI" pitchFamily="34" charset="0"/>
                <a:cs typeface="Segoe UI Light" panose="020B0502040204020203" pitchFamily="34" charset="0"/>
              </a:rPr>
              <a:t>Configure labels on DLP</a:t>
            </a:r>
            <a:endParaRPr kumimoji="0" lang="en-US" sz="1500" b="0" i="0" u="none" strike="noStrike" kern="0" cap="none" spc="0" normalizeH="0" baseline="0" noProof="0">
              <a:ln>
                <a:noFill/>
              </a:ln>
              <a:noFill/>
              <a:effectLst/>
              <a:uLnTx/>
              <a:uFillTx/>
              <a:latin typeface="Segoe UI Light" panose="020B0502040204020203" pitchFamily="34" charset="0"/>
              <a:ea typeface="+mn-ea"/>
              <a:cs typeface="Segoe UI Light" panose="020B0502040204020203" pitchFamily="34" charset="0"/>
            </a:endParaRPr>
          </a:p>
        </p:txBody>
      </p:sp>
      <p:sp>
        <p:nvSpPr>
          <p:cNvPr id="120" name="Rectangle: Rounded Corners 119"/>
          <p:cNvSpPr/>
          <p:nvPr/>
        </p:nvSpPr>
        <p:spPr>
          <a:xfrm>
            <a:off x="466377" y="2751810"/>
            <a:ext cx="6487886" cy="3631878"/>
          </a:xfrm>
          <a:prstGeom prst="roundRect">
            <a:avLst>
              <a:gd name="adj" fmla="val 0"/>
            </a:avLst>
          </a:prstGeom>
          <a:no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82880" tIns="182880" rIns="182880" bIns="182880" anchor="ctr"/>
          <a:lstStyle/>
          <a:p>
            <a:pPr algn="ctr" defTabSz="896302"/>
            <a:endPar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endParaRPr>
          </a:p>
        </p:txBody>
      </p:sp>
      <p:sp>
        <p:nvSpPr>
          <p:cNvPr id="121" name="Title 16"/>
          <p:cNvSpPr txBox="1">
            <a:spLocks/>
          </p:cNvSpPr>
          <p:nvPr/>
        </p:nvSpPr>
        <p:spPr>
          <a:xfrm>
            <a:off x="0" y="19050"/>
            <a:ext cx="11655425" cy="151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00" b="0" i="1"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sp>
        <p:nvSpPr>
          <p:cNvPr id="134" name="Rectangle 133"/>
          <p:cNvSpPr/>
          <p:nvPr/>
        </p:nvSpPr>
        <p:spPr>
          <a:xfrm>
            <a:off x="7902098" y="2883906"/>
            <a:ext cx="3007493" cy="78483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Document Owner authorizes access to an external Partner (supplier, customer, etc.)</a:t>
            </a:r>
            <a:endPar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72" name="Group 171"/>
          <p:cNvGrpSpPr/>
          <p:nvPr/>
        </p:nvGrpSpPr>
        <p:grpSpPr>
          <a:xfrm>
            <a:off x="7321025" y="3524764"/>
            <a:ext cx="600395" cy="687473"/>
            <a:chOff x="7668369" y="1413671"/>
            <a:chExt cx="600395" cy="687473"/>
          </a:xfrm>
        </p:grpSpPr>
        <p:pic>
          <p:nvPicPr>
            <p:cNvPr id="135" name="Picture 1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8369" y="1467975"/>
              <a:ext cx="600395" cy="600394"/>
            </a:xfrm>
            <a:prstGeom prst="rect">
              <a:avLst/>
            </a:prstGeom>
          </p:spPr>
        </p:pic>
        <p:sp>
          <p:nvSpPr>
            <p:cNvPr id="138" name="Rectangle 137"/>
            <p:cNvSpPr/>
            <p:nvPr/>
          </p:nvSpPr>
          <p:spPr>
            <a:xfrm>
              <a:off x="7704192" y="1413671"/>
              <a:ext cx="521428" cy="687473"/>
            </a:xfrm>
            <a:prstGeom prst="rect">
              <a:avLst/>
            </a:prstGeom>
            <a:solidFill>
              <a:srgbClr val="EAEAE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0" name="Group 139"/>
          <p:cNvGrpSpPr/>
          <p:nvPr/>
        </p:nvGrpSpPr>
        <p:grpSpPr>
          <a:xfrm rot="5400000" flipH="1" flipV="1">
            <a:off x="6667388" y="2893166"/>
            <a:ext cx="459553" cy="3587648"/>
            <a:chOff x="7609070" y="1715486"/>
            <a:chExt cx="280164" cy="4139338"/>
          </a:xfrm>
        </p:grpSpPr>
        <p:grpSp>
          <p:nvGrpSpPr>
            <p:cNvPr id="141" name="Group 140"/>
            <p:cNvGrpSpPr/>
            <p:nvPr/>
          </p:nvGrpSpPr>
          <p:grpSpPr>
            <a:xfrm flipH="1">
              <a:off x="7609071" y="1715486"/>
              <a:ext cx="280163" cy="1274176"/>
              <a:chOff x="7779790" y="1707622"/>
              <a:chExt cx="901811" cy="3597828"/>
            </a:xfrm>
          </p:grpSpPr>
          <p:sp>
            <p:nvSpPr>
              <p:cNvPr id="143" name="Arc 142"/>
              <p:cNvSpPr/>
              <p:nvPr/>
            </p:nvSpPr>
            <p:spPr>
              <a:xfrm>
                <a:off x="7958561" y="4539846"/>
                <a:ext cx="723040" cy="765604"/>
              </a:xfrm>
              <a:prstGeom prst="arc">
                <a:avLst>
                  <a:gd name="adj1" fmla="val 16240276"/>
                  <a:gd name="adj2" fmla="val 2"/>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sp>
            <p:nvSpPr>
              <p:cNvPr id="144" name="Arc 143"/>
              <p:cNvSpPr/>
              <p:nvPr/>
            </p:nvSpPr>
            <p:spPr>
              <a:xfrm rot="10800000">
                <a:off x="7779790" y="3845719"/>
                <a:ext cx="883620" cy="694124"/>
              </a:xfrm>
              <a:prstGeom prst="arc">
                <a:avLst>
                  <a:gd name="adj1" fmla="val 16240276"/>
                  <a:gd name="adj2" fmla="val 2"/>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cxnSp>
            <p:nvCxnSpPr>
              <p:cNvPr id="145" name="Straight Connector 144"/>
              <p:cNvCxnSpPr>
                <a:stCxn id="144" idx="0"/>
                <a:endCxn id="143" idx="0"/>
              </p:cNvCxnSpPr>
              <p:nvPr/>
            </p:nvCxnSpPr>
            <p:spPr>
              <a:xfrm rot="5400000" flipV="1">
                <a:off x="8271024" y="4486436"/>
                <a:ext cx="45" cy="10683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4" idx="2"/>
              </p:cNvCxnSpPr>
              <p:nvPr/>
            </p:nvCxnSpPr>
            <p:spPr>
              <a:xfrm rot="5400000" flipH="1" flipV="1">
                <a:off x="6537212" y="2950202"/>
                <a:ext cx="2485159" cy="0"/>
              </a:xfrm>
              <a:prstGeom prst="line">
                <a:avLst/>
              </a:prstGeom>
              <a:ln w="3810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a:endCxn id="143" idx="2"/>
            </p:cNvCxnSpPr>
            <p:nvPr/>
          </p:nvCxnSpPr>
          <p:spPr>
            <a:xfrm rot="16200000" flipV="1">
              <a:off x="6108706" y="4354457"/>
              <a:ext cx="3000731" cy="3"/>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9" name="Straight Connector 158"/>
          <p:cNvCxnSpPr>
            <a:cxnSpLocks/>
          </p:cNvCxnSpPr>
          <p:nvPr/>
        </p:nvCxnSpPr>
        <p:spPr>
          <a:xfrm>
            <a:off x="7951213" y="3905342"/>
            <a:ext cx="1797764" cy="225945"/>
          </a:xfrm>
          <a:prstGeom prst="line">
            <a:avLst/>
          </a:prstGeom>
          <a:ln w="28575">
            <a:solidFill>
              <a:srgbClr val="00BCF2"/>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cxnSpLocks/>
          </p:cNvCxnSpPr>
          <p:nvPr/>
        </p:nvCxnSpPr>
        <p:spPr>
          <a:xfrm flipH="1">
            <a:off x="4956958" y="3908105"/>
            <a:ext cx="2293031" cy="389945"/>
          </a:xfrm>
          <a:prstGeom prst="line">
            <a:avLst/>
          </a:prstGeom>
          <a:ln w="28575">
            <a:solidFill>
              <a:srgbClr val="00BCF2"/>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781271" y="5843082"/>
            <a:ext cx="2061783" cy="553998"/>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Partner opens the file</a:t>
            </a:r>
            <a:br>
              <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for reading or editing</a:t>
            </a:r>
            <a:endParaRPr kumimoji="0" lang="en-US" sz="15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187" name="Straight Connector 186"/>
          <p:cNvCxnSpPr>
            <a:cxnSpLocks/>
          </p:cNvCxnSpPr>
          <p:nvPr/>
        </p:nvCxnSpPr>
        <p:spPr>
          <a:xfrm flipH="1">
            <a:off x="4956962" y="3910673"/>
            <a:ext cx="2293027" cy="387377"/>
          </a:xfrm>
          <a:prstGeom prst="line">
            <a:avLst/>
          </a:prstGeom>
          <a:ln w="28575">
            <a:solidFill>
              <a:srgbClr val="00BCF2"/>
            </a:solidFill>
            <a:prstDash val="sysDash"/>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8" name="Rounded Rectangle 182"/>
          <p:cNvSpPr/>
          <p:nvPr/>
        </p:nvSpPr>
        <p:spPr bwMode="auto">
          <a:xfrm>
            <a:off x="2381095" y="1959666"/>
            <a:ext cx="2556216"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82880" tIns="182880" rIns="182880" bIns="182880" anchor="ctr"/>
          <a:lstStyle/>
          <a:p>
            <a:pPr algn="ct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Documents restricted to only authorized users</a:t>
            </a:r>
          </a:p>
        </p:txBody>
      </p:sp>
      <p:sp>
        <p:nvSpPr>
          <p:cNvPr id="189" name="Rounded Rectangle 182"/>
          <p:cNvSpPr/>
          <p:nvPr/>
        </p:nvSpPr>
        <p:spPr bwMode="auto">
          <a:xfrm>
            <a:off x="8054662" y="1959667"/>
            <a:ext cx="2408743" cy="592667"/>
          </a:xfrm>
          <a:prstGeom prst="roundRect">
            <a:avLst>
              <a:gd name="adj" fmla="val 0"/>
            </a:avLst>
          </a:prstGeom>
          <a:solidFill>
            <a:schemeClr val="bg1">
              <a:lumMod val="95000"/>
            </a:schemeClr>
          </a:solidFill>
          <a:ln w="38100">
            <a:solidFill>
              <a:schemeClr val="accent3"/>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82880" tIns="182880" rIns="182880" bIns="182880" anchor="ctr"/>
          <a:lstStyle/>
          <a:p>
            <a:pPr algn="ctr" defTabSz="896302"/>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Enable simple </a:t>
            </a:r>
            <a:b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br>
            <a:r>
              <a:rPr lang="en-US" sz="1400" kern="0">
                <a:gradFill>
                  <a:gsLst>
                    <a:gs pos="0">
                      <a:schemeClr val="accent3"/>
                    </a:gs>
                    <a:gs pos="100000">
                      <a:schemeClr val="accent3"/>
                    </a:gs>
                  </a:gsLst>
                  <a:lin ang="5400000" scaled="0"/>
                </a:gradFill>
                <a:latin typeface="Segoe UI Semibold" panose="020B0702040204020203" pitchFamily="34" charset="0"/>
                <a:cs typeface="Segoe UI Semibold" panose="020B0702040204020203" pitchFamily="34" charset="0"/>
              </a:rPr>
              <a:t>external collaboration</a:t>
            </a:r>
          </a:p>
        </p:txBody>
      </p:sp>
      <p:sp>
        <p:nvSpPr>
          <p:cNvPr id="35" name="Title 34">
            <a:extLst>
              <a:ext uri="{FF2B5EF4-FFF2-40B4-BE49-F238E27FC236}">
                <a16:creationId xmlns:a16="http://schemas.microsoft.com/office/drawing/2014/main" id="{11A2D2AA-E6F3-4D6C-9CDC-ED508AB9DEE0}"/>
              </a:ext>
            </a:extLst>
          </p:cNvPr>
          <p:cNvSpPr>
            <a:spLocks noGrp="1"/>
          </p:cNvSpPr>
          <p:nvPr>
            <p:ph type="title"/>
          </p:nvPr>
        </p:nvSpPr>
        <p:spPr>
          <a:xfrm>
            <a:off x="588263" y="457201"/>
            <a:ext cx="11018520" cy="1477328"/>
          </a:xfrm>
        </p:spPr>
        <p:txBody>
          <a:bodyPr/>
          <a:lstStyle/>
          <a:p>
            <a:r>
              <a:rPr lang="en-US"/>
              <a:t>Modern information protection</a:t>
            </a:r>
            <a:br>
              <a:rPr lang="en-US"/>
            </a:br>
            <a:r>
              <a:rPr lang="en-US" sz="2400" b="0">
                <a:latin typeface="+mn-lt"/>
              </a:rPr>
              <a:t>Collaborate securely with partners</a:t>
            </a:r>
            <a:br>
              <a:rPr lang="en-US"/>
            </a:br>
            <a:endParaRPr lang="en-US"/>
          </a:p>
        </p:txBody>
      </p:sp>
      <p:sp>
        <p:nvSpPr>
          <p:cNvPr id="291" name="people_4" title="Icon of a person">
            <a:extLst>
              <a:ext uri="{FF2B5EF4-FFF2-40B4-BE49-F238E27FC236}">
                <a16:creationId xmlns:a16="http://schemas.microsoft.com/office/drawing/2014/main" id="{6B5CE987-F982-4327-A422-81D6F58DEECE}"/>
              </a:ext>
            </a:extLst>
          </p:cNvPr>
          <p:cNvSpPr>
            <a:spLocks noChangeAspect="1" noEditPoints="1"/>
          </p:cNvSpPr>
          <p:nvPr/>
        </p:nvSpPr>
        <p:spPr bwMode="auto">
          <a:xfrm>
            <a:off x="9895360" y="3798218"/>
            <a:ext cx="589449" cy="65899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aptop_E770" title="Icon of a laptop">
            <a:extLst>
              <a:ext uri="{FF2B5EF4-FFF2-40B4-BE49-F238E27FC236}">
                <a16:creationId xmlns:a16="http://schemas.microsoft.com/office/drawing/2014/main" id="{E5150600-BFD9-4F99-B3AF-F30ECEAFD06A}"/>
              </a:ext>
            </a:extLst>
          </p:cNvPr>
          <p:cNvSpPr>
            <a:spLocks noChangeAspect="1" noEditPoints="1"/>
          </p:cNvSpPr>
          <p:nvPr/>
        </p:nvSpPr>
        <p:spPr bwMode="auto">
          <a:xfrm>
            <a:off x="8083815" y="5095903"/>
            <a:ext cx="1068102" cy="71272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95" name="CellPhone_E8EA" title="Icon of a cellphone">
            <a:extLst>
              <a:ext uri="{FF2B5EF4-FFF2-40B4-BE49-F238E27FC236}">
                <a16:creationId xmlns:a16="http://schemas.microsoft.com/office/drawing/2014/main" id="{1E3D82BD-EF1A-4931-9B59-D310A1A75FA8}"/>
              </a:ext>
            </a:extLst>
          </p:cNvPr>
          <p:cNvSpPr>
            <a:spLocks noChangeAspect="1" noEditPoints="1"/>
          </p:cNvSpPr>
          <p:nvPr/>
        </p:nvSpPr>
        <p:spPr bwMode="auto">
          <a:xfrm>
            <a:off x="9110025" y="4595051"/>
            <a:ext cx="435185" cy="72519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3" name="Group 302">
            <a:extLst>
              <a:ext uri="{FF2B5EF4-FFF2-40B4-BE49-F238E27FC236}">
                <a16:creationId xmlns:a16="http://schemas.microsoft.com/office/drawing/2014/main" id="{F95F2ECE-3E3F-4566-8F91-94C51319ACAB}"/>
              </a:ext>
            </a:extLst>
          </p:cNvPr>
          <p:cNvGrpSpPr/>
          <p:nvPr/>
        </p:nvGrpSpPr>
        <p:grpSpPr>
          <a:xfrm>
            <a:off x="8667114" y="4818151"/>
            <a:ext cx="548007" cy="582114"/>
            <a:chOff x="8667114" y="4818151"/>
            <a:chExt cx="548007" cy="582114"/>
          </a:xfrm>
        </p:grpSpPr>
        <p:sp>
          <p:nvSpPr>
            <p:cNvPr id="300" name="Rectangle 299">
              <a:extLst>
                <a:ext uri="{FF2B5EF4-FFF2-40B4-BE49-F238E27FC236}">
                  <a16:creationId xmlns:a16="http://schemas.microsoft.com/office/drawing/2014/main" id="{79D44B6E-FA12-479A-9FF5-3D44067CAD86}"/>
                </a:ext>
              </a:extLst>
            </p:cNvPr>
            <p:cNvSpPr/>
            <p:nvPr/>
          </p:nvSpPr>
          <p:spPr bwMode="auto">
            <a:xfrm>
              <a:off x="8667114" y="4818151"/>
              <a:ext cx="548007" cy="58211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8" name="CRMArticles_EFF5" title="Icon of two documents stacked together with writing on them">
              <a:extLst>
                <a:ext uri="{FF2B5EF4-FFF2-40B4-BE49-F238E27FC236}">
                  <a16:creationId xmlns:a16="http://schemas.microsoft.com/office/drawing/2014/main" id="{5F919234-D226-4E22-91D1-8A52FE540897}"/>
                </a:ext>
              </a:extLst>
            </p:cNvPr>
            <p:cNvSpPr>
              <a:spLocks noChangeAspect="1" noEditPoints="1"/>
            </p:cNvSpPr>
            <p:nvPr/>
          </p:nvSpPr>
          <p:spPr bwMode="auto">
            <a:xfrm>
              <a:off x="8747891" y="4869415"/>
              <a:ext cx="408996" cy="47212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8968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500"/>
                                        <p:tgtEl>
                                          <p:spTgt spid="2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500"/>
                                        <p:tgtEl>
                                          <p:spTgt spid="294"/>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heel(1)">
                                      <p:cBhvr>
                                        <p:cTn id="17" dur="1000"/>
                                        <p:tgtEl>
                                          <p:spTgt spid="12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fad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par>
                                <p:cTn id="27" presetID="22" presetClass="entr" presetSubtype="8"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animEffect transition="in" filter="wipe(left)">
                                      <p:cBhvr>
                                        <p:cTn id="29" dur="500"/>
                                        <p:tgtEl>
                                          <p:spTgt spid="16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fade">
                                      <p:cBhvr>
                                        <p:cTn id="33" dur="250"/>
                                        <p:tgtEl>
                                          <p:spTgt spid="172"/>
                                        </p:tgtEl>
                                      </p:cBhvr>
                                    </p:animEffect>
                                  </p:childTnLst>
                                </p:cTn>
                              </p:par>
                            </p:childTnLst>
                          </p:cTn>
                        </p:par>
                        <p:par>
                          <p:cTn id="34" fill="hold">
                            <p:stCondLst>
                              <p:cond delay="750"/>
                            </p:stCondLst>
                            <p:childTnLst>
                              <p:par>
                                <p:cTn id="35" presetID="22" presetClass="entr" presetSubtype="8" fill="hold" nodeType="after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wipe(left)">
                                      <p:cBhvr>
                                        <p:cTn id="37" dur="500"/>
                                        <p:tgtEl>
                                          <p:spTgt spid="1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6"/>
                                        </p:tgtEl>
                                        <p:attrNameLst>
                                          <p:attrName>style.visibility</p:attrName>
                                        </p:attrNameLst>
                                      </p:cBhvr>
                                      <p:to>
                                        <p:strVal val="visible"/>
                                      </p:to>
                                    </p:set>
                                    <p:animEffect transition="in" filter="fade">
                                      <p:cBhvr>
                                        <p:cTn id="42" dur="500"/>
                                        <p:tgtEl>
                                          <p:spTgt spid="18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03"/>
                                        </p:tgtEl>
                                        <p:attrNameLst>
                                          <p:attrName>style.visibility</p:attrName>
                                        </p:attrNameLst>
                                      </p:cBhvr>
                                      <p:to>
                                        <p:strVal val="visible"/>
                                      </p:to>
                                    </p:set>
                                    <p:animEffect transition="in" filter="fade">
                                      <p:cBhvr>
                                        <p:cTn id="46" dur="500"/>
                                        <p:tgtEl>
                                          <p:spTgt spid="303"/>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right)">
                                      <p:cBhvr>
                                        <p:cTn id="50" dur="500"/>
                                        <p:tgtEl>
                                          <p:spTgt spid="140"/>
                                        </p:tgtEl>
                                      </p:cBhvr>
                                    </p:animEffect>
                                  </p:childTnLst>
                                </p:cTn>
                              </p:par>
                              <p:par>
                                <p:cTn id="51" presetID="10" presetClass="entr" presetSubtype="0" fill="hold" nodeType="withEffect">
                                  <p:stCondLst>
                                    <p:cond delay="250"/>
                                  </p:stCondLst>
                                  <p:childTnLst>
                                    <p:set>
                                      <p:cBhvr>
                                        <p:cTn id="52" dur="1" fill="hold">
                                          <p:stCondLst>
                                            <p:cond delay="0"/>
                                          </p:stCondLst>
                                        </p:cTn>
                                        <p:tgtEl>
                                          <p:spTgt spid="187"/>
                                        </p:tgtEl>
                                        <p:attrNameLst>
                                          <p:attrName>style.visibility</p:attrName>
                                        </p:attrNameLst>
                                      </p:cBhvr>
                                      <p:to>
                                        <p:strVal val="visible"/>
                                      </p:to>
                                    </p:set>
                                    <p:animEffect transition="in" filter="fade">
                                      <p:cBhvr>
                                        <p:cTn id="53" dur="250"/>
                                        <p:tgtEl>
                                          <p:spTgt spid="187"/>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189"/>
                                        </p:tgtEl>
                                        <p:attrNameLst>
                                          <p:attrName>style.visibility</p:attrName>
                                        </p:attrNameLst>
                                      </p:cBhvr>
                                      <p:to>
                                        <p:strVal val="visible"/>
                                      </p:to>
                                    </p:set>
                                    <p:animEffect transition="in" filter="fade">
                                      <p:cBhvr>
                                        <p:cTn id="57"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34" grpId="0"/>
      <p:bldP spid="186" grpId="0"/>
      <p:bldP spid="188" grpId="0" animBg="1"/>
      <p:bldP spid="189" grpId="0" animBg="1"/>
      <p:bldP spid="291" grpId="0" animBg="1"/>
      <p:bldP spid="294" grpId="0" animBg="1"/>
      <p:bldP spid="29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C9A0F42-304A-48D8-8FB6-2E6793E547A5}"/>
              </a:ext>
            </a:extLst>
          </p:cNvPr>
          <p:cNvSpPr/>
          <p:nvPr/>
        </p:nvSpPr>
        <p:spPr bwMode="auto">
          <a:xfrm>
            <a:off x="-3456" y="1638851"/>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 Placeholder 3">
            <a:extLst>
              <a:ext uri="{FF2B5EF4-FFF2-40B4-BE49-F238E27FC236}">
                <a16:creationId xmlns:a16="http://schemas.microsoft.com/office/drawing/2014/main" id="{B4186AF4-CEC5-4EC0-853A-92B978506F5E}"/>
              </a:ext>
            </a:extLst>
          </p:cNvPr>
          <p:cNvSpPr txBox="1">
            <a:spLocks/>
          </p:cNvSpPr>
          <p:nvPr/>
        </p:nvSpPr>
        <p:spPr>
          <a:xfrm>
            <a:off x="9473925" y="3711340"/>
            <a:ext cx="2651760" cy="1680460"/>
          </a:xfrm>
          <a:prstGeom prst="rect">
            <a:avLst/>
          </a:prstGeom>
        </p:spPr>
        <p:txBody>
          <a:bodyPr vert="horz" wrap="square" lIns="91440" tIns="91440" rIns="91440" bIns="9144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a:latin typeface="Segoe UI Semibold" panose="020B0702040204020203" pitchFamily="34" charset="0"/>
                <a:cs typeface="Segoe UI Semibold" panose="020B0702040204020203" pitchFamily="34" charset="0"/>
              </a:rPr>
              <a:t>User Set</a:t>
            </a:r>
          </a:p>
          <a:p>
            <a:pPr marL="0" indent="-228605">
              <a:spcAft>
                <a:spcPts val="1200"/>
              </a:spcAft>
              <a:buNone/>
            </a:pPr>
            <a:r>
              <a:rPr lang="en-US" sz="1600">
                <a:gradFill>
                  <a:gsLst>
                    <a:gs pos="1250">
                      <a:srgbClr val="1A1A1A"/>
                    </a:gs>
                    <a:gs pos="100000">
                      <a:srgbClr val="1A1A1A"/>
                    </a:gs>
                  </a:gsLst>
                  <a:lin ang="5400000" scaled="0"/>
                </a:gradFill>
                <a:latin typeface="+mn-lt"/>
                <a:cs typeface="+mn-cs"/>
              </a:rPr>
              <a:t>Manually apply a </a:t>
            </a:r>
            <a:br>
              <a:rPr lang="en-US" sz="1600">
                <a:gradFill>
                  <a:gsLst>
                    <a:gs pos="1250">
                      <a:srgbClr val="1A1A1A"/>
                    </a:gs>
                    <a:gs pos="100000">
                      <a:srgbClr val="1A1A1A"/>
                    </a:gs>
                  </a:gsLst>
                  <a:lin ang="5400000" scaled="0"/>
                </a:gradFill>
                <a:latin typeface="+mn-lt"/>
                <a:cs typeface="+mn-cs"/>
              </a:rPr>
            </a:br>
            <a:r>
              <a:rPr lang="en-US" sz="1600">
                <a:gradFill>
                  <a:gsLst>
                    <a:gs pos="1250">
                      <a:srgbClr val="1A1A1A"/>
                    </a:gs>
                    <a:gs pos="100000">
                      <a:srgbClr val="1A1A1A"/>
                    </a:gs>
                  </a:gsLst>
                  <a:lin ang="5400000" scaled="0"/>
                </a:gradFill>
                <a:latin typeface="+mn-lt"/>
                <a:cs typeface="+mn-cs"/>
              </a:rPr>
              <a:t>sensitivity label to the email or file they are working on</a:t>
            </a:r>
          </a:p>
        </p:txBody>
      </p:sp>
      <p:sp>
        <p:nvSpPr>
          <p:cNvPr id="37" name="Rectangle 36">
            <a:extLst>
              <a:ext uri="{FF2B5EF4-FFF2-40B4-BE49-F238E27FC236}">
                <a16:creationId xmlns:a16="http://schemas.microsoft.com/office/drawing/2014/main" id="{907730B1-64C8-4452-BA81-8F71BBE1AA4C}"/>
              </a:ext>
            </a:extLst>
          </p:cNvPr>
          <p:cNvSpPr/>
          <p:nvPr/>
        </p:nvSpPr>
        <p:spPr>
          <a:xfrm>
            <a:off x="472069" y="3711340"/>
            <a:ext cx="2651760" cy="2055947"/>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Automatic</a:t>
            </a:r>
          </a:p>
          <a:p>
            <a:pPr indent="-228605" defTabSz="932719">
              <a:spcBef>
                <a:spcPct val="20000"/>
              </a:spcBef>
              <a:spcAft>
                <a:spcPts val="1200"/>
              </a:spcAft>
              <a:buSzPct val="90000"/>
            </a:pPr>
            <a:r>
              <a:rPr lang="en-US" sz="1600">
                <a:gradFill>
                  <a:gsLst>
                    <a:gs pos="1250">
                      <a:srgbClr val="1A1A1A"/>
                    </a:gs>
                    <a:gs pos="100000">
                      <a:srgbClr val="1A1A1A"/>
                    </a:gs>
                  </a:gsLst>
                  <a:lin ang="5400000" scaled="0"/>
                </a:gradFill>
              </a:rPr>
              <a:t>Set policies to automatically applying classification and protection to data</a:t>
            </a: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p:txBody>
      </p:sp>
      <p:sp>
        <p:nvSpPr>
          <p:cNvPr id="38" name="Rectangle 37">
            <a:extLst>
              <a:ext uri="{FF2B5EF4-FFF2-40B4-BE49-F238E27FC236}">
                <a16:creationId xmlns:a16="http://schemas.microsoft.com/office/drawing/2014/main" id="{FF244BD2-34DD-41F6-A81E-7ECE5076DEA3}"/>
              </a:ext>
            </a:extLst>
          </p:cNvPr>
          <p:cNvSpPr/>
          <p:nvPr/>
        </p:nvSpPr>
        <p:spPr>
          <a:xfrm>
            <a:off x="3472688" y="3711340"/>
            <a:ext cx="2651760" cy="1680460"/>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Recommended</a:t>
            </a:r>
          </a:p>
          <a:p>
            <a:pPr indent="-228605" defTabSz="932719">
              <a:spcBef>
                <a:spcPct val="20000"/>
              </a:spcBef>
              <a:spcAft>
                <a:spcPts val="1200"/>
              </a:spcAft>
              <a:buSzPct val="90000"/>
            </a:pPr>
            <a:r>
              <a:rPr lang="en-US" sz="1600">
                <a:gradFill>
                  <a:gsLst>
                    <a:gs pos="1250">
                      <a:srgbClr val="1A1A1A"/>
                    </a:gs>
                    <a:gs pos="100000">
                      <a:srgbClr val="1A1A1A"/>
                    </a:gs>
                  </a:gsLst>
                  <a:lin ang="5400000" scaled="0"/>
                </a:gradFill>
              </a:rPr>
              <a:t>Prompt with suggested classification based on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the content you’re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working on</a:t>
            </a:r>
          </a:p>
        </p:txBody>
      </p:sp>
      <p:sp>
        <p:nvSpPr>
          <p:cNvPr id="39" name="Rectangle 38">
            <a:extLst>
              <a:ext uri="{FF2B5EF4-FFF2-40B4-BE49-F238E27FC236}">
                <a16:creationId xmlns:a16="http://schemas.microsoft.com/office/drawing/2014/main" id="{FFAC4B9B-B658-4AA5-9D63-45A96F53A5AB}"/>
              </a:ext>
            </a:extLst>
          </p:cNvPr>
          <p:cNvSpPr/>
          <p:nvPr/>
        </p:nvSpPr>
        <p:spPr>
          <a:xfrm>
            <a:off x="6473307" y="3711340"/>
            <a:ext cx="2651760" cy="1680460"/>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Reclassification</a:t>
            </a:r>
          </a:p>
          <a:p>
            <a:pPr indent="-228605" defTabSz="932719">
              <a:spcBef>
                <a:spcPct val="20000"/>
              </a:spcBef>
              <a:spcAft>
                <a:spcPts val="1200"/>
              </a:spcAft>
              <a:buSzPct val="90000"/>
            </a:pPr>
            <a:r>
              <a:rPr lang="en-US" sz="1600">
                <a:gradFill>
                  <a:gsLst>
                    <a:gs pos="1250">
                      <a:srgbClr val="1A1A1A"/>
                    </a:gs>
                    <a:gs pos="100000">
                      <a:srgbClr val="1A1A1A"/>
                    </a:gs>
                  </a:gsLst>
                  <a:lin ang="5400000" scaled="0"/>
                </a:gradFill>
              </a:rPr>
              <a:t>Enable users to override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a classification (and optionally require providing a justification)</a:t>
            </a:r>
          </a:p>
        </p:txBody>
      </p:sp>
      <p:graphicFrame>
        <p:nvGraphicFramePr>
          <p:cNvPr id="6" name="Object 5"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09" name="Rectangle 208"/>
          <p:cNvSpPr/>
          <p:nvPr/>
        </p:nvSpPr>
        <p:spPr bwMode="auto">
          <a:xfrm>
            <a:off x="210850" y="1508497"/>
            <a:ext cx="2927350" cy="79665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5" name="Title 7"/>
          <p:cNvSpPr txBox="1">
            <a:spLocks/>
          </p:cNvSpPr>
          <p:nvPr/>
        </p:nvSpPr>
        <p:spPr>
          <a:xfrm>
            <a:off x="269239" y="-2483908"/>
            <a:ext cx="12075159"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ＭＳ Ｐゴシック" charset="0"/>
              <a:cs typeface="Segoe UI" pitchFamily="34" charset="0"/>
            </a:endParaRPr>
          </a:p>
        </p:txBody>
      </p:sp>
      <p:sp>
        <p:nvSpPr>
          <p:cNvPr id="3" name="Title 2"/>
          <p:cNvSpPr>
            <a:spLocks noGrp="1"/>
          </p:cNvSpPr>
          <p:nvPr>
            <p:ph type="title"/>
          </p:nvPr>
        </p:nvSpPr>
        <p:spPr/>
        <p:txBody>
          <a:bodyPr/>
          <a:lstStyle/>
          <a:p>
            <a:r>
              <a:rPr lang="en-US"/>
              <a:t>Key classification scenarios</a:t>
            </a:r>
          </a:p>
        </p:txBody>
      </p:sp>
      <p:sp>
        <p:nvSpPr>
          <p:cNvPr id="50" name="arrow_12" title="Icon of a circle made of a curved arrow pointing clockwise">
            <a:extLst>
              <a:ext uri="{FF2B5EF4-FFF2-40B4-BE49-F238E27FC236}">
                <a16:creationId xmlns:a16="http://schemas.microsoft.com/office/drawing/2014/main" id="{E3BB0922-67BC-4DC1-858C-EB14CCF3FAF5}"/>
              </a:ext>
            </a:extLst>
          </p:cNvPr>
          <p:cNvSpPr>
            <a:spLocks noChangeAspect="1" noEditPoints="1"/>
          </p:cNvSpPr>
          <p:nvPr/>
        </p:nvSpPr>
        <p:spPr bwMode="auto">
          <a:xfrm>
            <a:off x="699248" y="2061775"/>
            <a:ext cx="975278" cy="95888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762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 name="check 3" title="Icon of a checkmark with a circle around it">
            <a:extLst>
              <a:ext uri="{FF2B5EF4-FFF2-40B4-BE49-F238E27FC236}">
                <a16:creationId xmlns:a16="http://schemas.microsoft.com/office/drawing/2014/main" id="{2DD4B1A5-3585-4A5B-8224-59377823C3CE}"/>
              </a:ext>
            </a:extLst>
          </p:cNvPr>
          <p:cNvSpPr>
            <a:spLocks noChangeAspect="1" noEditPoints="1"/>
          </p:cNvSpPr>
          <p:nvPr/>
        </p:nvSpPr>
        <p:spPr bwMode="auto">
          <a:xfrm>
            <a:off x="3698618" y="2061774"/>
            <a:ext cx="964481" cy="95888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762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2" name="arrow_11" title="Icon of a circle made of two curved arrows">
            <a:extLst>
              <a:ext uri="{FF2B5EF4-FFF2-40B4-BE49-F238E27FC236}">
                <a16:creationId xmlns:a16="http://schemas.microsoft.com/office/drawing/2014/main" id="{2608F84C-D858-4019-A656-23DA929747BC}"/>
              </a:ext>
            </a:extLst>
          </p:cNvPr>
          <p:cNvSpPr>
            <a:spLocks noChangeAspect="1" noEditPoints="1"/>
          </p:cNvSpPr>
          <p:nvPr/>
        </p:nvSpPr>
        <p:spPr bwMode="auto">
          <a:xfrm>
            <a:off x="6687191" y="2061774"/>
            <a:ext cx="917910" cy="95888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762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3" name="people_4" title="Icon of a person">
            <a:extLst>
              <a:ext uri="{FF2B5EF4-FFF2-40B4-BE49-F238E27FC236}">
                <a16:creationId xmlns:a16="http://schemas.microsoft.com/office/drawing/2014/main" id="{34BECCFC-D42C-46EA-862E-6764833975EA}"/>
              </a:ext>
            </a:extLst>
          </p:cNvPr>
          <p:cNvSpPr>
            <a:spLocks noChangeAspect="1" noEditPoints="1"/>
          </p:cNvSpPr>
          <p:nvPr/>
        </p:nvSpPr>
        <p:spPr bwMode="auto">
          <a:xfrm>
            <a:off x="9629193" y="2061774"/>
            <a:ext cx="857697" cy="9588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762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279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p:cTn id="16" dur="500" fill="hold"/>
                                        <p:tgtEl>
                                          <p:spTgt spid="51"/>
                                        </p:tgtEl>
                                        <p:attrNameLst>
                                          <p:attrName>ppt_w</p:attrName>
                                        </p:attrNameLst>
                                      </p:cBhvr>
                                      <p:tavLst>
                                        <p:tav tm="0">
                                          <p:val>
                                            <p:fltVal val="0"/>
                                          </p:val>
                                        </p:tav>
                                        <p:tav tm="100000">
                                          <p:val>
                                            <p:strVal val="#ppt_w"/>
                                          </p:val>
                                        </p:tav>
                                      </p:tavLst>
                                    </p:anim>
                                    <p:anim calcmode="lin" valueType="num">
                                      <p:cBhvr>
                                        <p:cTn id="17" dur="500" fill="hold"/>
                                        <p:tgtEl>
                                          <p:spTgt spid="51"/>
                                        </p:tgtEl>
                                        <p:attrNameLst>
                                          <p:attrName>ppt_h</p:attrName>
                                        </p:attrNameLst>
                                      </p:cBhvr>
                                      <p:tavLst>
                                        <p:tav tm="0">
                                          <p:val>
                                            <p:fltVal val="0"/>
                                          </p:val>
                                        </p:tav>
                                        <p:tav tm="100000">
                                          <p:val>
                                            <p:strVal val="#ppt_h"/>
                                          </p:val>
                                        </p:tav>
                                      </p:tavLst>
                                    </p:anim>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Effect transition="in" filter="fade">
                                      <p:cBhvr>
                                        <p:cTn id="40" dur="500"/>
                                        <p:tgtEl>
                                          <p:spTgt spid="36">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xEl>
                                              <p:pRg st="1" end="1"/>
                                            </p:txEl>
                                          </p:spTgt>
                                        </p:tgtEl>
                                        <p:attrNameLst>
                                          <p:attrName>style.visibility</p:attrName>
                                        </p:attrNameLst>
                                      </p:cBhvr>
                                      <p:to>
                                        <p:strVal val="visible"/>
                                      </p:to>
                                    </p:set>
                                    <p:animEffect transition="in" filter="fade">
                                      <p:cBhvr>
                                        <p:cTn id="43"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50" grpId="0" animBg="1"/>
      <p:bldP spid="51" grpId="0" animBg="1"/>
      <p:bldP spid="52"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7C8541-4087-4FE7-A990-6FB1A3E97695}"/>
              </a:ext>
            </a:extLst>
          </p:cNvPr>
          <p:cNvSpPr/>
          <p:nvPr/>
        </p:nvSpPr>
        <p:spPr bwMode="auto">
          <a:xfrm>
            <a:off x="0" y="1828800"/>
            <a:ext cx="12192000" cy="434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588263" y="457201"/>
            <a:ext cx="11018520" cy="923330"/>
          </a:xfrm>
        </p:spPr>
        <p:txBody>
          <a:bodyPr/>
          <a:lstStyle/>
          <a:p>
            <a:r>
              <a:rPr lang="en-US"/>
              <a:t>Support required formats for sensitive data</a:t>
            </a:r>
            <a:br>
              <a:rPr lang="en-US"/>
            </a:br>
            <a:r>
              <a:rPr lang="en-US" sz="2400" b="0">
                <a:latin typeface="+mn-lt"/>
              </a:rPr>
              <a:t>Coverage for popular formats + extensibility</a:t>
            </a:r>
            <a:endParaRPr lang="en-US"/>
          </a:p>
        </p:txBody>
      </p:sp>
      <p:grpSp>
        <p:nvGrpSpPr>
          <p:cNvPr id="23" name="Group 22"/>
          <p:cNvGrpSpPr/>
          <p:nvPr/>
        </p:nvGrpSpPr>
        <p:grpSpPr>
          <a:xfrm>
            <a:off x="494875" y="2665254"/>
            <a:ext cx="2846394" cy="843290"/>
            <a:chOff x="12053139" y="7366546"/>
            <a:chExt cx="1934324" cy="573074"/>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52089"/>
            <a:stretch/>
          </p:blipFill>
          <p:spPr>
            <a:xfrm>
              <a:off x="12520821" y="7366546"/>
              <a:ext cx="531604" cy="573074"/>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r="59795"/>
            <a:stretch/>
          </p:blipFill>
          <p:spPr>
            <a:xfrm>
              <a:off x="12053139" y="7366546"/>
              <a:ext cx="530661" cy="573074"/>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r="66825"/>
            <a:stretch/>
          </p:blipFill>
          <p:spPr>
            <a:xfrm>
              <a:off x="12997286" y="7366546"/>
              <a:ext cx="522822" cy="573074"/>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r="51115"/>
            <a:stretch/>
          </p:blipFill>
          <p:spPr>
            <a:xfrm>
              <a:off x="13465910" y="7366546"/>
              <a:ext cx="521553" cy="573074"/>
            </a:xfrm>
            <a:prstGeom prst="rect">
              <a:avLst/>
            </a:prstGeom>
          </p:spPr>
        </p:pic>
      </p:grpSp>
      <p:pic>
        <p:nvPicPr>
          <p:cNvPr id="45" name="Picture 4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8437" y="2618569"/>
            <a:ext cx="1243355" cy="936660"/>
          </a:xfrm>
          <a:prstGeom prst="rect">
            <a:avLst/>
          </a:prstGeom>
        </p:spPr>
      </p:pic>
      <p:grpSp>
        <p:nvGrpSpPr>
          <p:cNvPr id="40" name="Group 39"/>
          <p:cNvGrpSpPr/>
          <p:nvPr/>
        </p:nvGrpSpPr>
        <p:grpSpPr>
          <a:xfrm>
            <a:off x="8202296" y="2973545"/>
            <a:ext cx="935572" cy="226708"/>
            <a:chOff x="6660452" y="3094221"/>
            <a:chExt cx="188672" cy="45719"/>
          </a:xfrm>
        </p:grpSpPr>
        <p:sp>
          <p:nvSpPr>
            <p:cNvPr id="42" name="Oval 41"/>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Oval 42"/>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Oval 43"/>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41" name="Picture 40">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41" y="2663381"/>
            <a:ext cx="847037" cy="847037"/>
          </a:xfrm>
          <a:prstGeom prst="rect">
            <a:avLst/>
          </a:prstGeom>
        </p:spPr>
      </p:pic>
      <p:sp>
        <p:nvSpPr>
          <p:cNvPr id="51" name="TextBox 50"/>
          <p:cNvSpPr txBox="1"/>
          <p:nvPr/>
        </p:nvSpPr>
        <p:spPr>
          <a:xfrm>
            <a:off x="4198070" y="3842395"/>
            <a:ext cx="1502655" cy="1280351"/>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Partner(s)</a:t>
            </a:r>
          </a:p>
          <a:p>
            <a:pPr marL="0" lvl="1">
              <a:lnSpc>
                <a:spcPct val="90000"/>
              </a:lnSpc>
              <a:spcAft>
                <a:spcPts val="600"/>
              </a:spcAft>
            </a:pP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marL="0" lvl="1">
              <a:lnSpc>
                <a:spcPct val="90000"/>
              </a:lnSpc>
              <a:spcAft>
                <a:spcPts val="600"/>
              </a:spcAft>
            </a:pP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52" name="TextBox 51"/>
          <p:cNvSpPr txBox="1"/>
          <p:nvPr/>
        </p:nvSpPr>
        <p:spPr>
          <a:xfrm>
            <a:off x="6137180" y="3842395"/>
            <a:ext cx="1502655"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Partner(s)</a:t>
            </a:r>
          </a:p>
          <a:p>
            <a:pPr>
              <a:lnSpc>
                <a:spcPct val="90000"/>
              </a:lnSpc>
              <a:spcAft>
                <a:spcPts val="600"/>
              </a:spcAft>
            </a:pPr>
            <a:r>
              <a:rPr lang="en-US" sz="200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hlinkClick r:id="rId9"/>
              </a:rPr>
              <a:t>SealPath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6" name="TextBox 5"/>
          <p:cNvSpPr txBox="1"/>
          <p:nvPr/>
        </p:nvSpPr>
        <p:spPr>
          <a:xfrm>
            <a:off x="399954" y="3842395"/>
            <a:ext cx="2251129" cy="1003352"/>
          </a:xfrm>
          <a:prstGeom prst="rect">
            <a:avLst/>
          </a:prstGeom>
          <a:noFill/>
        </p:spPr>
        <p:txBody>
          <a:bodyPr wrap="none" lIns="182880" tIns="146304" rIns="182880" bIns="146304" rtlCol="0">
            <a:spAutoFit/>
          </a:bodyPr>
          <a:lstStyle/>
          <a:p>
            <a:pPr>
              <a:lnSpc>
                <a:spcPct val="90000"/>
              </a:lnSpc>
              <a:spcAft>
                <a:spcPts val="12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Built into </a:t>
            </a:r>
          </a:p>
          <a:p>
            <a:pPr>
              <a:lnSpc>
                <a:spcPct val="90000"/>
              </a:lnSpc>
              <a:spcAft>
                <a:spcPts val="600"/>
              </a:spcAft>
            </a:pPr>
            <a:r>
              <a:rPr lang="en-US" sz="2000">
                <a:gradFill>
                  <a:gsLst>
                    <a:gs pos="2917">
                      <a:schemeClr val="accent4"/>
                    </a:gs>
                    <a:gs pos="81000">
                      <a:schemeClr val="accent4"/>
                    </a:gs>
                  </a:gsLst>
                  <a:lin ang="5400000" scaled="0"/>
                </a:gradFill>
                <a:latin typeface="+mj-lt"/>
              </a:rPr>
              <a:t>Microsoft Office</a:t>
            </a:r>
          </a:p>
        </p:txBody>
      </p:sp>
      <p:sp>
        <p:nvSpPr>
          <p:cNvPr id="54" name="TextBox 53"/>
          <p:cNvSpPr txBox="1"/>
          <p:nvPr/>
        </p:nvSpPr>
        <p:spPr>
          <a:xfrm>
            <a:off x="9104713" y="3928125"/>
            <a:ext cx="3264538" cy="517065"/>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hlinkClick r:id="rId11"/>
              </a:rPr>
              <a:t>SAP Data Export</a:t>
            </a:r>
            <a:endPar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57" name="Rectangle 56"/>
          <p:cNvSpPr/>
          <p:nvPr/>
        </p:nvSpPr>
        <p:spPr>
          <a:xfrm>
            <a:off x="486748" y="2142447"/>
            <a:ext cx="2982804" cy="369332"/>
          </a:xfrm>
          <a:prstGeom prst="rect">
            <a:avLst/>
          </a:prstGeom>
        </p:spPr>
        <p:txBody>
          <a:bodyPr wrap="none">
            <a:spAutoFit/>
          </a:bodyPr>
          <a:lstStyle/>
          <a:p>
            <a:pPr>
              <a:lnSpc>
                <a:spcPct val="90000"/>
              </a:lnSpc>
              <a:spcAft>
                <a:spcPts val="600"/>
              </a:spcAft>
            </a:pPr>
            <a:r>
              <a:rPr lang="en-US" sz="2000">
                <a:gradFill>
                  <a:gsLst>
                    <a:gs pos="2917">
                      <a:schemeClr val="tx1"/>
                    </a:gs>
                    <a:gs pos="30000">
                      <a:schemeClr val="tx1"/>
                    </a:gs>
                  </a:gsLst>
                  <a:lin ang="5400000" scaled="0"/>
                </a:gradFill>
                <a:cs typeface="Segoe UI Semibold" panose="020B0702040204020203" pitchFamily="34" charset="0"/>
              </a:rPr>
              <a:t>Microsoft Office Formats</a:t>
            </a:r>
          </a:p>
        </p:txBody>
      </p:sp>
      <p:sp>
        <p:nvSpPr>
          <p:cNvPr id="58" name="Rectangle 57"/>
          <p:cNvSpPr/>
          <p:nvPr/>
        </p:nvSpPr>
        <p:spPr>
          <a:xfrm>
            <a:off x="4356366" y="2142447"/>
            <a:ext cx="647934" cy="369332"/>
          </a:xfrm>
          <a:prstGeom prst="rect">
            <a:avLst/>
          </a:prstGeom>
        </p:spPr>
        <p:txBody>
          <a:bodyPr wrap="none">
            <a:spAutoFit/>
          </a:bodyPr>
          <a:lstStyle/>
          <a:p>
            <a:pPr>
              <a:lnSpc>
                <a:spcPct val="90000"/>
              </a:lnSpc>
              <a:spcAft>
                <a:spcPts val="600"/>
              </a:spcAft>
            </a:pPr>
            <a:r>
              <a:rPr lang="en-US" sz="2000">
                <a:gradFill>
                  <a:gsLst>
                    <a:gs pos="2917">
                      <a:schemeClr val="tx1"/>
                    </a:gs>
                    <a:gs pos="30000">
                      <a:schemeClr val="tx1"/>
                    </a:gs>
                  </a:gsLst>
                  <a:lin ang="5400000" scaled="0"/>
                </a:gradFill>
                <a:cs typeface="Segoe UI Semibold" panose="020B0702040204020203" pitchFamily="34" charset="0"/>
              </a:rPr>
              <a:t>PDF</a:t>
            </a:r>
          </a:p>
        </p:txBody>
      </p:sp>
      <p:sp>
        <p:nvSpPr>
          <p:cNvPr id="59" name="Rectangle 58"/>
          <p:cNvSpPr/>
          <p:nvPr/>
        </p:nvSpPr>
        <p:spPr>
          <a:xfrm>
            <a:off x="6347830" y="2142447"/>
            <a:ext cx="1265218" cy="369332"/>
          </a:xfrm>
          <a:prstGeom prst="rect">
            <a:avLst/>
          </a:prstGeom>
        </p:spPr>
        <p:txBody>
          <a:bodyPr wrap="none">
            <a:spAutoFit/>
          </a:bodyPr>
          <a:lstStyle/>
          <a:p>
            <a:pPr>
              <a:lnSpc>
                <a:spcPct val="90000"/>
              </a:lnSpc>
              <a:spcAft>
                <a:spcPts val="600"/>
              </a:spcAft>
            </a:pPr>
            <a:r>
              <a:rPr lang="en-US" sz="2000">
                <a:gradFill>
                  <a:gsLst>
                    <a:gs pos="2917">
                      <a:schemeClr val="tx1"/>
                    </a:gs>
                    <a:gs pos="30000">
                      <a:schemeClr val="tx1"/>
                    </a:gs>
                  </a:gsLst>
                  <a:lin ang="5400000" scaled="0"/>
                </a:gradFill>
                <a:cs typeface="Segoe UI Semibold" panose="020B0702040204020203" pitchFamily="34" charset="0"/>
              </a:rPr>
              <a:t>AutoCAD</a:t>
            </a:r>
          </a:p>
        </p:txBody>
      </p:sp>
      <p:sp>
        <p:nvSpPr>
          <p:cNvPr id="62" name="Rectangle 61"/>
          <p:cNvSpPr/>
          <p:nvPr/>
        </p:nvSpPr>
        <p:spPr>
          <a:xfrm>
            <a:off x="8074863" y="2142447"/>
            <a:ext cx="963725" cy="369332"/>
          </a:xfrm>
          <a:prstGeom prst="rect">
            <a:avLst/>
          </a:prstGeom>
        </p:spPr>
        <p:txBody>
          <a:bodyPr wrap="none">
            <a:spAutoFit/>
          </a:bodyPr>
          <a:lstStyle/>
          <a:p>
            <a:pPr>
              <a:lnSpc>
                <a:spcPct val="90000"/>
              </a:lnSpc>
              <a:spcAft>
                <a:spcPts val="600"/>
              </a:spcAft>
            </a:pPr>
            <a:r>
              <a:rPr lang="en-US" sz="2000">
                <a:gradFill>
                  <a:gsLst>
                    <a:gs pos="2917">
                      <a:schemeClr val="tx1"/>
                    </a:gs>
                    <a:gs pos="30000">
                      <a:schemeClr val="tx1"/>
                    </a:gs>
                  </a:gsLst>
                  <a:lin ang="5400000" scaled="0"/>
                </a:gradFill>
                <a:cs typeface="Segoe UI Semibold" panose="020B0702040204020203" pitchFamily="34" charset="0"/>
              </a:rPr>
              <a:t>Others</a:t>
            </a:r>
          </a:p>
        </p:txBody>
      </p:sp>
      <p:sp>
        <p:nvSpPr>
          <p:cNvPr id="63" name="Rectangle: Rounded Corners 62"/>
          <p:cNvSpPr/>
          <p:nvPr/>
        </p:nvSpPr>
        <p:spPr bwMode="black">
          <a:xfrm>
            <a:off x="8146731" y="5408466"/>
            <a:ext cx="946092" cy="461661"/>
          </a:xfrm>
          <a:prstGeom prst="roundRect">
            <a:avLst/>
          </a:prstGeom>
          <a:solidFill>
            <a:srgbClr val="FFFFFF"/>
          </a:solidFill>
          <a:ln w="19050">
            <a:solidFill>
              <a:schemeClr val="tx2">
                <a:lumMod val="60000"/>
                <a:lumOff val="40000"/>
              </a:schemeClr>
            </a:solidFill>
          </a:ln>
          <a:extLst/>
        </p:spPr>
        <p:txBody>
          <a:bodyPr vert="horz" wrap="square" lIns="69953" tIns="34976" rIns="69953" bIns="34976" numCol="1" rtlCol="0" anchor="ctr"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r>
              <a:rPr kumimoji="0" lang="en-US" sz="2400" i="0" u="none" strike="noStrike" kern="0" cap="none" spc="0" normalizeH="0" baseline="0" noProof="0">
                <a:ln>
                  <a:noFill/>
                </a:ln>
                <a:solidFill>
                  <a:schemeClr val="tx2">
                    <a:lumMod val="60000"/>
                    <a:lumOff val="40000"/>
                  </a:schemeClr>
                </a:solidFill>
                <a:effectLst/>
                <a:uLnTx/>
                <a:uFillTx/>
                <a:latin typeface="Arial" panose="020B0604020202020204" pitchFamily="34" charset="0"/>
                <a:cs typeface="Arial" panose="020B0604020202020204" pitchFamily="34" charset="0"/>
              </a:rPr>
              <a:t>SDK</a:t>
            </a:r>
          </a:p>
        </p:txBody>
      </p:sp>
      <p:sp>
        <p:nvSpPr>
          <p:cNvPr id="68" name="AutoShape 2" descr="Image result for foxit"/>
          <p:cNvSpPr>
            <a:spLocks noChangeAspect="1" noChangeArrowheads="1"/>
          </p:cNvSpPr>
          <p:nvPr/>
        </p:nvSpPr>
        <p:spPr bwMode="auto">
          <a:xfrm>
            <a:off x="5061607" y="3143250"/>
            <a:ext cx="2647950" cy="1143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14278" y="4402544"/>
            <a:ext cx="843278" cy="337312"/>
          </a:xfrm>
          <a:prstGeom prst="rect">
            <a:avLst/>
          </a:prstGeom>
        </p:spPr>
      </p:pic>
      <p:pic>
        <p:nvPicPr>
          <p:cNvPr id="74" name="Picture 73"/>
          <p:cNvPicPr>
            <a:picLocks noChangeAspect="1"/>
          </p:cNvPicPr>
          <p:nvPr/>
        </p:nvPicPr>
        <p:blipFill>
          <a:blip r:embed="rId13"/>
          <a:stretch>
            <a:fillRect/>
          </a:stretch>
        </p:blipFill>
        <p:spPr>
          <a:xfrm>
            <a:off x="4414278" y="4911878"/>
            <a:ext cx="854492" cy="371518"/>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56044" y="4103185"/>
            <a:ext cx="927466" cy="166944"/>
          </a:xfrm>
          <a:prstGeom prst="rect">
            <a:avLst/>
          </a:prstGeom>
        </p:spPr>
      </p:pic>
      <p:sp>
        <p:nvSpPr>
          <p:cNvPr id="77" name="Rectangle 76"/>
          <p:cNvSpPr/>
          <p:nvPr/>
        </p:nvSpPr>
        <p:spPr>
          <a:xfrm>
            <a:off x="9258501" y="5482330"/>
            <a:ext cx="4117202" cy="313932"/>
          </a:xfrm>
          <a:prstGeom prst="rect">
            <a:avLst/>
          </a:prstGeom>
        </p:spPr>
        <p:txBody>
          <a:bodyPr wrap="square">
            <a:spAutoFit/>
          </a:bodyPr>
          <a:lstStyle/>
          <a:p>
            <a:pPr lvl="0">
              <a:lnSpc>
                <a:spcPct val="90000"/>
              </a:lnSpc>
              <a:spcAft>
                <a:spcPts val="600"/>
              </a:spcAft>
            </a:pPr>
            <a:r>
              <a:rPr lang="en-US" sz="1600" b="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hlinkClick r:id="rId15"/>
              </a:rPr>
              <a:t>Software Development Kit</a:t>
            </a:r>
          </a:p>
        </p:txBody>
      </p:sp>
      <p:pic>
        <p:nvPicPr>
          <p:cNvPr id="79" name="Picture 7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57876" y="4649977"/>
            <a:ext cx="523802" cy="523802"/>
          </a:xfrm>
          <a:prstGeom prst="rect">
            <a:avLst/>
          </a:prstGeom>
        </p:spPr>
      </p:pic>
      <p:sp>
        <p:nvSpPr>
          <p:cNvPr id="81" name="Rectangle 80"/>
          <p:cNvSpPr/>
          <p:nvPr/>
        </p:nvSpPr>
        <p:spPr>
          <a:xfrm>
            <a:off x="9242525" y="4754912"/>
            <a:ext cx="1244059" cy="313932"/>
          </a:xfrm>
          <a:prstGeom prst="rect">
            <a:avLst/>
          </a:prstGeom>
        </p:spPr>
        <p:txBody>
          <a:bodyPr wrap="none">
            <a:spAutoFit/>
          </a:bodyPr>
          <a:lstStyle/>
          <a:p>
            <a:pPr lvl="0">
              <a:lnSpc>
                <a:spcPct val="90000"/>
              </a:lnSpc>
              <a:spcAft>
                <a:spcPts val="600"/>
              </a:spcAft>
            </a:pPr>
            <a:r>
              <a:rPr lang="en-US" sz="16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hlinkClick r:id="rId7"/>
              </a:rPr>
              <a:t>…and more</a:t>
            </a:r>
            <a:endParaRPr lang="en-US" sz="16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33" name="Rectangle 32"/>
          <p:cNvSpPr/>
          <p:nvPr/>
        </p:nvSpPr>
        <p:spPr>
          <a:xfrm>
            <a:off x="4304269" y="5376512"/>
            <a:ext cx="1511311" cy="369332"/>
          </a:xfrm>
          <a:prstGeom prst="rect">
            <a:avLst/>
          </a:prstGeom>
        </p:spPr>
        <p:txBody>
          <a:bodyPr wrap="none">
            <a:spAutoFit/>
          </a:bodyPr>
          <a:lstStyle/>
          <a:p>
            <a:pPr lvl="0">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hlinkClick r:id="rId7"/>
              </a:rPr>
              <a:t>…and more</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19921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anim calcmode="lin" valueType="num">
                                      <p:cBhvr>
                                        <p:cTn id="24" dur="1000" fill="hold"/>
                                        <p:tgtEl>
                                          <p:spTgt spid="51"/>
                                        </p:tgtEl>
                                        <p:attrNameLst>
                                          <p:attrName>ppt_x</p:attrName>
                                        </p:attrNameLst>
                                      </p:cBhvr>
                                      <p:tavLst>
                                        <p:tav tm="0">
                                          <p:val>
                                            <p:strVal val="#ppt_x"/>
                                          </p:val>
                                        </p:tav>
                                        <p:tav tm="100000">
                                          <p:val>
                                            <p:strVal val="#ppt_x"/>
                                          </p:val>
                                        </p:tav>
                                      </p:tavLst>
                                    </p:anim>
                                    <p:anim calcmode="lin" valueType="num">
                                      <p:cBhvr>
                                        <p:cTn id="25" dur="1000" fill="hold"/>
                                        <p:tgtEl>
                                          <p:spTgt spid="5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anim calcmode="lin" valueType="num">
                                      <p:cBhvr>
                                        <p:cTn id="29" dur="1000" fill="hold"/>
                                        <p:tgtEl>
                                          <p:spTgt spid="58"/>
                                        </p:tgtEl>
                                        <p:attrNameLst>
                                          <p:attrName>ppt_x</p:attrName>
                                        </p:attrNameLst>
                                      </p:cBhvr>
                                      <p:tavLst>
                                        <p:tav tm="0">
                                          <p:val>
                                            <p:strVal val="#ppt_x"/>
                                          </p:val>
                                        </p:tav>
                                        <p:tav tm="100000">
                                          <p:val>
                                            <p:strVal val="#ppt_x"/>
                                          </p:val>
                                        </p:tav>
                                      </p:tavLst>
                                    </p:anim>
                                    <p:anim calcmode="lin" valueType="num">
                                      <p:cBhvr>
                                        <p:cTn id="30" dur="1000" fill="hold"/>
                                        <p:tgtEl>
                                          <p:spTgt spid="5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1000"/>
                                        <p:tgtEl>
                                          <p:spTgt spid="69"/>
                                        </p:tgtEl>
                                      </p:cBhvr>
                                    </p:animEffect>
                                    <p:anim calcmode="lin" valueType="num">
                                      <p:cBhvr>
                                        <p:cTn id="34" dur="1000" fill="hold"/>
                                        <p:tgtEl>
                                          <p:spTgt spid="69"/>
                                        </p:tgtEl>
                                        <p:attrNameLst>
                                          <p:attrName>ppt_x</p:attrName>
                                        </p:attrNameLst>
                                      </p:cBhvr>
                                      <p:tavLst>
                                        <p:tav tm="0">
                                          <p:val>
                                            <p:strVal val="#ppt_x"/>
                                          </p:val>
                                        </p:tav>
                                        <p:tav tm="100000">
                                          <p:val>
                                            <p:strVal val="#ppt_x"/>
                                          </p:val>
                                        </p:tav>
                                      </p:tavLst>
                                    </p:anim>
                                    <p:anim calcmode="lin" valueType="num">
                                      <p:cBhvr>
                                        <p:cTn id="35" dur="1000" fill="hold"/>
                                        <p:tgtEl>
                                          <p:spTgt spid="6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1000"/>
                                        <p:tgtEl>
                                          <p:spTgt spid="74"/>
                                        </p:tgtEl>
                                      </p:cBhvr>
                                    </p:animEffect>
                                    <p:anim calcmode="lin" valueType="num">
                                      <p:cBhvr>
                                        <p:cTn id="39" dur="1000" fill="hold"/>
                                        <p:tgtEl>
                                          <p:spTgt spid="74"/>
                                        </p:tgtEl>
                                        <p:attrNameLst>
                                          <p:attrName>ppt_x</p:attrName>
                                        </p:attrNameLst>
                                      </p:cBhvr>
                                      <p:tavLst>
                                        <p:tav tm="0">
                                          <p:val>
                                            <p:strVal val="#ppt_x"/>
                                          </p:val>
                                        </p:tav>
                                        <p:tav tm="100000">
                                          <p:val>
                                            <p:strVal val="#ppt_x"/>
                                          </p:val>
                                        </p:tav>
                                      </p:tavLst>
                                    </p:anim>
                                    <p:anim calcmode="lin" valueType="num">
                                      <p:cBhvr>
                                        <p:cTn id="40" dur="1000" fill="hold"/>
                                        <p:tgtEl>
                                          <p:spTgt spid="7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anim calcmode="lin" valueType="num">
                                      <p:cBhvr>
                                        <p:cTn id="62" dur="1000" fill="hold"/>
                                        <p:tgtEl>
                                          <p:spTgt spid="40"/>
                                        </p:tgtEl>
                                        <p:attrNameLst>
                                          <p:attrName>ppt_x</p:attrName>
                                        </p:attrNameLst>
                                      </p:cBhvr>
                                      <p:tavLst>
                                        <p:tav tm="0">
                                          <p:val>
                                            <p:strVal val="#ppt_x"/>
                                          </p:val>
                                        </p:tav>
                                        <p:tav tm="100000">
                                          <p:val>
                                            <p:strVal val="#ppt_x"/>
                                          </p:val>
                                        </p:tav>
                                      </p:tavLst>
                                    </p:anim>
                                    <p:anim calcmode="lin" valueType="num">
                                      <p:cBhvr>
                                        <p:cTn id="63" dur="1000" fill="hold"/>
                                        <p:tgtEl>
                                          <p:spTgt spid="4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1000"/>
                                        <p:tgtEl>
                                          <p:spTgt spid="62"/>
                                        </p:tgtEl>
                                      </p:cBhvr>
                                    </p:animEffect>
                                    <p:anim calcmode="lin" valueType="num">
                                      <p:cBhvr>
                                        <p:cTn id="67" dur="1000" fill="hold"/>
                                        <p:tgtEl>
                                          <p:spTgt spid="62"/>
                                        </p:tgtEl>
                                        <p:attrNameLst>
                                          <p:attrName>ppt_x</p:attrName>
                                        </p:attrNameLst>
                                      </p:cBhvr>
                                      <p:tavLst>
                                        <p:tav tm="0">
                                          <p:val>
                                            <p:strVal val="#ppt_x"/>
                                          </p:val>
                                        </p:tav>
                                        <p:tav tm="100000">
                                          <p:val>
                                            <p:strVal val="#ppt_x"/>
                                          </p:val>
                                        </p:tav>
                                      </p:tavLst>
                                    </p:anim>
                                    <p:anim calcmode="lin" valueType="num">
                                      <p:cBhvr>
                                        <p:cTn id="68" dur="10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1000"/>
                                        <p:tgtEl>
                                          <p:spTgt spid="54"/>
                                        </p:tgtEl>
                                      </p:cBhvr>
                                    </p:animEffect>
                                    <p:anim calcmode="lin" valueType="num">
                                      <p:cBhvr>
                                        <p:cTn id="72" dur="1000" fill="hold"/>
                                        <p:tgtEl>
                                          <p:spTgt spid="54"/>
                                        </p:tgtEl>
                                        <p:attrNameLst>
                                          <p:attrName>ppt_x</p:attrName>
                                        </p:attrNameLst>
                                      </p:cBhvr>
                                      <p:tavLst>
                                        <p:tav tm="0">
                                          <p:val>
                                            <p:strVal val="#ppt_x"/>
                                          </p:val>
                                        </p:tav>
                                        <p:tav tm="100000">
                                          <p:val>
                                            <p:strVal val="#ppt_x"/>
                                          </p:val>
                                        </p:tav>
                                      </p:tavLst>
                                    </p:anim>
                                    <p:anim calcmode="lin" valueType="num">
                                      <p:cBhvr>
                                        <p:cTn id="73" dur="1000" fill="hold"/>
                                        <p:tgtEl>
                                          <p:spTgt spid="5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1000"/>
                                        <p:tgtEl>
                                          <p:spTgt spid="75"/>
                                        </p:tgtEl>
                                      </p:cBhvr>
                                    </p:animEffect>
                                    <p:anim calcmode="lin" valueType="num">
                                      <p:cBhvr>
                                        <p:cTn id="77" dur="1000" fill="hold"/>
                                        <p:tgtEl>
                                          <p:spTgt spid="75"/>
                                        </p:tgtEl>
                                        <p:attrNameLst>
                                          <p:attrName>ppt_x</p:attrName>
                                        </p:attrNameLst>
                                      </p:cBhvr>
                                      <p:tavLst>
                                        <p:tav tm="0">
                                          <p:val>
                                            <p:strVal val="#ppt_x"/>
                                          </p:val>
                                        </p:tav>
                                        <p:tav tm="100000">
                                          <p:val>
                                            <p:strVal val="#ppt_x"/>
                                          </p:val>
                                        </p:tav>
                                      </p:tavLst>
                                    </p:anim>
                                    <p:anim calcmode="lin" valueType="num">
                                      <p:cBhvr>
                                        <p:cTn id="78" dur="1000" fill="hold"/>
                                        <p:tgtEl>
                                          <p:spTgt spid="75"/>
                                        </p:tgtEl>
                                        <p:attrNameLst>
                                          <p:attrName>ppt_y</p:attrName>
                                        </p:attrNameLst>
                                      </p:cBhvr>
                                      <p:tavLst>
                                        <p:tav tm="0">
                                          <p:val>
                                            <p:strVal val="#ppt_y+.1"/>
                                          </p:val>
                                        </p:tav>
                                        <p:tav tm="100000">
                                          <p:val>
                                            <p:strVal val="#ppt_y"/>
                                          </p:val>
                                        </p:tav>
                                      </p:tavLst>
                                    </p:anim>
                                  </p:childTnLst>
                                </p:cTn>
                              </p:par>
                            </p:childTnLst>
                          </p:cTn>
                        </p:par>
                        <p:par>
                          <p:cTn id="79" fill="hold">
                            <p:stCondLst>
                              <p:cond delay="1000"/>
                            </p:stCondLst>
                            <p:childTnLst>
                              <p:par>
                                <p:cTn id="80" presetID="42" presetClass="entr" presetSubtype="0" fill="hold" nodeType="after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1000"/>
                                        <p:tgtEl>
                                          <p:spTgt spid="79"/>
                                        </p:tgtEl>
                                      </p:cBhvr>
                                    </p:animEffect>
                                    <p:anim calcmode="lin" valueType="num">
                                      <p:cBhvr>
                                        <p:cTn id="83" dur="1000" fill="hold"/>
                                        <p:tgtEl>
                                          <p:spTgt spid="79"/>
                                        </p:tgtEl>
                                        <p:attrNameLst>
                                          <p:attrName>ppt_x</p:attrName>
                                        </p:attrNameLst>
                                      </p:cBhvr>
                                      <p:tavLst>
                                        <p:tav tm="0">
                                          <p:val>
                                            <p:strVal val="#ppt_x"/>
                                          </p:val>
                                        </p:tav>
                                        <p:tav tm="100000">
                                          <p:val>
                                            <p:strVal val="#ppt_x"/>
                                          </p:val>
                                        </p:tav>
                                      </p:tavLst>
                                    </p:anim>
                                    <p:anim calcmode="lin" valueType="num">
                                      <p:cBhvr>
                                        <p:cTn id="84" dur="1000" fill="hold"/>
                                        <p:tgtEl>
                                          <p:spTgt spid="7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1000"/>
                                        <p:tgtEl>
                                          <p:spTgt spid="81"/>
                                        </p:tgtEl>
                                      </p:cBhvr>
                                    </p:animEffect>
                                    <p:anim calcmode="lin" valueType="num">
                                      <p:cBhvr>
                                        <p:cTn id="88" dur="1000" fill="hold"/>
                                        <p:tgtEl>
                                          <p:spTgt spid="81"/>
                                        </p:tgtEl>
                                        <p:attrNameLst>
                                          <p:attrName>ppt_x</p:attrName>
                                        </p:attrNameLst>
                                      </p:cBhvr>
                                      <p:tavLst>
                                        <p:tav tm="0">
                                          <p:val>
                                            <p:strVal val="#ppt_x"/>
                                          </p:val>
                                        </p:tav>
                                        <p:tav tm="100000">
                                          <p:val>
                                            <p:strVal val="#ppt_x"/>
                                          </p:val>
                                        </p:tav>
                                      </p:tavLst>
                                    </p:anim>
                                    <p:anim calcmode="lin" valueType="num">
                                      <p:cBhvr>
                                        <p:cTn id="89" dur="1000" fill="hold"/>
                                        <p:tgtEl>
                                          <p:spTgt spid="81"/>
                                        </p:tgtEl>
                                        <p:attrNameLst>
                                          <p:attrName>ppt_y</p:attrName>
                                        </p:attrNameLst>
                                      </p:cBhvr>
                                      <p:tavLst>
                                        <p:tav tm="0">
                                          <p:val>
                                            <p:strVal val="#ppt_y+.1"/>
                                          </p:val>
                                        </p:tav>
                                        <p:tav tm="100000">
                                          <p:val>
                                            <p:strVal val="#ppt_y"/>
                                          </p:val>
                                        </p:tav>
                                      </p:tavLst>
                                    </p:anim>
                                  </p:childTnLst>
                                </p:cTn>
                              </p:par>
                            </p:childTnLst>
                          </p:cTn>
                        </p:par>
                        <p:par>
                          <p:cTn id="90" fill="hold">
                            <p:stCondLst>
                              <p:cond delay="2000"/>
                            </p:stCondLst>
                            <p:childTnLst>
                              <p:par>
                                <p:cTn id="91" presetID="42" presetClass="entr" presetSubtype="0" fill="hold" grpId="0" nodeType="after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1000"/>
                                        <p:tgtEl>
                                          <p:spTgt spid="63"/>
                                        </p:tgtEl>
                                      </p:cBhvr>
                                    </p:animEffect>
                                    <p:anim calcmode="lin" valueType="num">
                                      <p:cBhvr>
                                        <p:cTn id="94" dur="1000" fill="hold"/>
                                        <p:tgtEl>
                                          <p:spTgt spid="63"/>
                                        </p:tgtEl>
                                        <p:attrNameLst>
                                          <p:attrName>ppt_x</p:attrName>
                                        </p:attrNameLst>
                                      </p:cBhvr>
                                      <p:tavLst>
                                        <p:tav tm="0">
                                          <p:val>
                                            <p:strVal val="#ppt_x"/>
                                          </p:val>
                                        </p:tav>
                                        <p:tav tm="100000">
                                          <p:val>
                                            <p:strVal val="#ppt_x"/>
                                          </p:val>
                                        </p:tav>
                                      </p:tavLst>
                                    </p:anim>
                                    <p:anim calcmode="lin" valueType="num">
                                      <p:cBhvr>
                                        <p:cTn id="95" dur="1000" fill="hold"/>
                                        <p:tgtEl>
                                          <p:spTgt spid="6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1000"/>
                                        <p:tgtEl>
                                          <p:spTgt spid="77"/>
                                        </p:tgtEl>
                                      </p:cBhvr>
                                    </p:animEffect>
                                    <p:anim calcmode="lin" valueType="num">
                                      <p:cBhvr>
                                        <p:cTn id="99" dur="1000" fill="hold"/>
                                        <p:tgtEl>
                                          <p:spTgt spid="77"/>
                                        </p:tgtEl>
                                        <p:attrNameLst>
                                          <p:attrName>ppt_x</p:attrName>
                                        </p:attrNameLst>
                                      </p:cBhvr>
                                      <p:tavLst>
                                        <p:tav tm="0">
                                          <p:val>
                                            <p:strVal val="#ppt_x"/>
                                          </p:val>
                                        </p:tav>
                                        <p:tav tm="100000">
                                          <p:val>
                                            <p:strVal val="#ppt_x"/>
                                          </p:val>
                                        </p:tav>
                                      </p:tavLst>
                                    </p:anim>
                                    <p:anim calcmode="lin" valueType="num">
                                      <p:cBhvr>
                                        <p:cTn id="100"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6" grpId="0"/>
      <p:bldP spid="54" grpId="0"/>
      <p:bldP spid="57" grpId="0"/>
      <p:bldP spid="58" grpId="0"/>
      <p:bldP spid="59" grpId="0"/>
      <p:bldP spid="62" grpId="0"/>
      <p:bldP spid="63" grpId="0" animBg="1"/>
      <p:bldP spid="77" grpId="0"/>
      <p:bldP spid="8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B155-3A3B-4B85-8315-ED5076F10DD2}"/>
              </a:ext>
            </a:extLst>
          </p:cNvPr>
          <p:cNvSpPr>
            <a:spLocks noGrp="1"/>
          </p:cNvSpPr>
          <p:nvPr>
            <p:ph type="title"/>
          </p:nvPr>
        </p:nvSpPr>
        <p:spPr/>
        <p:txBody>
          <a:bodyPr/>
          <a:lstStyle/>
          <a:p>
            <a:r>
              <a:rPr lang="en-US"/>
              <a:t>Azure Information Protection Experience</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8030F4B-C09E-401F-B1AE-0694B87B8184}"/>
                  </a:ext>
                </a:extLst>
              </p:cNvPr>
              <p:cNvGraphicFramePr>
                <a:graphicFrameLocks noChangeAspect="1"/>
              </p:cNvGraphicFramePr>
              <p:nvPr>
                <p:extLst>
                  <p:ext uri="{D42A27DB-BD31-4B8C-83A1-F6EECF244321}">
                    <p14:modId xmlns:p14="http://schemas.microsoft.com/office/powerpoint/2010/main" val="3944241921"/>
                  </p:ext>
                </p:extLst>
              </p:nvPr>
            </p:nvGraphicFramePr>
            <p:xfrm>
              <a:off x="1730827" y="1588294"/>
              <a:ext cx="3475061" cy="1954722"/>
            </p:xfrm>
            <a:graphic>
              <a:graphicData uri="http://schemas.microsoft.com/office/powerpoint/2016/slidezoom">
                <pslz:sldZm>
                  <pslz:sldZmObj sldId="396" cId="1806039700">
                    <pslz:zmPr id="{3EFCC693-1E6F-4D4D-BA88-830B4B50360D}" transitionDur="1000">
                      <p166:blipFill xmlns:p166="http://schemas.microsoft.com/office/powerpoint/2016/6/main">
                        <a:blip r:embed="rId3"/>
                        <a:stretch>
                          <a:fillRect/>
                        </a:stretch>
                      </p166:blipFill>
                      <p166:spPr xmlns:p166="http://schemas.microsoft.com/office/powerpoint/2016/6/main">
                        <a:xfrm>
                          <a:off x="0" y="0"/>
                          <a:ext cx="3475061" cy="195472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E8030F4B-C09E-401F-B1AE-0694B87B8184}"/>
                  </a:ext>
                </a:extLst>
              </p:cNvPr>
              <p:cNvPicPr>
                <a:picLocks noGrp="1" noRot="1" noChangeAspect="1" noMove="1" noResize="1" noEditPoints="1" noAdjustHandles="1" noChangeArrowheads="1" noChangeShapeType="1"/>
              </p:cNvPicPr>
              <p:nvPr/>
            </p:nvPicPr>
            <p:blipFill>
              <a:blip r:embed="rId4"/>
              <a:stretch>
                <a:fillRect/>
              </a:stretch>
            </p:blipFill>
            <p:spPr>
              <a:xfrm>
                <a:off x="1730827" y="1588294"/>
                <a:ext cx="3475061" cy="195472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0266D76-BA26-4746-86BF-677778129AE2}"/>
                  </a:ext>
                </a:extLst>
              </p:cNvPr>
              <p:cNvGraphicFramePr>
                <a:graphicFrameLocks noChangeAspect="1"/>
              </p:cNvGraphicFramePr>
              <p:nvPr>
                <p:extLst>
                  <p:ext uri="{D42A27DB-BD31-4B8C-83A1-F6EECF244321}">
                    <p14:modId xmlns:p14="http://schemas.microsoft.com/office/powerpoint/2010/main" val="3437620033"/>
                  </p:ext>
                </p:extLst>
              </p:nvPr>
            </p:nvGraphicFramePr>
            <p:xfrm>
              <a:off x="6440713" y="1588578"/>
              <a:ext cx="3475061" cy="1954722"/>
            </p:xfrm>
            <a:graphic>
              <a:graphicData uri="http://schemas.microsoft.com/office/powerpoint/2016/slidezoom">
                <pslz:sldZm>
                  <pslz:sldZmObj sldId="397" cId="2463059878">
                    <pslz:zmPr id="{FE442ED9-297D-458C-A3C3-6BD5551EAF47}" transitionDur="1000">
                      <p166:blipFill xmlns:p166="http://schemas.microsoft.com/office/powerpoint/2016/6/main">
                        <a:blip r:embed="rId5"/>
                        <a:stretch>
                          <a:fillRect/>
                        </a:stretch>
                      </p166:blipFill>
                      <p166:spPr xmlns:p166="http://schemas.microsoft.com/office/powerpoint/2016/6/main">
                        <a:xfrm>
                          <a:off x="0" y="0"/>
                          <a:ext cx="3475061" cy="195472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B0266D76-BA26-4746-86BF-677778129AE2}"/>
                  </a:ext>
                </a:extLst>
              </p:cNvPr>
              <p:cNvPicPr>
                <a:picLocks noGrp="1" noRot="1" noChangeAspect="1" noMove="1" noResize="1" noEditPoints="1" noAdjustHandles="1" noChangeArrowheads="1" noChangeShapeType="1"/>
              </p:cNvPicPr>
              <p:nvPr/>
            </p:nvPicPr>
            <p:blipFill>
              <a:blip r:embed="rId6"/>
              <a:stretch>
                <a:fillRect/>
              </a:stretch>
            </p:blipFill>
            <p:spPr>
              <a:xfrm>
                <a:off x="6440713" y="1588578"/>
                <a:ext cx="3475061" cy="195472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B73E3B7-4244-4CA9-8629-6F7ED1E73562}"/>
                  </a:ext>
                </a:extLst>
              </p:cNvPr>
              <p:cNvGraphicFramePr>
                <a:graphicFrameLocks noChangeAspect="1"/>
              </p:cNvGraphicFramePr>
              <p:nvPr>
                <p:extLst>
                  <p:ext uri="{D42A27DB-BD31-4B8C-83A1-F6EECF244321}">
                    <p14:modId xmlns:p14="http://schemas.microsoft.com/office/powerpoint/2010/main" val="2833134126"/>
                  </p:ext>
                </p:extLst>
              </p:nvPr>
            </p:nvGraphicFramePr>
            <p:xfrm>
              <a:off x="1730827" y="3931783"/>
              <a:ext cx="3475061" cy="1954722"/>
            </p:xfrm>
            <a:graphic>
              <a:graphicData uri="http://schemas.microsoft.com/office/powerpoint/2016/slidezoom">
                <pslz:sldZm>
                  <pslz:sldZmObj sldId="398" cId="1405807568">
                    <pslz:zmPr id="{E815A1B2-DCDD-4003-AA38-541B881B92E4}" transitionDur="1000">
                      <p166:blipFill xmlns:p166="http://schemas.microsoft.com/office/powerpoint/2016/6/main">
                        <a:blip r:embed="rId7"/>
                        <a:stretch>
                          <a:fillRect/>
                        </a:stretch>
                      </p166:blipFill>
                      <p166:spPr xmlns:p166="http://schemas.microsoft.com/office/powerpoint/2016/6/main">
                        <a:xfrm>
                          <a:off x="0" y="0"/>
                          <a:ext cx="3475061" cy="195472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 name="Slide Zoom 7">
                <a:extLst>
                  <a:ext uri="{FF2B5EF4-FFF2-40B4-BE49-F238E27FC236}">
                    <a16:creationId xmlns:a16="http://schemas.microsoft.com/office/drawing/2014/main" id="{8B73E3B7-4244-4CA9-8629-6F7ED1E73562}"/>
                  </a:ext>
                </a:extLst>
              </p:cNvPr>
              <p:cNvPicPr>
                <a:picLocks noGrp="1" noRot="1" noChangeAspect="1" noMove="1" noResize="1" noEditPoints="1" noAdjustHandles="1" noChangeArrowheads="1" noChangeShapeType="1"/>
              </p:cNvPicPr>
              <p:nvPr/>
            </p:nvPicPr>
            <p:blipFill>
              <a:blip r:embed="rId8"/>
              <a:stretch>
                <a:fillRect/>
              </a:stretch>
            </p:blipFill>
            <p:spPr>
              <a:xfrm>
                <a:off x="1730827" y="3931783"/>
                <a:ext cx="3475061" cy="195472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EFB60AE-B898-4522-B2C8-73806CA6E624}"/>
                  </a:ext>
                </a:extLst>
              </p:cNvPr>
              <p:cNvGraphicFramePr>
                <a:graphicFrameLocks noChangeAspect="1"/>
              </p:cNvGraphicFramePr>
              <p:nvPr>
                <p:extLst>
                  <p:ext uri="{D42A27DB-BD31-4B8C-83A1-F6EECF244321}">
                    <p14:modId xmlns:p14="http://schemas.microsoft.com/office/powerpoint/2010/main" val="743915987"/>
                  </p:ext>
                </p:extLst>
              </p:nvPr>
            </p:nvGraphicFramePr>
            <p:xfrm>
              <a:off x="6440713" y="3931783"/>
              <a:ext cx="3475061" cy="1954722"/>
            </p:xfrm>
            <a:graphic>
              <a:graphicData uri="http://schemas.microsoft.com/office/powerpoint/2016/slidezoom">
                <pslz:sldZm>
                  <pslz:sldZmObj sldId="399" cId="3083791672">
                    <pslz:zmPr id="{DDE21188-D8D9-4522-B6A5-2D7F526003AB}" transitionDur="1000">
                      <p166:blipFill xmlns:p166="http://schemas.microsoft.com/office/powerpoint/2016/6/main">
                        <a:blip r:embed="rId9"/>
                        <a:stretch>
                          <a:fillRect/>
                        </a:stretch>
                      </p166:blipFill>
                      <p166:spPr xmlns:p166="http://schemas.microsoft.com/office/powerpoint/2016/6/main">
                        <a:xfrm>
                          <a:off x="0" y="0"/>
                          <a:ext cx="3475061" cy="195472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BEFB60AE-B898-4522-B2C8-73806CA6E624}"/>
                  </a:ext>
                </a:extLst>
              </p:cNvPr>
              <p:cNvPicPr>
                <a:picLocks noGrp="1" noRot="1" noChangeAspect="1" noMove="1" noResize="1" noEditPoints="1" noAdjustHandles="1" noChangeArrowheads="1" noChangeShapeType="1"/>
              </p:cNvPicPr>
              <p:nvPr/>
            </p:nvPicPr>
            <p:blipFill>
              <a:blip r:embed="rId10"/>
              <a:stretch>
                <a:fillRect/>
              </a:stretch>
            </p:blipFill>
            <p:spPr>
              <a:xfrm>
                <a:off x="6440713" y="3931783"/>
                <a:ext cx="3475061" cy="195472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30176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throom, indoor, wall, toilet&#10;&#10;Description generated with very high confidence">
            <a:extLst>
              <a:ext uri="{FF2B5EF4-FFF2-40B4-BE49-F238E27FC236}">
                <a16:creationId xmlns:a16="http://schemas.microsoft.com/office/drawing/2014/main" id="{5C0F6EFC-E9E6-404E-89A5-5083BD22286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l="3633" t="17277" r="982" b="2243"/>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8C0E450-926D-499E-AB77-324341B10788}"/>
              </a:ext>
            </a:extLst>
          </p:cNvPr>
          <p:cNvSpPr/>
          <p:nvPr/>
        </p:nvSpPr>
        <p:spPr bwMode="black">
          <a:xfrm>
            <a:off x="0" y="0"/>
            <a:ext cx="12192000" cy="6858000"/>
          </a:xfrm>
          <a:prstGeom prst="rect">
            <a:avLst/>
          </a:prstGeom>
          <a:solidFill>
            <a:schemeClr val="tx2">
              <a:alpha val="20000"/>
            </a:schemeClr>
          </a:solidFill>
          <a:ln>
            <a:no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5" name="Rectangle 4">
            <a:extLst>
              <a:ext uri="{FF2B5EF4-FFF2-40B4-BE49-F238E27FC236}">
                <a16:creationId xmlns:a16="http://schemas.microsoft.com/office/drawing/2014/main" id="{06DBA42D-110D-4522-A09F-F625684CDCB5}"/>
              </a:ext>
            </a:extLst>
          </p:cNvPr>
          <p:cNvSpPr/>
          <p:nvPr/>
        </p:nvSpPr>
        <p:spPr>
          <a:xfrm>
            <a:off x="5204012" y="2017058"/>
            <a:ext cx="6441141" cy="2850777"/>
          </a:xfrm>
          <a:prstGeom prst="rect">
            <a:avLst/>
          </a:prstGeom>
          <a:solidFill>
            <a:schemeClr val="accent1">
              <a:alpha val="80000"/>
            </a:schemeClr>
          </a:solidFill>
        </p:spPr>
        <p:txBody>
          <a:bodyPr wrap="square" lIns="182880" tIns="182880" rIns="182880" bIns="457200">
            <a:noAutofit/>
          </a:bodyPr>
          <a:lstStyle/>
          <a:p>
            <a:pPr marL="174625" lvl="2" indent="-174625"/>
            <a:r>
              <a:rPr lang="en-US" sz="320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“If you protect your paper clips and diamonds with equal vigor… </a:t>
            </a:r>
          </a:p>
          <a:p>
            <a:pPr marL="174625" lvl="2" indent="-174625"/>
            <a:endParaRPr lang="en-US" sz="1200">
              <a:gradFill>
                <a:gsLst>
                  <a:gs pos="1250">
                    <a:schemeClr val="bg1"/>
                  </a:gs>
                  <a:gs pos="100000">
                    <a:schemeClr val="bg1"/>
                  </a:gs>
                </a:gsLst>
                <a:lin ang="5400000" scaled="0"/>
              </a:gradFill>
              <a:cs typeface="Calibri" panose="020F0502020204030204" pitchFamily="34" charset="0"/>
            </a:endParaRPr>
          </a:p>
          <a:p>
            <a:pPr marL="174625" lvl="2" indent="-174625"/>
            <a:endParaRPr lang="en-US" sz="3200">
              <a:gradFill>
                <a:gsLst>
                  <a:gs pos="1250">
                    <a:schemeClr val="bg1"/>
                  </a:gs>
                  <a:gs pos="100000">
                    <a:schemeClr val="bg1"/>
                  </a:gs>
                </a:gsLst>
                <a:lin ang="5400000" scaled="0"/>
              </a:gradFill>
              <a:cs typeface="Calibri" panose="020F0502020204030204" pitchFamily="34" charset="0"/>
            </a:endParaRPr>
          </a:p>
          <a:p>
            <a:pPr marL="0" lvl="2"/>
            <a:endParaRPr lang="en-US" sz="3200">
              <a:gradFill>
                <a:gsLst>
                  <a:gs pos="1250">
                    <a:schemeClr val="bg1"/>
                  </a:gs>
                  <a:gs pos="100000">
                    <a:schemeClr val="bg1"/>
                  </a:gs>
                </a:gsLst>
                <a:lin ang="5400000" scaled="0"/>
              </a:gradFill>
              <a:cs typeface="Calibri" panose="020F0502020204030204" pitchFamily="34" charset="0"/>
            </a:endParaRPr>
          </a:p>
        </p:txBody>
      </p:sp>
      <p:sp>
        <p:nvSpPr>
          <p:cNvPr id="7" name="Rectangle 6">
            <a:extLst>
              <a:ext uri="{FF2B5EF4-FFF2-40B4-BE49-F238E27FC236}">
                <a16:creationId xmlns:a16="http://schemas.microsoft.com/office/drawing/2014/main" id="{A702E3D0-8E7B-4B63-9CD2-8119B80A28ED}"/>
              </a:ext>
            </a:extLst>
          </p:cNvPr>
          <p:cNvSpPr/>
          <p:nvPr/>
        </p:nvSpPr>
        <p:spPr>
          <a:xfrm>
            <a:off x="5468269" y="3138871"/>
            <a:ext cx="6060418" cy="1508105"/>
          </a:xfrm>
          <a:prstGeom prst="rect">
            <a:avLst/>
          </a:prstGeom>
        </p:spPr>
        <p:txBody>
          <a:bodyPr wrap="square">
            <a:spAutoFit/>
          </a:bodyPr>
          <a:lstStyle/>
          <a:p>
            <a:pPr marL="0" lvl="2"/>
            <a:r>
              <a:rPr lang="en-US" sz="3200">
                <a:gradFill>
                  <a:gsLst>
                    <a:gs pos="8000">
                      <a:schemeClr val="bg1"/>
                    </a:gs>
                    <a:gs pos="100000">
                      <a:schemeClr val="bg1"/>
                    </a:gs>
                  </a:gsLst>
                  <a:lin ang="5400000" scaled="0"/>
                </a:gradFill>
                <a:latin typeface="Segoe UI Semibold" panose="020B0702040204020203" pitchFamily="34" charset="0"/>
                <a:cs typeface="Segoe UI Semibold" panose="020B0702040204020203" pitchFamily="34" charset="0"/>
              </a:rPr>
              <a:t>…you’ll soon have more paper clips and fewer diamonds.” </a:t>
            </a:r>
          </a:p>
          <a:p>
            <a:pPr marL="0" lvl="2">
              <a:spcBef>
                <a:spcPts val="1200"/>
              </a:spcBef>
              <a:tabLst>
                <a:tab pos="1030288" algn="l"/>
              </a:tabLst>
            </a:pPr>
            <a:r>
              <a:rPr lang="en-US" i="1">
                <a:gradFill>
                  <a:gsLst>
                    <a:gs pos="8000">
                      <a:schemeClr val="bg1"/>
                    </a:gs>
                    <a:gs pos="100000">
                      <a:schemeClr val="bg1"/>
                    </a:gs>
                  </a:gsLst>
                  <a:lin ang="5400000" scaled="0"/>
                </a:gradFill>
                <a:cs typeface="Calibri" panose="020F0502020204030204" pitchFamily="34" charset="0"/>
              </a:rPr>
              <a:t>Attributed to Dean Rusk, US Secretary of State 1961-1969 </a:t>
            </a:r>
          </a:p>
        </p:txBody>
      </p:sp>
    </p:spTree>
    <p:extLst>
      <p:ext uri="{BB962C8B-B14F-4D97-AF65-F5344CB8AC3E}">
        <p14:creationId xmlns:p14="http://schemas.microsoft.com/office/powerpoint/2010/main" val="50667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2500"/>
                            </p:stCondLst>
                            <p:childTnLst>
                              <p:par>
                                <p:cTn id="15" presetID="10"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7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19428"/>
            <a:ext cx="11125200" cy="5346192"/>
          </a:xfrm>
          <a:prstGeom prst="rect">
            <a:avLst/>
          </a:prstGeom>
        </p:spPr>
      </p:pic>
      <p:sp>
        <p:nvSpPr>
          <p:cNvPr id="2" name="Title 1"/>
          <p:cNvSpPr>
            <a:spLocks noGrp="1"/>
          </p:cNvSpPr>
          <p:nvPr>
            <p:ph type="title"/>
          </p:nvPr>
        </p:nvSpPr>
        <p:spPr/>
        <p:txBody>
          <a:bodyPr/>
          <a:lstStyle/>
          <a:p>
            <a:r>
              <a:rPr lang="en-US"/>
              <a:t>Automatic classification - example</a:t>
            </a:r>
          </a:p>
        </p:txBody>
      </p:sp>
      <p:sp>
        <p:nvSpPr>
          <p:cNvPr id="12" name="Rectangle 11"/>
          <p:cNvSpPr/>
          <p:nvPr/>
        </p:nvSpPr>
        <p:spPr bwMode="auto">
          <a:xfrm>
            <a:off x="396240" y="4466882"/>
            <a:ext cx="2423160" cy="608038"/>
          </a:xfrm>
          <a:prstGeom prst="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051" y="234030"/>
            <a:ext cx="540994" cy="685800"/>
          </a:xfrm>
          <a:prstGeom prst="rect">
            <a:avLst/>
          </a:prstGeom>
        </p:spPr>
      </p:pic>
      <p:sp>
        <p:nvSpPr>
          <p:cNvPr id="4" name="Rectangle 3"/>
          <p:cNvSpPr/>
          <p:nvPr/>
        </p:nvSpPr>
        <p:spPr bwMode="auto">
          <a:xfrm>
            <a:off x="4382814" y="3436620"/>
            <a:ext cx="6968358" cy="3429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5069" b="54488"/>
          <a:stretch/>
        </p:blipFill>
        <p:spPr>
          <a:xfrm>
            <a:off x="4550979" y="3377796"/>
            <a:ext cx="6664072" cy="3487824"/>
          </a:xfrm>
          <a:prstGeom prst="rect">
            <a:avLst/>
          </a:prstGeom>
        </p:spPr>
      </p:pic>
    </p:spTree>
    <p:extLst>
      <p:ext uri="{BB962C8B-B14F-4D97-AF65-F5344CB8AC3E}">
        <p14:creationId xmlns:p14="http://schemas.microsoft.com/office/powerpoint/2010/main" val="180603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Recommended classification - example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051" y="234030"/>
            <a:ext cx="540994" cy="685800"/>
          </a:xfrm>
          <a:prstGeom prst="rect">
            <a:avLst/>
          </a:prstGeom>
        </p:spPr>
      </p:pic>
      <p:pic>
        <p:nvPicPr>
          <p:cNvPr id="13" name="Picture 12"/>
          <p:cNvPicPr>
            <a:picLocks noChangeAspect="1"/>
          </p:cNvPicPr>
          <p:nvPr/>
        </p:nvPicPr>
        <p:blipFill>
          <a:blip r:embed="rId4"/>
          <a:stretch>
            <a:fillRect/>
          </a:stretch>
        </p:blipFill>
        <p:spPr>
          <a:xfrm>
            <a:off x="374654" y="1521911"/>
            <a:ext cx="11533880" cy="5332673"/>
          </a:xfrm>
          <a:prstGeom prst="rect">
            <a:avLst/>
          </a:prstGeom>
        </p:spPr>
      </p:pic>
      <p:sp>
        <p:nvSpPr>
          <p:cNvPr id="10" name="Rectangle 9"/>
          <p:cNvSpPr/>
          <p:nvPr/>
        </p:nvSpPr>
        <p:spPr bwMode="auto">
          <a:xfrm>
            <a:off x="262528" y="2515530"/>
            <a:ext cx="6619695" cy="554182"/>
          </a:xfrm>
          <a:prstGeom prst="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6305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Reclassification and justification - example</a:t>
            </a:r>
          </a:p>
        </p:txBody>
      </p:sp>
      <p:pic>
        <p:nvPicPr>
          <p:cNvPr id="10" name="Picture 9"/>
          <p:cNvPicPr>
            <a:picLocks noChangeAspect="1"/>
          </p:cNvPicPr>
          <p:nvPr/>
        </p:nvPicPr>
        <p:blipFill rotWithShape="1">
          <a:blip r:embed="rId3"/>
          <a:srcRect b="12012"/>
          <a:stretch/>
        </p:blipFill>
        <p:spPr>
          <a:xfrm>
            <a:off x="609600" y="1497498"/>
            <a:ext cx="11066284" cy="536050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051" y="234030"/>
            <a:ext cx="540994" cy="685800"/>
          </a:xfrm>
          <a:prstGeom prst="rect">
            <a:avLst/>
          </a:prstGeom>
        </p:spPr>
      </p:pic>
    </p:spTree>
    <p:extLst>
      <p:ext uri="{BB962C8B-B14F-4D97-AF65-F5344CB8AC3E}">
        <p14:creationId xmlns:p14="http://schemas.microsoft.com/office/powerpoint/2010/main" val="140580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User-driven classification - example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051" y="234030"/>
            <a:ext cx="540994" cy="685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18" y="1511808"/>
            <a:ext cx="11137392" cy="5346192"/>
          </a:xfrm>
          <a:prstGeom prst="rect">
            <a:avLst/>
          </a:prstGeom>
        </p:spPr>
      </p:pic>
    </p:spTree>
    <p:extLst>
      <p:ext uri="{BB962C8B-B14F-4D97-AF65-F5344CB8AC3E}">
        <p14:creationId xmlns:p14="http://schemas.microsoft.com/office/powerpoint/2010/main" val="3083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Finding and protecting data on SaaS</a:t>
            </a:r>
          </a:p>
        </p:txBody>
      </p:sp>
      <p:grpSp>
        <p:nvGrpSpPr>
          <p:cNvPr id="16" name="Group 15"/>
          <p:cNvGrpSpPr/>
          <p:nvPr/>
        </p:nvGrpSpPr>
        <p:grpSpPr>
          <a:xfrm>
            <a:off x="472285" y="1628433"/>
            <a:ext cx="11261715" cy="4549129"/>
            <a:chOff x="472285" y="1968319"/>
            <a:chExt cx="11261715" cy="4549129"/>
          </a:xfrm>
        </p:grpSpPr>
        <p:sp>
          <p:nvSpPr>
            <p:cNvPr id="4" name="Rectangle 3"/>
            <p:cNvSpPr/>
            <p:nvPr/>
          </p:nvSpPr>
          <p:spPr bwMode="auto">
            <a:xfrm>
              <a:off x="472285" y="1968319"/>
              <a:ext cx="3199946" cy="45491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472285" y="1968319"/>
              <a:ext cx="3199946" cy="11130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7"/>
                </a:solidFill>
                <a:effectLst/>
                <a:uLnTx/>
                <a:uFillTx/>
              </a:endParaRPr>
            </a:p>
          </p:txBody>
        </p:sp>
        <p:sp>
          <p:nvSpPr>
            <p:cNvPr id="6" name="Rectangle 5"/>
            <p:cNvSpPr/>
            <p:nvPr/>
          </p:nvSpPr>
          <p:spPr bwMode="auto">
            <a:xfrm>
              <a:off x="3672231" y="1968319"/>
              <a:ext cx="8061769" cy="45491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7"/>
                </a:solidFill>
                <a:effectLst/>
                <a:uLnTx/>
                <a:uFillTx/>
              </a:endParaRPr>
            </a:p>
          </p:txBody>
        </p:sp>
        <p:sp>
          <p:nvSpPr>
            <p:cNvPr id="7" name="TextBox 6"/>
            <p:cNvSpPr txBox="1"/>
            <p:nvPr/>
          </p:nvSpPr>
          <p:spPr>
            <a:xfrm>
              <a:off x="1852529" y="2323680"/>
              <a:ext cx="1114250"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mj-lt"/>
                </a:rPr>
                <a:t>Discover</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445" b="8682"/>
            <a:stretch/>
          </p:blipFill>
          <p:spPr>
            <a:xfrm>
              <a:off x="4207657" y="2253551"/>
              <a:ext cx="7036108" cy="3947440"/>
            </a:xfrm>
            <a:prstGeom prst="rect">
              <a:avLst/>
            </a:prstGeom>
          </p:spPr>
        </p:pic>
        <p:sp>
          <p:nvSpPr>
            <p:cNvPr id="9" name="TextBox 8"/>
            <p:cNvSpPr txBox="1"/>
            <p:nvPr/>
          </p:nvSpPr>
          <p:spPr>
            <a:xfrm>
              <a:off x="1852529" y="3426690"/>
              <a:ext cx="1348255"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mj-lt"/>
                </a:rPr>
                <a:t>Investigate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20" y="2220797"/>
              <a:ext cx="759726" cy="702358"/>
            </a:xfrm>
            <a:prstGeom prst="rect">
              <a:avLst/>
            </a:prstGeom>
          </p:spPr>
        </p:pic>
        <p:sp>
          <p:nvSpPr>
            <p:cNvPr id="11" name="TextBox 10"/>
            <p:cNvSpPr txBox="1"/>
            <p:nvPr/>
          </p:nvSpPr>
          <p:spPr>
            <a:xfrm>
              <a:off x="1852530" y="5732089"/>
              <a:ext cx="798503"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mj-lt"/>
                </a:rPr>
                <a:t>Alerts</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313" y="5648513"/>
              <a:ext cx="640741" cy="588791"/>
            </a:xfrm>
            <a:prstGeom prst="rect">
              <a:avLst/>
            </a:prstGeom>
          </p:spPr>
        </p:pic>
        <p:sp>
          <p:nvSpPr>
            <p:cNvPr id="13" name="TextBox 12"/>
            <p:cNvSpPr txBox="1"/>
            <p:nvPr/>
          </p:nvSpPr>
          <p:spPr>
            <a:xfrm>
              <a:off x="1852529" y="4551761"/>
              <a:ext cx="997247"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mj-lt"/>
                </a:rPr>
                <a:t>Control</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371" y="4394972"/>
              <a:ext cx="738635" cy="71880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708" y="3289811"/>
              <a:ext cx="739113" cy="652542"/>
            </a:xfrm>
            <a:prstGeom prst="rect">
              <a:avLst/>
            </a:prstGeom>
          </p:spPr>
        </p:pic>
      </p:grpSp>
      <p:grpSp>
        <p:nvGrpSpPr>
          <p:cNvPr id="17" name="Group 16"/>
          <p:cNvGrpSpPr/>
          <p:nvPr/>
        </p:nvGrpSpPr>
        <p:grpSpPr>
          <a:xfrm>
            <a:off x="472285" y="1628433"/>
            <a:ext cx="11261715" cy="4549129"/>
            <a:chOff x="472285" y="1600460"/>
            <a:chExt cx="11261715" cy="4549129"/>
          </a:xfrm>
        </p:grpSpPr>
        <p:sp>
          <p:nvSpPr>
            <p:cNvPr id="18" name="Rectangle 17"/>
            <p:cNvSpPr/>
            <p:nvPr/>
          </p:nvSpPr>
          <p:spPr bwMode="auto">
            <a:xfrm>
              <a:off x="3672231" y="1600460"/>
              <a:ext cx="8061769" cy="45491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472285" y="1600460"/>
              <a:ext cx="3199946" cy="45491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0" name="Rectangle 19"/>
            <p:cNvSpPr/>
            <p:nvPr/>
          </p:nvSpPr>
          <p:spPr bwMode="auto">
            <a:xfrm>
              <a:off x="472285" y="2714714"/>
              <a:ext cx="3199946" cy="11130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7"/>
                </a:solidFill>
                <a:effectLst/>
                <a:uLnTx/>
                <a:uFillTx/>
              </a:endParaRPr>
            </a:p>
          </p:txBody>
        </p:sp>
        <p:sp>
          <p:nvSpPr>
            <p:cNvPr id="21" name="TextBox 20"/>
            <p:cNvSpPr txBox="1"/>
            <p:nvPr/>
          </p:nvSpPr>
          <p:spPr>
            <a:xfrm>
              <a:off x="1852529" y="1955821"/>
              <a:ext cx="1114250"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mj-lt"/>
                </a:rPr>
                <a:t>Discover</a:t>
              </a:r>
            </a:p>
          </p:txBody>
        </p:sp>
        <p:sp>
          <p:nvSpPr>
            <p:cNvPr id="22" name="TextBox 21"/>
            <p:cNvSpPr txBox="1"/>
            <p:nvPr/>
          </p:nvSpPr>
          <p:spPr>
            <a:xfrm>
              <a:off x="1852529" y="3058831"/>
              <a:ext cx="1348255"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mj-lt"/>
                </a:rPr>
                <a:t>Investigate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20" y="1852938"/>
              <a:ext cx="759726" cy="702358"/>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r="1559" b="9498"/>
            <a:stretch/>
          </p:blipFill>
          <p:spPr>
            <a:xfrm>
              <a:off x="4204547" y="1885693"/>
              <a:ext cx="7015329" cy="3905173"/>
            </a:xfrm>
            <a:prstGeom prst="rect">
              <a:avLst/>
            </a:prstGeom>
          </p:spPr>
        </p:pic>
        <p:sp>
          <p:nvSpPr>
            <p:cNvPr id="25" name="TextBox 24"/>
            <p:cNvSpPr txBox="1"/>
            <p:nvPr/>
          </p:nvSpPr>
          <p:spPr>
            <a:xfrm>
              <a:off x="1852530" y="5364230"/>
              <a:ext cx="798503"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mj-lt"/>
                </a:rPr>
                <a:t>Alerts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313" y="5280654"/>
              <a:ext cx="640741" cy="588791"/>
            </a:xfrm>
            <a:prstGeom prst="rect">
              <a:avLst/>
            </a:prstGeom>
          </p:spPr>
        </p:pic>
        <p:sp>
          <p:nvSpPr>
            <p:cNvPr id="27" name="TextBox 26"/>
            <p:cNvSpPr txBox="1"/>
            <p:nvPr/>
          </p:nvSpPr>
          <p:spPr>
            <a:xfrm>
              <a:off x="1852529" y="4183902"/>
              <a:ext cx="997247"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mj-lt"/>
                </a:rPr>
                <a:t>Control</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371" y="4027113"/>
              <a:ext cx="738635" cy="718803"/>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708" y="2921952"/>
              <a:ext cx="739113" cy="652542"/>
            </a:xfrm>
            <a:prstGeom prst="rect">
              <a:avLst/>
            </a:prstGeom>
          </p:spPr>
        </p:pic>
      </p:grpSp>
      <p:grpSp>
        <p:nvGrpSpPr>
          <p:cNvPr id="30" name="Group 29"/>
          <p:cNvGrpSpPr/>
          <p:nvPr/>
        </p:nvGrpSpPr>
        <p:grpSpPr>
          <a:xfrm>
            <a:off x="472285" y="1628433"/>
            <a:ext cx="11261715" cy="4549129"/>
            <a:chOff x="472285" y="1600460"/>
            <a:chExt cx="11261715" cy="4549129"/>
          </a:xfrm>
        </p:grpSpPr>
        <p:sp>
          <p:nvSpPr>
            <p:cNvPr id="31" name="Rectangle 30"/>
            <p:cNvSpPr/>
            <p:nvPr/>
          </p:nvSpPr>
          <p:spPr bwMode="auto">
            <a:xfrm>
              <a:off x="3672231" y="1600460"/>
              <a:ext cx="8061769" cy="45491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solidFill>
                <a:effectLst/>
                <a:uLnTx/>
                <a:uFillTx/>
              </a:endParaRPr>
            </a:p>
          </p:txBody>
        </p:sp>
        <p:sp>
          <p:nvSpPr>
            <p:cNvPr id="32" name="Rectangle 31"/>
            <p:cNvSpPr/>
            <p:nvPr/>
          </p:nvSpPr>
          <p:spPr bwMode="auto">
            <a:xfrm>
              <a:off x="472285" y="1600460"/>
              <a:ext cx="3199946" cy="45491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3" name="Rectangle 32"/>
            <p:cNvSpPr/>
            <p:nvPr/>
          </p:nvSpPr>
          <p:spPr bwMode="auto">
            <a:xfrm>
              <a:off x="472285" y="3827415"/>
              <a:ext cx="3199946" cy="11130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7"/>
                </a:solidFill>
                <a:effectLst/>
                <a:uLnTx/>
                <a:uFillTx/>
              </a:endParaRPr>
            </a:p>
          </p:txBody>
        </p:sp>
        <p:sp>
          <p:nvSpPr>
            <p:cNvPr id="34" name="TextBox 33"/>
            <p:cNvSpPr txBox="1"/>
            <p:nvPr/>
          </p:nvSpPr>
          <p:spPr>
            <a:xfrm>
              <a:off x="1852530" y="5364230"/>
              <a:ext cx="857927" cy="400110"/>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Alerts</a:t>
              </a:r>
            </a:p>
          </p:txBody>
        </p:sp>
        <p:sp>
          <p:nvSpPr>
            <p:cNvPr id="35" name="TextBox 34"/>
            <p:cNvSpPr txBox="1"/>
            <p:nvPr/>
          </p:nvSpPr>
          <p:spPr>
            <a:xfrm>
              <a:off x="1852529" y="1955821"/>
              <a:ext cx="1181734" cy="400110"/>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Discover</a:t>
              </a: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313" y="5280654"/>
              <a:ext cx="640741" cy="588791"/>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20" y="1852938"/>
              <a:ext cx="759726" cy="702358"/>
            </a:xfrm>
            <a:prstGeom prst="rect">
              <a:avLst/>
            </a:prstGeom>
          </p:spPr>
        </p:pic>
        <p:sp>
          <p:nvSpPr>
            <p:cNvPr id="38" name="TextBox 37"/>
            <p:cNvSpPr txBox="1"/>
            <p:nvPr/>
          </p:nvSpPr>
          <p:spPr>
            <a:xfrm>
              <a:off x="1852529" y="3058831"/>
              <a:ext cx="1463862" cy="400110"/>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Investigate</a:t>
              </a:r>
            </a:p>
          </p:txBody>
        </p:sp>
        <p:sp>
          <p:nvSpPr>
            <p:cNvPr id="39" name="TextBox 38"/>
            <p:cNvSpPr txBox="1"/>
            <p:nvPr/>
          </p:nvSpPr>
          <p:spPr>
            <a:xfrm>
              <a:off x="1852529" y="4183902"/>
              <a:ext cx="997247" cy="406208"/>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mj-lt"/>
                </a:rPr>
                <a:t>Control</a:t>
              </a:r>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371" y="4027113"/>
              <a:ext cx="738635" cy="718803"/>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708" y="2921952"/>
              <a:ext cx="739113" cy="652542"/>
            </a:xfrm>
            <a:prstGeom prst="rect">
              <a:avLst/>
            </a:prstGeom>
          </p:spPr>
        </p:pic>
        <p:pic>
          <p:nvPicPr>
            <p:cNvPr id="42" name="Picture 41"/>
            <p:cNvPicPr>
              <a:picLocks noChangeAspect="1"/>
            </p:cNvPicPr>
            <p:nvPr/>
          </p:nvPicPr>
          <p:blipFill rotWithShape="1">
            <a:blip r:embed="rId9">
              <a:extLst>
                <a:ext uri="{28A0092B-C50C-407E-A947-70E740481C1C}">
                  <a14:useLocalDpi xmlns:a14="http://schemas.microsoft.com/office/drawing/2010/main" val="0"/>
                </a:ext>
              </a:extLst>
            </a:blip>
            <a:srcRect r="1103" b="9213"/>
            <a:stretch/>
          </p:blipFill>
          <p:spPr>
            <a:xfrm>
              <a:off x="4204547" y="1885693"/>
              <a:ext cx="7025801" cy="3905173"/>
            </a:xfrm>
            <a:prstGeom prst="rect">
              <a:avLst/>
            </a:prstGeom>
          </p:spPr>
        </p:pic>
      </p:grpSp>
    </p:spTree>
    <p:extLst>
      <p:ext uri="{BB962C8B-B14F-4D97-AF65-F5344CB8AC3E}">
        <p14:creationId xmlns:p14="http://schemas.microsoft.com/office/powerpoint/2010/main" val="2527483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99E51EBA-3378-4189-85E4-D29E958B2A32}"/>
              </a:ext>
            </a:extLst>
          </p:cNvPr>
          <p:cNvGrpSpPr/>
          <p:nvPr/>
        </p:nvGrpSpPr>
        <p:grpSpPr>
          <a:xfrm>
            <a:off x="3720824" y="2787273"/>
            <a:ext cx="729335" cy="460361"/>
            <a:chOff x="2812968" y="1871753"/>
            <a:chExt cx="772349" cy="487510"/>
          </a:xfrm>
        </p:grpSpPr>
        <p:sp>
          <p:nvSpPr>
            <p:cNvPr id="69" name="Freeform 13" title="Icon of a cloud">
              <a:extLst>
                <a:ext uri="{FF2B5EF4-FFF2-40B4-BE49-F238E27FC236}">
                  <a16:creationId xmlns:a16="http://schemas.microsoft.com/office/drawing/2014/main" id="{ED834DF6-E03F-4B2B-A3A6-127584F2709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A88D8BA6-D00A-4B5B-87C8-8D49615289BF}"/>
                </a:ext>
              </a:extLst>
            </p:cNvPr>
            <p:cNvSpPr/>
            <p:nvPr/>
          </p:nvSpPr>
          <p:spPr bwMode="auto">
            <a:xfrm>
              <a:off x="3055919" y="1891660"/>
              <a:ext cx="529398" cy="378292"/>
            </a:xfrm>
            <a:prstGeom prst="rect">
              <a:avLst/>
            </a:prstGeom>
            <a:solidFill>
              <a:srgbClr val="EAEAE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6A0CD9ED-7176-4EFB-91DF-CEFB30A8CB92}"/>
                </a:ext>
              </a:extLst>
            </p:cNvPr>
            <p:cNvGrpSpPr/>
            <p:nvPr/>
          </p:nvGrpSpPr>
          <p:grpSpPr>
            <a:xfrm>
              <a:off x="3085686" y="1871753"/>
              <a:ext cx="457020" cy="365759"/>
              <a:chOff x="1668862" y="4866500"/>
              <a:chExt cx="457020" cy="365759"/>
            </a:xfrm>
          </p:grpSpPr>
          <p:sp>
            <p:nvSpPr>
              <p:cNvPr id="74" name="Browser" title="Icon of a browser window">
                <a:extLst>
                  <a:ext uri="{FF2B5EF4-FFF2-40B4-BE49-F238E27FC236}">
                    <a16:creationId xmlns:a16="http://schemas.microsoft.com/office/drawing/2014/main" id="{4EBD574F-C97F-440A-A6C9-FAA5FDF1965B}"/>
                  </a:ext>
                </a:extLst>
              </p:cNvPr>
              <p:cNvSpPr>
                <a:spLocks noChangeAspect="1" noEditPoints="1"/>
              </p:cNvSpPr>
              <p:nvPr/>
            </p:nvSpPr>
            <p:spPr bwMode="auto">
              <a:xfrm>
                <a:off x="1668862" y="4866500"/>
                <a:ext cx="457020" cy="3657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Processing_E9F5" title="Icon of two interlocked gears">
                <a:extLst>
                  <a:ext uri="{FF2B5EF4-FFF2-40B4-BE49-F238E27FC236}">
                    <a16:creationId xmlns:a16="http://schemas.microsoft.com/office/drawing/2014/main" id="{B5C0947F-D280-4342-8D21-FCBF33D2557A}"/>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F54DC06E-34EE-4DCF-A867-CAF1C262F312}"/>
              </a:ext>
            </a:extLst>
          </p:cNvPr>
          <p:cNvGrpSpPr/>
          <p:nvPr/>
        </p:nvGrpSpPr>
        <p:grpSpPr>
          <a:xfrm>
            <a:off x="3169537" y="4389512"/>
            <a:ext cx="565162" cy="711854"/>
            <a:chOff x="5511562" y="4675878"/>
            <a:chExt cx="503987" cy="634800"/>
          </a:xfrm>
        </p:grpSpPr>
        <p:sp>
          <p:nvSpPr>
            <p:cNvPr id="52" name="Rectangle 51">
              <a:extLst>
                <a:ext uri="{FF2B5EF4-FFF2-40B4-BE49-F238E27FC236}">
                  <a16:creationId xmlns:a16="http://schemas.microsoft.com/office/drawing/2014/main" id="{A317947F-CC66-4F7B-8DFD-D0F751AE6837}"/>
                </a:ext>
              </a:extLst>
            </p:cNvPr>
            <p:cNvSpPr/>
            <p:nvPr/>
          </p:nvSpPr>
          <p:spPr bwMode="auto">
            <a:xfrm>
              <a:off x="5511562" y="4675878"/>
              <a:ext cx="503987" cy="6348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CRMArticles_EFF5" title="Icon of two documents stacked together with writing on them">
              <a:extLst>
                <a:ext uri="{FF2B5EF4-FFF2-40B4-BE49-F238E27FC236}">
                  <a16:creationId xmlns:a16="http://schemas.microsoft.com/office/drawing/2014/main" id="{84E26D96-4AEB-40A0-B6F0-B0D7DC6B4BBE}"/>
                </a:ext>
              </a:extLst>
            </p:cNvPr>
            <p:cNvSpPr>
              <a:spLocks noChangeAspect="1" noEditPoints="1"/>
            </p:cNvSpPr>
            <p:nvPr/>
          </p:nvSpPr>
          <p:spPr bwMode="auto">
            <a:xfrm>
              <a:off x="5564942" y="4684352"/>
              <a:ext cx="397227" cy="45853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p:cNvSpPr/>
          <p:nvPr/>
        </p:nvSpPr>
        <p:spPr>
          <a:xfrm>
            <a:off x="6098108" y="0"/>
            <a:ext cx="609389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610181" y="1880035"/>
            <a:ext cx="5008244" cy="646331"/>
            <a:chOff x="610181" y="1604613"/>
            <a:chExt cx="5008244" cy="646331"/>
          </a:xfrm>
        </p:grpSpPr>
        <p:sp>
          <p:nvSpPr>
            <p:cNvPr id="9" name="Oval 8"/>
            <p:cNvSpPr/>
            <p:nvPr/>
          </p:nvSpPr>
          <p:spPr bwMode="auto">
            <a:xfrm>
              <a:off x="610181" y="1605120"/>
              <a:ext cx="411480" cy="411480"/>
            </a:xfrm>
            <a:prstGeom prst="ellipse">
              <a:avLst/>
            </a:prstGeom>
            <a:solidFill>
              <a:schemeClr val="bg1"/>
            </a:solidFill>
            <a:ln w="28575">
              <a:solidFill>
                <a:schemeClr val="accent1"/>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1"/>
                      </a:gs>
                      <a:gs pos="99000">
                        <a:schemeClr val="accent1"/>
                      </a:gs>
                    </a:gsLst>
                    <a:lin ang="5400000" scaled="0"/>
                  </a:gradFill>
                </a:rPr>
                <a:t>1</a:t>
              </a:r>
            </a:p>
          </p:txBody>
        </p:sp>
        <p:sp>
          <p:nvSpPr>
            <p:cNvPr id="26" name="TextBox 25"/>
            <p:cNvSpPr txBox="1"/>
            <p:nvPr/>
          </p:nvSpPr>
          <p:spPr>
            <a:xfrm>
              <a:off x="1177637" y="1604613"/>
              <a:ext cx="4440788" cy="646331"/>
            </a:xfrm>
            <a:prstGeom prst="rect">
              <a:avLst/>
            </a:prstGeom>
            <a:noFill/>
          </p:spPr>
          <p:txBody>
            <a:bodyPr wrap="square" rtlCol="0">
              <a:spAutoFit/>
            </a:bodyPr>
            <a:lstStyle/>
            <a:p>
              <a:r>
                <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IT department sanctions SaaS application and provisions user access</a:t>
              </a:r>
            </a:p>
          </p:txBody>
        </p:sp>
      </p:grpSp>
      <p:grpSp>
        <p:nvGrpSpPr>
          <p:cNvPr id="86" name="Group 85"/>
          <p:cNvGrpSpPr/>
          <p:nvPr/>
        </p:nvGrpSpPr>
        <p:grpSpPr>
          <a:xfrm>
            <a:off x="610181" y="3681515"/>
            <a:ext cx="4379643" cy="646331"/>
            <a:chOff x="610181" y="3450161"/>
            <a:chExt cx="4379643" cy="646331"/>
          </a:xfrm>
        </p:grpSpPr>
        <p:sp>
          <p:nvSpPr>
            <p:cNvPr id="10" name="Oval 9"/>
            <p:cNvSpPr/>
            <p:nvPr/>
          </p:nvSpPr>
          <p:spPr bwMode="auto">
            <a:xfrm>
              <a:off x="610181" y="3567586"/>
              <a:ext cx="411480" cy="411480"/>
            </a:xfrm>
            <a:prstGeom prst="ellipse">
              <a:avLst/>
            </a:prstGeom>
            <a:solidFill>
              <a:schemeClr val="bg1"/>
            </a:solidFill>
            <a:ln w="28575">
              <a:solidFill>
                <a:schemeClr val="accent1"/>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1"/>
                      </a:gs>
                      <a:gs pos="99000">
                        <a:schemeClr val="accent1"/>
                      </a:gs>
                    </a:gsLst>
                    <a:lin ang="5400000" scaled="0"/>
                  </a:gradFill>
                </a:rPr>
                <a:t>2</a:t>
              </a:r>
            </a:p>
          </p:txBody>
        </p:sp>
        <p:sp>
          <p:nvSpPr>
            <p:cNvPr id="27" name="TextBox 26"/>
            <p:cNvSpPr txBox="1"/>
            <p:nvPr/>
          </p:nvSpPr>
          <p:spPr>
            <a:xfrm>
              <a:off x="1177637" y="3450161"/>
              <a:ext cx="3812187" cy="646331"/>
            </a:xfrm>
            <a:prstGeom prst="rect">
              <a:avLst/>
            </a:prstGeom>
            <a:noFill/>
          </p:spPr>
          <p:txBody>
            <a:bodyPr wrap="square" rtlCol="0">
              <a:spAutoFit/>
            </a:bodyPr>
            <a:lstStyle/>
            <a:p>
              <a:r>
                <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User uploads sensitive file to SaaS and shares openly with everyone</a:t>
              </a:r>
            </a:p>
          </p:txBody>
        </p:sp>
      </p:grpSp>
      <p:sp>
        <p:nvSpPr>
          <p:cNvPr id="30" name="Arrow: Pentagon 29"/>
          <p:cNvSpPr/>
          <p:nvPr/>
        </p:nvSpPr>
        <p:spPr>
          <a:xfrm flipH="1">
            <a:off x="5260642" y="5145434"/>
            <a:ext cx="2078516" cy="1180970"/>
          </a:xfrm>
          <a:prstGeom prst="homePlate">
            <a:avLst>
              <a:gd name="adj" fmla="val 27547"/>
            </a:avLst>
          </a:prstGeom>
          <a:solidFill>
            <a:srgbClr val="E81123"/>
          </a:solidFill>
          <a:ln w="38100">
            <a:solidFill>
              <a:srgbClr val="E8112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TextBox 30"/>
          <p:cNvSpPr txBox="1"/>
          <p:nvPr/>
        </p:nvSpPr>
        <p:spPr>
          <a:xfrm>
            <a:off x="1177637" y="5438769"/>
            <a:ext cx="4045259" cy="923330"/>
          </a:xfrm>
          <a:prstGeom prst="rect">
            <a:avLst/>
          </a:prstGeom>
          <a:noFill/>
        </p:spPr>
        <p:txBody>
          <a:bodyPr wrap="square" rtlCol="0">
            <a:spAutoFit/>
          </a:bodyPr>
          <a:lstStyle/>
          <a:p>
            <a:r>
              <a:rPr lang="en-US">
                <a:gradFill>
                  <a:gsLst>
                    <a:gs pos="1250">
                      <a:schemeClr val="accent3"/>
                    </a:gs>
                    <a:gs pos="100000">
                      <a:schemeClr val="accent3"/>
                    </a:gs>
                  </a:gsLst>
                  <a:lin ang="5400000" scaled="0"/>
                </a:gradFill>
                <a:latin typeface="Segoe UI Semibold" panose="020B0702040204020203" pitchFamily="34" charset="0"/>
                <a:cs typeface="Segoe UI Semibold" panose="020B0702040204020203" pitchFamily="34" charset="0"/>
              </a:rPr>
              <a:t>Cloud app security detects oversharing of sensitive document, quarantines it, and issues alert</a:t>
            </a:r>
          </a:p>
        </p:txBody>
      </p:sp>
      <p:grpSp>
        <p:nvGrpSpPr>
          <p:cNvPr id="84" name="Group 83"/>
          <p:cNvGrpSpPr/>
          <p:nvPr/>
        </p:nvGrpSpPr>
        <p:grpSpPr>
          <a:xfrm>
            <a:off x="610181" y="5425110"/>
            <a:ext cx="470000" cy="426604"/>
            <a:chOff x="822811" y="5226807"/>
            <a:chExt cx="470000" cy="426604"/>
          </a:xfrm>
          <a:noFill/>
        </p:grpSpPr>
        <p:sp>
          <p:nvSpPr>
            <p:cNvPr id="28" name="Oval 27"/>
            <p:cNvSpPr/>
            <p:nvPr/>
          </p:nvSpPr>
          <p:spPr bwMode="auto">
            <a:xfrm>
              <a:off x="857029" y="5241931"/>
              <a:ext cx="411480" cy="411480"/>
            </a:xfrm>
            <a:prstGeom prst="ellipse">
              <a:avLst/>
            </a:prstGeom>
            <a:solidFill>
              <a:schemeClr val="bg1"/>
            </a:solidFill>
            <a:ln w="28575">
              <a:solidFill>
                <a:schemeClr val="accent3"/>
              </a:solidFill>
            </a:ln>
          </p:spPr>
          <p:txBody>
            <a:bodyPr vert="horz" wrap="square" lIns="69953" tIns="34976" rIns="69953" bIns="34976" numCol="1" rtlCol="0" anchor="ctr" anchorCtr="0" compatLnSpc="1">
              <a:prstTxWarp prst="textNoShape">
                <a:avLst/>
              </a:prstTxWarp>
            </a:bodyPr>
            <a:lstStyle/>
            <a:p>
              <a:pPr algn="ctr"/>
              <a:endParaRPr lang="en-US" sz="2000" b="1" kern="0">
                <a:gradFill>
                  <a:gsLst>
                    <a:gs pos="1250">
                      <a:schemeClr val="accent1"/>
                    </a:gs>
                    <a:gs pos="99000">
                      <a:schemeClr val="accent1"/>
                    </a:gs>
                  </a:gsLst>
                  <a:lin ang="5400000" scaled="0"/>
                </a:gradFill>
              </a:endParaRPr>
            </a:p>
          </p:txBody>
        </p:sp>
        <p:sp>
          <p:nvSpPr>
            <p:cNvPr id="33" name="Rectangle 32"/>
            <p:cNvSpPr/>
            <p:nvPr/>
          </p:nvSpPr>
          <p:spPr>
            <a:xfrm>
              <a:off x="822811" y="5226807"/>
              <a:ext cx="470000" cy="400110"/>
            </a:xfrm>
            <a:prstGeom prst="rect">
              <a:avLst/>
            </a:prstGeom>
            <a:grpFill/>
            <a:ln w="28575">
              <a:no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3"/>
                      </a:gs>
                      <a:gs pos="100000">
                        <a:schemeClr val="accent3"/>
                      </a:gs>
                    </a:gsLst>
                    <a:lin ang="5400000" scaled="0"/>
                  </a:gradFill>
                </a:rPr>
                <a:t>3a</a:t>
              </a:r>
            </a:p>
          </p:txBody>
        </p:sp>
      </p:grpSp>
      <p:grpSp>
        <p:nvGrpSpPr>
          <p:cNvPr id="62" name="Group 61"/>
          <p:cNvGrpSpPr/>
          <p:nvPr/>
        </p:nvGrpSpPr>
        <p:grpSpPr>
          <a:xfrm>
            <a:off x="4256651" y="2955410"/>
            <a:ext cx="417304" cy="417307"/>
            <a:chOff x="10233001" y="7647367"/>
            <a:chExt cx="574160" cy="574160"/>
          </a:xfrm>
        </p:grpSpPr>
        <p:sp>
          <p:nvSpPr>
            <p:cNvPr id="63" name="Oval 62"/>
            <p:cNvSpPr/>
            <p:nvPr/>
          </p:nvSpPr>
          <p:spPr bwMode="auto">
            <a:xfrm>
              <a:off x="10233001" y="7647367"/>
              <a:ext cx="574160" cy="574160"/>
            </a:xfrm>
            <a:prstGeom prst="ellipse">
              <a:avLst/>
            </a:prstGeom>
            <a:solidFill>
              <a:srgbClr val="EAEAEA"/>
            </a:solid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8"/>
            <p:cNvSpPr>
              <a:spLocks/>
            </p:cNvSpPr>
            <p:nvPr/>
          </p:nvSpPr>
          <p:spPr bwMode="auto">
            <a:xfrm>
              <a:off x="10314186" y="7784126"/>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28575">
              <a:solidFill>
                <a:srgbClr val="EAEAE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ndParaRPr>
            </a:p>
          </p:txBody>
        </p:sp>
      </p:grpSp>
      <p:sp>
        <p:nvSpPr>
          <p:cNvPr id="72" name="Arrow: Quad 71"/>
          <p:cNvSpPr/>
          <p:nvPr/>
        </p:nvSpPr>
        <p:spPr>
          <a:xfrm>
            <a:off x="3427204" y="4671838"/>
            <a:ext cx="482743" cy="482743"/>
          </a:xfrm>
          <a:prstGeom prst="quadArrow">
            <a:avLst>
              <a:gd name="adj1" fmla="val 18523"/>
              <a:gd name="adj2" fmla="val 19068"/>
              <a:gd name="adj3" fmla="val 22500"/>
            </a:avLst>
          </a:prstGeom>
          <a:solidFill>
            <a:schemeClr val="tx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82" name="Group 81"/>
          <p:cNvGrpSpPr/>
          <p:nvPr/>
        </p:nvGrpSpPr>
        <p:grpSpPr>
          <a:xfrm>
            <a:off x="2696650" y="2981522"/>
            <a:ext cx="899120" cy="124264"/>
            <a:chOff x="2717903" y="2722744"/>
            <a:chExt cx="879324" cy="161925"/>
          </a:xfrm>
        </p:grpSpPr>
        <p:cxnSp>
          <p:nvCxnSpPr>
            <p:cNvPr id="80" name="Straight Arrow Connector 79"/>
            <p:cNvCxnSpPr/>
            <p:nvPr/>
          </p:nvCxnSpPr>
          <p:spPr>
            <a:xfrm>
              <a:off x="2717903" y="2722744"/>
              <a:ext cx="879324" cy="0"/>
            </a:xfrm>
            <a:prstGeom prst="straightConnector1">
              <a:avLst/>
            </a:prstGeom>
            <a:ln w="28575">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2717903" y="2884669"/>
              <a:ext cx="879324" cy="0"/>
            </a:xfrm>
            <a:prstGeom prst="straightConnector1">
              <a:avLst/>
            </a:prstGeom>
            <a:ln w="28575">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grpSp>
      <p:cxnSp>
        <p:nvCxnSpPr>
          <p:cNvPr id="88" name="Straight Arrow Connector 87"/>
          <p:cNvCxnSpPr/>
          <p:nvPr/>
        </p:nvCxnSpPr>
        <p:spPr>
          <a:xfrm>
            <a:off x="2270236" y="4745439"/>
            <a:ext cx="802245" cy="0"/>
          </a:xfrm>
          <a:prstGeom prst="straightConnector1">
            <a:avLst/>
          </a:prstGeom>
          <a:ln w="28575">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0196" y="4730217"/>
            <a:ext cx="401137" cy="394869"/>
          </a:xfrm>
          <a:prstGeom prst="rect">
            <a:avLst/>
          </a:prstGeom>
        </p:spPr>
      </p:pic>
      <p:sp>
        <p:nvSpPr>
          <p:cNvPr id="3" name="Title 2">
            <a:extLst>
              <a:ext uri="{FF2B5EF4-FFF2-40B4-BE49-F238E27FC236}">
                <a16:creationId xmlns:a16="http://schemas.microsoft.com/office/drawing/2014/main" id="{DDF8DDD4-BB4E-423F-996D-FA935917E78D}"/>
              </a:ext>
            </a:extLst>
          </p:cNvPr>
          <p:cNvSpPr>
            <a:spLocks noGrp="1"/>
          </p:cNvSpPr>
          <p:nvPr>
            <p:ph type="title"/>
          </p:nvPr>
        </p:nvSpPr>
        <p:spPr>
          <a:xfrm>
            <a:off x="588263" y="457201"/>
            <a:ext cx="11018520" cy="1107996"/>
          </a:xfrm>
        </p:spPr>
        <p:txBody>
          <a:bodyPr/>
          <a:lstStyle/>
          <a:p>
            <a:r>
              <a:rPr lang="en-US"/>
              <a:t>Scenario: oversharing </a:t>
            </a:r>
            <a:br>
              <a:rPr lang="en-US"/>
            </a:br>
            <a:r>
              <a:rPr lang="en-US"/>
              <a:t>from sanctioned SaaS</a:t>
            </a:r>
          </a:p>
        </p:txBody>
      </p:sp>
      <p:grpSp>
        <p:nvGrpSpPr>
          <p:cNvPr id="92" name="Group 91"/>
          <p:cNvGrpSpPr/>
          <p:nvPr/>
        </p:nvGrpSpPr>
        <p:grpSpPr>
          <a:xfrm>
            <a:off x="7044077" y="5147332"/>
            <a:ext cx="4562706" cy="1179072"/>
            <a:chOff x="7405530" y="4675696"/>
            <a:chExt cx="4562706" cy="1179072"/>
          </a:xfrm>
        </p:grpSpPr>
        <p:sp>
          <p:nvSpPr>
            <p:cNvPr id="29" name="TextBox 28"/>
            <p:cNvSpPr txBox="1"/>
            <p:nvPr/>
          </p:nvSpPr>
          <p:spPr>
            <a:xfrm>
              <a:off x="7682275" y="4675696"/>
              <a:ext cx="4285961" cy="1179072"/>
            </a:xfrm>
            <a:prstGeom prst="rect">
              <a:avLst/>
            </a:prstGeom>
            <a:solidFill>
              <a:srgbClr val="EAEAEA"/>
            </a:solidFill>
            <a:ln w="38100">
              <a:solidFill>
                <a:srgbClr val="E81123"/>
              </a:solidFill>
            </a:ln>
          </p:spPr>
          <p:txBody>
            <a:bodyPr wrap="square" lIns="274320" tIns="548640" bIns="182880" rtlCol="0">
              <a:noAutofit/>
            </a:bodyPr>
            <a:lstStyle/>
            <a:p>
              <a:r>
                <a:rPr lang="en-US">
                  <a:gradFill>
                    <a:gsLst>
                      <a:gs pos="97000">
                        <a:srgbClr val="E81123"/>
                      </a:gs>
                      <a:gs pos="1250">
                        <a:srgbClr val="E81123"/>
                      </a:gs>
                    </a:gsLst>
                    <a:lin ang="5400000" scaled="0"/>
                  </a:gradFill>
                  <a:latin typeface="Segoe UI Semibold" panose="020B0702040204020203" pitchFamily="34" charset="0"/>
                  <a:cs typeface="Segoe UI Semibold" panose="020B0702040204020203" pitchFamily="34" charset="0"/>
                </a:rPr>
                <a:t>Unknown parties find and access </a:t>
              </a:r>
              <a:br>
                <a:rPr lang="en-US">
                  <a:gradFill>
                    <a:gsLst>
                      <a:gs pos="97000">
                        <a:srgbClr val="E81123"/>
                      </a:gs>
                      <a:gs pos="1250">
                        <a:srgbClr val="E81123"/>
                      </a:gs>
                    </a:gsLst>
                    <a:lin ang="5400000" scaled="0"/>
                  </a:gradFill>
                  <a:latin typeface="Segoe UI Semibold" panose="020B0702040204020203" pitchFamily="34" charset="0"/>
                  <a:cs typeface="Segoe UI Semibold" panose="020B0702040204020203" pitchFamily="34" charset="0"/>
                </a:rPr>
              </a:br>
              <a:r>
                <a:rPr lang="en-US">
                  <a:gradFill>
                    <a:gsLst>
                      <a:gs pos="97000">
                        <a:srgbClr val="E81123"/>
                      </a:gs>
                      <a:gs pos="1250">
                        <a:srgbClr val="E81123"/>
                      </a:gs>
                    </a:gsLst>
                    <a:lin ang="5400000" scaled="0"/>
                  </a:gradFill>
                  <a:latin typeface="Segoe UI Semibold" panose="020B0702040204020203" pitchFamily="34" charset="0"/>
                  <a:cs typeface="Segoe UI Semibold" panose="020B0702040204020203" pitchFamily="34" charset="0"/>
                </a:rPr>
                <a:t>the document, creating business risk</a:t>
              </a:r>
            </a:p>
          </p:txBody>
        </p:sp>
        <p:sp>
          <p:nvSpPr>
            <p:cNvPr id="11" name="Oval 10"/>
            <p:cNvSpPr/>
            <p:nvPr/>
          </p:nvSpPr>
          <p:spPr bwMode="auto">
            <a:xfrm>
              <a:off x="7405530" y="5261202"/>
              <a:ext cx="411480" cy="411480"/>
            </a:xfrm>
            <a:prstGeom prst="ellipse">
              <a:avLst/>
            </a:prstGeom>
            <a:solidFill>
              <a:schemeClr val="bg1"/>
            </a:solidFill>
            <a:ln w="28575">
              <a:solidFill>
                <a:srgbClr val="E81123"/>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rgbClr val="E81123"/>
                      </a:gs>
                      <a:gs pos="100000">
                        <a:srgbClr val="E81123"/>
                      </a:gs>
                    </a:gsLst>
                    <a:lin ang="5400000" scaled="0"/>
                  </a:gradFill>
                </a:rPr>
                <a:t>3</a:t>
              </a:r>
            </a:p>
          </p:txBody>
        </p:sp>
      </p:grpSp>
      <p:grpSp>
        <p:nvGrpSpPr>
          <p:cNvPr id="54" name="Group 53">
            <a:extLst>
              <a:ext uri="{FF2B5EF4-FFF2-40B4-BE49-F238E27FC236}">
                <a16:creationId xmlns:a16="http://schemas.microsoft.com/office/drawing/2014/main" id="{E9D42A2A-DF7A-48D7-95D8-8B2D959E8E81}"/>
              </a:ext>
            </a:extLst>
          </p:cNvPr>
          <p:cNvGrpSpPr/>
          <p:nvPr/>
        </p:nvGrpSpPr>
        <p:grpSpPr>
          <a:xfrm>
            <a:off x="8942592" y="4464781"/>
            <a:ext cx="1072316" cy="1072316"/>
            <a:chOff x="568549" y="3165243"/>
            <a:chExt cx="749586" cy="749586"/>
          </a:xfrm>
        </p:grpSpPr>
        <p:sp>
          <p:nvSpPr>
            <p:cNvPr id="55" name="Oval 54">
              <a:extLst>
                <a:ext uri="{FF2B5EF4-FFF2-40B4-BE49-F238E27FC236}">
                  <a16:creationId xmlns:a16="http://schemas.microsoft.com/office/drawing/2014/main" id="{75278C16-0755-4BB1-BEAD-4D2AC3DAE035}"/>
                </a:ext>
              </a:extLst>
            </p:cNvPr>
            <p:cNvSpPr/>
            <p:nvPr/>
          </p:nvSpPr>
          <p:spPr bwMode="auto">
            <a:xfrm>
              <a:off x="568549" y="3165243"/>
              <a:ext cx="749586" cy="749586"/>
            </a:xfrm>
            <a:prstGeom prst="ellipse">
              <a:avLst/>
            </a:prstGeom>
            <a:solidFill>
              <a:srgbClr val="EAEAEA"/>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12">
              <a:extLst>
                <a:ext uri="{FF2B5EF4-FFF2-40B4-BE49-F238E27FC236}">
                  <a16:creationId xmlns:a16="http://schemas.microsoft.com/office/drawing/2014/main" id="{D1E02D00-0A6B-40F2-9EE1-753B17C6942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4">
              <a:extLst>
                <a:ext uri="{FF2B5EF4-FFF2-40B4-BE49-F238E27FC236}">
                  <a16:creationId xmlns:a16="http://schemas.microsoft.com/office/drawing/2014/main" id="{D57A381E-1044-4125-8807-F1BC8CC22830}"/>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Freeform 11">
              <a:extLst>
                <a:ext uri="{FF2B5EF4-FFF2-40B4-BE49-F238E27FC236}">
                  <a16:creationId xmlns:a16="http://schemas.microsoft.com/office/drawing/2014/main" id="{E40EEC4B-4267-49E6-B507-090DA9E930DF}"/>
                </a:ext>
              </a:extLst>
            </p:cNvPr>
            <p:cNvSpPr>
              <a:spLocks/>
            </p:cNvSpPr>
            <p:nvPr/>
          </p:nvSpPr>
          <p:spPr bwMode="auto">
            <a:xfrm>
              <a:off x="822718" y="3757150"/>
              <a:ext cx="239830" cy="25390"/>
            </a:xfrm>
            <a:prstGeom prst="roundRect">
              <a:avLst/>
            </a:prstGeom>
            <a:solidFill>
              <a:srgbClr val="EAEAEA"/>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Shape 58">
              <a:extLst>
                <a:ext uri="{FF2B5EF4-FFF2-40B4-BE49-F238E27FC236}">
                  <a16:creationId xmlns:a16="http://schemas.microsoft.com/office/drawing/2014/main" id="{1E42FF05-8B10-4FF6-B8D3-34E9F409A7B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people_4" title="Icon of a person">
            <a:extLst>
              <a:ext uri="{FF2B5EF4-FFF2-40B4-BE49-F238E27FC236}">
                <a16:creationId xmlns:a16="http://schemas.microsoft.com/office/drawing/2014/main" id="{52D79FD4-6194-49AB-AF2D-8A63AB84E994}"/>
              </a:ext>
            </a:extLst>
          </p:cNvPr>
          <p:cNvSpPr>
            <a:spLocks noChangeAspect="1" noEditPoints="1"/>
          </p:cNvSpPr>
          <p:nvPr/>
        </p:nvSpPr>
        <p:spPr bwMode="auto">
          <a:xfrm>
            <a:off x="1816342" y="4528334"/>
            <a:ext cx="388388" cy="43421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92ED064D-CC4E-4DE2-AAE9-BC5BA7D7B68F}"/>
              </a:ext>
            </a:extLst>
          </p:cNvPr>
          <p:cNvGrpSpPr/>
          <p:nvPr/>
        </p:nvGrpSpPr>
        <p:grpSpPr>
          <a:xfrm>
            <a:off x="1816342" y="2738371"/>
            <a:ext cx="636081" cy="734904"/>
            <a:chOff x="1642301" y="2453968"/>
            <a:chExt cx="781707" cy="903155"/>
          </a:xfrm>
        </p:grpSpPr>
        <p:sp>
          <p:nvSpPr>
            <p:cNvPr id="61" name="people_4" title="Icon of a person">
              <a:extLst>
                <a:ext uri="{FF2B5EF4-FFF2-40B4-BE49-F238E27FC236}">
                  <a16:creationId xmlns:a16="http://schemas.microsoft.com/office/drawing/2014/main" id="{F3052A10-6C1F-404F-AB3A-1E1E149C7B2F}"/>
                </a:ext>
              </a:extLst>
            </p:cNvPr>
            <p:cNvSpPr>
              <a:spLocks noChangeAspect="1" noEditPoints="1"/>
            </p:cNvSpPr>
            <p:nvPr/>
          </p:nvSpPr>
          <p:spPr bwMode="auto">
            <a:xfrm>
              <a:off x="1642301" y="2453968"/>
              <a:ext cx="388388" cy="43421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people_4" title="Icon of a person">
              <a:extLst>
                <a:ext uri="{FF2B5EF4-FFF2-40B4-BE49-F238E27FC236}">
                  <a16:creationId xmlns:a16="http://schemas.microsoft.com/office/drawing/2014/main" id="{DC652378-E8F6-49DF-BE95-0E66B3103636}"/>
                </a:ext>
              </a:extLst>
            </p:cNvPr>
            <p:cNvSpPr>
              <a:spLocks noChangeAspect="1" noEditPoints="1"/>
            </p:cNvSpPr>
            <p:nvPr/>
          </p:nvSpPr>
          <p:spPr bwMode="auto">
            <a:xfrm>
              <a:off x="2035620" y="2465476"/>
              <a:ext cx="388388" cy="43421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people_4" title="Icon of a person">
              <a:extLst>
                <a:ext uri="{FF2B5EF4-FFF2-40B4-BE49-F238E27FC236}">
                  <a16:creationId xmlns:a16="http://schemas.microsoft.com/office/drawing/2014/main" id="{1692067D-4576-40B6-A299-33E5D0D783DC}"/>
                </a:ext>
              </a:extLst>
            </p:cNvPr>
            <p:cNvSpPr>
              <a:spLocks noChangeAspect="1" noEditPoints="1"/>
            </p:cNvSpPr>
            <p:nvPr/>
          </p:nvSpPr>
          <p:spPr bwMode="auto">
            <a:xfrm>
              <a:off x="1830187" y="2922913"/>
              <a:ext cx="388388" cy="43421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23789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250"/>
                                            <p:tgtEl>
                                              <p:spTgt spid="88"/>
                                            </p:tgtEl>
                                          </p:cBhvr>
                                        </p:animEffect>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250"/>
                                            <p:tgtEl>
                                              <p:spTgt spid="51"/>
                                            </p:tgtEl>
                                          </p:cBhvr>
                                        </p:animEffect>
                                      </p:childTnLst>
                                    </p:cTn>
                                  </p:par>
                                  <p:par>
                                    <p:cTn id="39" presetID="4" presetClass="entr" presetSubtype="32" fill="hold" grpId="0" nodeType="withEffect">
                                      <p:stCondLst>
                                        <p:cond delay="250"/>
                                      </p:stCondLst>
                                      <p:childTnLst>
                                        <p:set>
                                          <p:cBhvr>
                                            <p:cTn id="40" dur="1" fill="hold">
                                              <p:stCondLst>
                                                <p:cond delay="0"/>
                                              </p:stCondLst>
                                            </p:cTn>
                                            <p:tgtEl>
                                              <p:spTgt spid="72"/>
                                            </p:tgtEl>
                                            <p:attrNameLst>
                                              <p:attrName>style.visibility</p:attrName>
                                            </p:attrNameLst>
                                          </p:cBhvr>
                                          <p:to>
                                            <p:strVal val="visible"/>
                                          </p:to>
                                        </p:set>
                                        <p:animEffect transition="in" filter="box(out)">
                                          <p:cBhvr>
                                            <p:cTn id="41" dur="250"/>
                                            <p:tgtEl>
                                              <p:spTgt spid="72"/>
                                            </p:tgtEl>
                                          </p:cBhvr>
                                        </p:animEffect>
                                      </p:childTnLst>
                                    </p:cTn>
                                  </p:par>
                                </p:childTnLst>
                              </p:cTn>
                            </p:par>
                            <p:par>
                              <p:cTn id="42" fill="hold">
                                <p:stCondLst>
                                  <p:cond delay="1750"/>
                                </p:stCondLst>
                                <p:childTnLst>
                                  <p:par>
                                    <p:cTn id="43" presetID="10" presetClass="entr" presetSubtype="0" fill="hold"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53" presetClass="entr" presetSubtype="16"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p:cTn id="48" dur="500" fill="hold"/>
                                            <p:tgtEl>
                                              <p:spTgt spid="54"/>
                                            </p:tgtEl>
                                            <p:attrNameLst>
                                              <p:attrName>ppt_w</p:attrName>
                                            </p:attrNameLst>
                                          </p:cBhvr>
                                          <p:tavLst>
                                            <p:tav tm="0">
                                              <p:val>
                                                <p:fltVal val="0"/>
                                              </p:val>
                                            </p:tav>
                                            <p:tav tm="100000">
                                              <p:val>
                                                <p:strVal val="#ppt_w"/>
                                              </p:val>
                                            </p:tav>
                                          </p:tavLst>
                                        </p:anim>
                                        <p:anim calcmode="lin" valueType="num">
                                          <p:cBhvr>
                                            <p:cTn id="49" dur="500" fill="hold"/>
                                            <p:tgtEl>
                                              <p:spTgt spid="54"/>
                                            </p:tgtEl>
                                            <p:attrNameLst>
                                              <p:attrName>ppt_h</p:attrName>
                                            </p:attrNameLst>
                                          </p:cBhvr>
                                          <p:tavLst>
                                            <p:tav tm="0">
                                              <p:val>
                                                <p:fltVal val="0"/>
                                              </p:val>
                                            </p:tav>
                                            <p:tav tm="100000">
                                              <p:val>
                                                <p:strVal val="#ppt_h"/>
                                              </p:val>
                                            </p:tav>
                                          </p:tavLst>
                                        </p:anim>
                                        <p:animEffect transition="in" filter="fad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1000"/>
                                </p:stCondLst>
                                <p:childTnLst>
                                  <p:par>
                                    <p:cTn id="64" presetID="4" presetClass="exit" presetSubtype="32" fill="hold" grpId="1" nodeType="afterEffect">
                                      <p:stCondLst>
                                        <p:cond delay="0"/>
                                      </p:stCondLst>
                                      <p:childTnLst>
                                        <p:animEffect transition="out" filter="box(out)">
                                          <p:cBhvr>
                                            <p:cTn id="65" dur="500"/>
                                            <p:tgtEl>
                                              <p:spTgt spid="72"/>
                                            </p:tgtEl>
                                          </p:cBhvr>
                                        </p:animEffect>
                                        <p:set>
                                          <p:cBhvr>
                                            <p:cTn id="66" dur="1" fill="hold">
                                              <p:stCondLst>
                                                <p:cond delay="499"/>
                                              </p:stCondLst>
                                            </p:cTn>
                                            <p:tgtEl>
                                              <p:spTgt spid="72"/>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42" presetClass="path" presetSubtype="0" fill="hold" nodeType="withEffect" p14:presetBounceEnd="43000">
                                      <p:stCondLst>
                                        <p:cond delay="0"/>
                                      </p:stCondLst>
                                      <p:childTnLst>
                                        <p:animMotion origin="layout" path="M 1.45833E-6 0.03796 L 1.45833E-6 1.48148E-6 " pathEditMode="relative" rAng="0" ptsTypes="AA" p14:bounceEnd="43000">
                                          <p:cBhvr>
                                            <p:cTn id="72" dur="500" fill="hold"/>
                                            <p:tgtEl>
                                              <p:spTgt spid="9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72" grpId="0" animBg="1"/>
          <p:bldP spid="72" grpId="1" animBg="1"/>
          <p:bldP spid="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250"/>
                                            <p:tgtEl>
                                              <p:spTgt spid="88"/>
                                            </p:tgtEl>
                                          </p:cBhvr>
                                        </p:animEffect>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250"/>
                                            <p:tgtEl>
                                              <p:spTgt spid="51"/>
                                            </p:tgtEl>
                                          </p:cBhvr>
                                        </p:animEffect>
                                      </p:childTnLst>
                                    </p:cTn>
                                  </p:par>
                                  <p:par>
                                    <p:cTn id="39" presetID="4" presetClass="entr" presetSubtype="32" fill="hold" grpId="0" nodeType="withEffect">
                                      <p:stCondLst>
                                        <p:cond delay="250"/>
                                      </p:stCondLst>
                                      <p:childTnLst>
                                        <p:set>
                                          <p:cBhvr>
                                            <p:cTn id="40" dur="1" fill="hold">
                                              <p:stCondLst>
                                                <p:cond delay="0"/>
                                              </p:stCondLst>
                                            </p:cTn>
                                            <p:tgtEl>
                                              <p:spTgt spid="72"/>
                                            </p:tgtEl>
                                            <p:attrNameLst>
                                              <p:attrName>style.visibility</p:attrName>
                                            </p:attrNameLst>
                                          </p:cBhvr>
                                          <p:to>
                                            <p:strVal val="visible"/>
                                          </p:to>
                                        </p:set>
                                        <p:animEffect transition="in" filter="box(out)">
                                          <p:cBhvr>
                                            <p:cTn id="41" dur="250"/>
                                            <p:tgtEl>
                                              <p:spTgt spid="72"/>
                                            </p:tgtEl>
                                          </p:cBhvr>
                                        </p:animEffect>
                                      </p:childTnLst>
                                    </p:cTn>
                                  </p:par>
                                </p:childTnLst>
                              </p:cTn>
                            </p:par>
                            <p:par>
                              <p:cTn id="42" fill="hold">
                                <p:stCondLst>
                                  <p:cond delay="1750"/>
                                </p:stCondLst>
                                <p:childTnLst>
                                  <p:par>
                                    <p:cTn id="43" presetID="10" presetClass="entr" presetSubtype="0" fill="hold"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53" presetClass="entr" presetSubtype="16"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p:cTn id="48" dur="500" fill="hold"/>
                                            <p:tgtEl>
                                              <p:spTgt spid="54"/>
                                            </p:tgtEl>
                                            <p:attrNameLst>
                                              <p:attrName>ppt_w</p:attrName>
                                            </p:attrNameLst>
                                          </p:cBhvr>
                                          <p:tavLst>
                                            <p:tav tm="0">
                                              <p:val>
                                                <p:fltVal val="0"/>
                                              </p:val>
                                            </p:tav>
                                            <p:tav tm="100000">
                                              <p:val>
                                                <p:strVal val="#ppt_w"/>
                                              </p:val>
                                            </p:tav>
                                          </p:tavLst>
                                        </p:anim>
                                        <p:anim calcmode="lin" valueType="num">
                                          <p:cBhvr>
                                            <p:cTn id="49" dur="500" fill="hold"/>
                                            <p:tgtEl>
                                              <p:spTgt spid="54"/>
                                            </p:tgtEl>
                                            <p:attrNameLst>
                                              <p:attrName>ppt_h</p:attrName>
                                            </p:attrNameLst>
                                          </p:cBhvr>
                                          <p:tavLst>
                                            <p:tav tm="0">
                                              <p:val>
                                                <p:fltVal val="0"/>
                                              </p:val>
                                            </p:tav>
                                            <p:tav tm="100000">
                                              <p:val>
                                                <p:strVal val="#ppt_h"/>
                                              </p:val>
                                            </p:tav>
                                          </p:tavLst>
                                        </p:anim>
                                        <p:animEffect transition="in" filter="fad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1000"/>
                                </p:stCondLst>
                                <p:childTnLst>
                                  <p:par>
                                    <p:cTn id="64" presetID="4" presetClass="exit" presetSubtype="32" fill="hold" grpId="1" nodeType="afterEffect">
                                      <p:stCondLst>
                                        <p:cond delay="0"/>
                                      </p:stCondLst>
                                      <p:childTnLst>
                                        <p:animEffect transition="out" filter="box(out)">
                                          <p:cBhvr>
                                            <p:cTn id="65" dur="500"/>
                                            <p:tgtEl>
                                              <p:spTgt spid="72"/>
                                            </p:tgtEl>
                                          </p:cBhvr>
                                        </p:animEffect>
                                        <p:set>
                                          <p:cBhvr>
                                            <p:cTn id="66" dur="1" fill="hold">
                                              <p:stCondLst>
                                                <p:cond delay="499"/>
                                              </p:stCondLst>
                                            </p:cTn>
                                            <p:tgtEl>
                                              <p:spTgt spid="72"/>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42" presetClass="path" presetSubtype="0" fill="hold" nodeType="withEffect">
                                      <p:stCondLst>
                                        <p:cond delay="0"/>
                                      </p:stCondLst>
                                      <p:childTnLst>
                                        <p:animMotion origin="layout" path="M 1.45833E-6 0.03796 L 1.45833E-6 1.48148E-6 " pathEditMode="relative" rAng="0" ptsTypes="AA">
                                          <p:cBhvr>
                                            <p:cTn id="72" dur="500" fill="hold"/>
                                            <p:tgtEl>
                                              <p:spTgt spid="91"/>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72" grpId="0" animBg="1"/>
          <p:bldP spid="72" grpId="1" animBg="1"/>
          <p:bldP spid="60"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ontent Placeholder 1"/>
          <p:cNvSpPr txBox="1">
            <a:spLocks/>
          </p:cNvSpPr>
          <p:nvPr/>
        </p:nvSpPr>
        <p:spPr>
          <a:xfrm>
            <a:off x="588264" y="1579167"/>
            <a:ext cx="5224707" cy="4418517"/>
          </a:xfrm>
          <a:prstGeom prst="rect">
            <a:avLst/>
          </a:prstGeom>
        </p:spPr>
        <p:txBody>
          <a:bodyPr wrap="square">
            <a:spAutoFit/>
          </a:bodyPr>
          <a:lstStyle>
            <a:defPPr>
              <a:defRPr lang="en-US"/>
            </a:defPPr>
            <a:lvl3pPr marL="0" lvl="2" defTabSz="621481">
              <a:spcBef>
                <a:spcPts val="600"/>
              </a:spcBef>
              <a:spcAft>
                <a:spcPts val="600"/>
              </a:spcAft>
              <a:defRPr sz="2800" i="1" kern="0">
                <a:solidFill>
                  <a:srgbClr val="FFFFFF"/>
                </a:solidFill>
                <a:latin typeface="Segoe UI Light"/>
              </a:defRPr>
            </a:lvl3pPr>
          </a:lstStyle>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Automated </a:t>
            </a: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discovery</a:t>
            </a: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 of sensitive data</a:t>
            </a:r>
          </a:p>
          <a:p>
            <a:pPr defTabSz="914016">
              <a:lnSpc>
                <a:spcPct val="97000"/>
              </a:lnSpc>
              <a:spcAft>
                <a:spcPts val="2000"/>
              </a:spcAft>
            </a:pP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Labeling</a:t>
            </a: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 (tagging) sensitive data on column level with persistency</a:t>
            </a:r>
          </a:p>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Classification as </a:t>
            </a: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infrastructure</a:t>
            </a: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 for </a:t>
            </a: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protection </a:t>
            </a:r>
            <a:b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b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&amp; compliance</a:t>
            </a:r>
          </a:p>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Audit access to sensitive data</a:t>
            </a:r>
          </a:p>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Sensitivity metadata flows with data for </a:t>
            </a:r>
            <a:r>
              <a:rPr lang="en-US" sz="1867" b="1"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protection outside database boundaries</a:t>
            </a:r>
          </a:p>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Hybrid – cloud + on-premises</a:t>
            </a:r>
          </a:p>
          <a:p>
            <a:pPr defTabSz="914016">
              <a:lnSpc>
                <a:spcPct val="97000"/>
              </a:lnSpc>
              <a:spcAft>
                <a:spcPts val="2000"/>
              </a:spcAft>
            </a:pPr>
            <a:r>
              <a:rPr lang="en-US" sz="1867" dirty="0">
                <a:gradFill>
                  <a:gsLst>
                    <a:gs pos="1250">
                      <a:schemeClr val="tx1"/>
                    </a:gs>
                    <a:gs pos="100000">
                      <a:srgbClr val="353535"/>
                    </a:gs>
                  </a:gsLst>
                  <a:lin ang="5400000" scaled="0"/>
                </a:gradFill>
                <a:latin typeface="Segoe UI" panose="020B0502040204020203" pitchFamily="34" charset="0"/>
                <a:cs typeface="Segoe UI" panose="020B0502040204020203" pitchFamily="34" charset="0"/>
              </a:rPr>
              <a:t>Centralized IP policy management</a:t>
            </a:r>
          </a:p>
        </p:txBody>
      </p:sp>
      <p:sp>
        <p:nvSpPr>
          <p:cNvPr id="24" name="Content Placeholder 1"/>
          <p:cNvSpPr txBox="1">
            <a:spLocks/>
          </p:cNvSpPr>
          <p:nvPr/>
        </p:nvSpPr>
        <p:spPr>
          <a:xfrm>
            <a:off x="7911843" y="2128183"/>
            <a:ext cx="10336334" cy="3320487"/>
          </a:xfrm>
          <a:prstGeom prst="rect">
            <a:avLst/>
          </a:prstGeom>
        </p:spPr>
        <p:txBody>
          <a:bodyPr lIns="248578" tIns="124289" rIns="248578" bIns="124289"/>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42820" indent="-342820" defTabSz="621600">
              <a:spcBef>
                <a:spcPts val="600"/>
              </a:spcBef>
              <a:spcAft>
                <a:spcPts val="600"/>
              </a:spcAft>
              <a:defRPr/>
            </a:pPr>
            <a:endParaRPr lang="en-US" sz="2000">
              <a:latin typeface="Segoe UI Light"/>
            </a:endParaRPr>
          </a:p>
        </p:txBody>
      </p:sp>
      <p:pic>
        <p:nvPicPr>
          <p:cNvPr id="8" name="Picture 7">
            <a:extLst>
              <a:ext uri="{FF2B5EF4-FFF2-40B4-BE49-F238E27FC236}">
                <a16:creationId xmlns:a16="http://schemas.microsoft.com/office/drawing/2014/main" id="{812EFF94-FE0B-493C-84A5-E7ED62852BD0}"/>
              </a:ext>
            </a:extLst>
          </p:cNvPr>
          <p:cNvPicPr>
            <a:picLocks noChangeAspect="1"/>
          </p:cNvPicPr>
          <p:nvPr/>
        </p:nvPicPr>
        <p:blipFill>
          <a:blip r:embed="rId3"/>
          <a:stretch>
            <a:fillRect/>
          </a:stretch>
        </p:blipFill>
        <p:spPr>
          <a:xfrm>
            <a:off x="6243110" y="1505189"/>
            <a:ext cx="5631389" cy="4583823"/>
          </a:xfrm>
          <a:prstGeom prst="rect">
            <a:avLst/>
          </a:prstGeom>
          <a:solidFill>
            <a:schemeClr val="bg1"/>
          </a:solidFill>
          <a:ln>
            <a:solidFill>
              <a:schemeClr val="bg1">
                <a:lumMod val="85000"/>
              </a:schemeClr>
            </a:solidFill>
          </a:ln>
          <a:effectLst>
            <a:outerShdw blurRad="127000" dist="25400" dir="1800000" algn="tl" rotWithShape="0">
              <a:prstClr val="black">
                <a:alpha val="40000"/>
              </a:prstClr>
            </a:outerShdw>
          </a:effectLst>
        </p:spPr>
      </p:pic>
      <p:sp>
        <p:nvSpPr>
          <p:cNvPr id="6" name="TextBox 5">
            <a:extLst>
              <a:ext uri="{FF2B5EF4-FFF2-40B4-BE49-F238E27FC236}">
                <a16:creationId xmlns:a16="http://schemas.microsoft.com/office/drawing/2014/main" id="{A5B67933-116C-43B2-9E5E-5C6F75A5D50D}"/>
              </a:ext>
            </a:extLst>
          </p:cNvPr>
          <p:cNvSpPr txBox="1"/>
          <p:nvPr/>
        </p:nvSpPr>
        <p:spPr>
          <a:xfrm>
            <a:off x="5390132" y="-988850"/>
            <a:ext cx="3392289" cy="276999"/>
          </a:xfrm>
          <a:prstGeom prst="rect">
            <a:avLst/>
          </a:prstGeom>
          <a:solidFill>
            <a:srgbClr val="0078D7">
              <a:lumMod val="60000"/>
              <a:lumOff val="40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rPr>
              <a:t>Creative Ask  - basic cleanup</a:t>
            </a:r>
            <a:endParaRPr lang="en-US" kern="0" dirty="0">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042FF93F-266F-4647-AA4F-448BC1A507B7}"/>
              </a:ext>
            </a:extLst>
          </p:cNvPr>
          <p:cNvSpPr>
            <a:spLocks noGrp="1"/>
          </p:cNvSpPr>
          <p:nvPr>
            <p:ph type="title"/>
          </p:nvPr>
        </p:nvSpPr>
        <p:spPr>
          <a:xfrm>
            <a:off x="588263" y="457201"/>
            <a:ext cx="11018520" cy="553998"/>
          </a:xfrm>
        </p:spPr>
        <p:txBody>
          <a:bodyPr/>
          <a:lstStyle/>
          <a:p>
            <a:r>
              <a:rPr lang="en-US" dirty="0"/>
              <a:t>Secure the data, not just the SQL database</a:t>
            </a:r>
          </a:p>
        </p:txBody>
      </p:sp>
    </p:spTree>
    <p:extLst>
      <p:ext uri="{BB962C8B-B14F-4D97-AF65-F5344CB8AC3E}">
        <p14:creationId xmlns:p14="http://schemas.microsoft.com/office/powerpoint/2010/main" val="69641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09B1875-7374-4A64-B4AE-872E116B288E}"/>
              </a:ext>
            </a:extLst>
          </p:cNvPr>
          <p:cNvSpPr/>
          <p:nvPr/>
        </p:nvSpPr>
        <p:spPr bwMode="auto">
          <a:xfrm>
            <a:off x="0" y="0"/>
            <a:ext cx="583238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8103686" y="462741"/>
            <a:ext cx="3684318" cy="5131991"/>
            <a:chOff x="-3655574" y="1497318"/>
            <a:chExt cx="3758196" cy="5234898"/>
          </a:xfrm>
        </p:grpSpPr>
        <p:grpSp>
          <p:nvGrpSpPr>
            <p:cNvPr id="75" name="Group 74"/>
            <p:cNvGrpSpPr/>
            <p:nvPr/>
          </p:nvGrpSpPr>
          <p:grpSpPr>
            <a:xfrm>
              <a:off x="-3655574" y="1497318"/>
              <a:ext cx="3758196" cy="5234898"/>
              <a:chOff x="2489200" y="5600700"/>
              <a:chExt cx="763588" cy="1063625"/>
            </a:xfrm>
          </p:grpSpPr>
          <p:sp>
            <p:nvSpPr>
              <p:cNvPr id="88"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sp>
            <p:nvSpPr>
              <p:cNvPr id="89"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grpSp>
        <p:pic>
          <p:nvPicPr>
            <p:cNvPr id="76" name="Picture 75"/>
            <p:cNvPicPr>
              <a:picLocks noChangeAspect="1"/>
            </p:cNvPicPr>
            <p:nvPr/>
          </p:nvPicPr>
          <p:blipFill>
            <a:blip r:embed="rId3"/>
            <a:stretch>
              <a:fillRect/>
            </a:stretch>
          </p:blipFill>
          <p:spPr>
            <a:xfrm>
              <a:off x="-2899977" y="4245115"/>
              <a:ext cx="498019" cy="484982"/>
            </a:xfrm>
            <a:prstGeom prst="rect">
              <a:avLst/>
            </a:prstGeom>
          </p:spPr>
        </p:pic>
        <p:pic>
          <p:nvPicPr>
            <p:cNvPr id="77" name="Picture 76"/>
            <p:cNvPicPr>
              <a:picLocks noChangeAspect="1"/>
            </p:cNvPicPr>
            <p:nvPr/>
          </p:nvPicPr>
          <p:blipFill>
            <a:blip r:embed="rId4"/>
            <a:stretch>
              <a:fillRect/>
            </a:stretch>
          </p:blipFill>
          <p:spPr>
            <a:xfrm>
              <a:off x="-2914405" y="3383400"/>
              <a:ext cx="515620" cy="489446"/>
            </a:xfrm>
            <a:prstGeom prst="rect">
              <a:avLst/>
            </a:prstGeom>
          </p:spPr>
        </p:pic>
        <p:pic>
          <p:nvPicPr>
            <p:cNvPr id="78" name="Picture 77"/>
            <p:cNvPicPr>
              <a:picLocks noChangeAspect="1"/>
            </p:cNvPicPr>
            <p:nvPr/>
          </p:nvPicPr>
          <p:blipFill>
            <a:blip r:embed="rId5"/>
            <a:stretch>
              <a:fillRect/>
            </a:stretch>
          </p:blipFill>
          <p:spPr>
            <a:xfrm>
              <a:off x="-2917635" y="2568881"/>
              <a:ext cx="531251" cy="502142"/>
            </a:xfrm>
            <a:prstGeom prst="rect">
              <a:avLst/>
            </a:prstGeom>
          </p:spPr>
        </p:pic>
        <p:pic>
          <p:nvPicPr>
            <p:cNvPr id="79" name="Picture 78"/>
            <p:cNvPicPr>
              <a:picLocks noChangeAspect="1"/>
            </p:cNvPicPr>
            <p:nvPr/>
          </p:nvPicPr>
          <p:blipFill>
            <a:blip r:embed="rId6"/>
            <a:stretch>
              <a:fillRect/>
            </a:stretch>
          </p:blipFill>
          <p:spPr>
            <a:xfrm>
              <a:off x="-1167322" y="3383938"/>
              <a:ext cx="508051" cy="508051"/>
            </a:xfrm>
            <a:prstGeom prst="rect">
              <a:avLst/>
            </a:prstGeom>
          </p:spPr>
        </p:pic>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8830" y="5063166"/>
              <a:ext cx="480297" cy="480297"/>
            </a:xfrm>
            <a:prstGeom prst="roundRect">
              <a:avLst/>
            </a:prstGeom>
          </p:spPr>
        </p:pic>
        <p:pic>
          <p:nvPicPr>
            <p:cNvPr id="81"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0345"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82"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77981"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a:blip r:embed="rId10"/>
            <a:stretch>
              <a:fillRect/>
            </a:stretch>
          </p:blipFill>
          <p:spPr>
            <a:xfrm>
              <a:off x="-2003479" y="2594437"/>
              <a:ext cx="489651" cy="481752"/>
            </a:xfrm>
            <a:prstGeom prst="rect">
              <a:avLst/>
            </a:prstGeom>
          </p:spPr>
        </p:pic>
        <p:pic>
          <p:nvPicPr>
            <p:cNvPr id="84" name="Picture 83"/>
            <p:cNvPicPr>
              <a:picLocks noChangeAspect="1"/>
            </p:cNvPicPr>
            <p:nvPr/>
          </p:nvPicPr>
          <p:blipFill>
            <a:blip r:embed="rId6"/>
            <a:stretch>
              <a:fillRect/>
            </a:stretch>
          </p:blipFill>
          <p:spPr>
            <a:xfrm>
              <a:off x="-2914965" y="5042863"/>
              <a:ext cx="525912" cy="525912"/>
            </a:xfrm>
            <a:prstGeom prst="rect">
              <a:avLst/>
            </a:prstGeom>
          </p:spPr>
        </p:pic>
        <p:pic>
          <p:nvPicPr>
            <p:cNvPr id="85" name="Picture 84"/>
            <p:cNvPicPr>
              <a:picLocks noChangeAspect="1"/>
            </p:cNvPicPr>
            <p:nvPr/>
          </p:nvPicPr>
          <p:blipFill>
            <a:blip r:embed="rId11"/>
            <a:stretch>
              <a:fillRect/>
            </a:stretch>
          </p:blipFill>
          <p:spPr>
            <a:xfrm>
              <a:off x="-1177572" y="5050115"/>
              <a:ext cx="514611" cy="506399"/>
            </a:xfrm>
            <a:prstGeom prst="rect">
              <a:avLst/>
            </a:prstGeom>
          </p:spPr>
        </p:pic>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967" y="2597248"/>
              <a:ext cx="465886" cy="465088"/>
            </a:xfrm>
            <a:prstGeom prst="rect">
              <a:avLst/>
            </a:prstGeom>
          </p:spPr>
        </p:pic>
        <p:pic>
          <p:nvPicPr>
            <p:cNvPr id="87" name="Picture 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4306" y="4241553"/>
              <a:ext cx="486133" cy="486133"/>
            </a:xfrm>
            <a:prstGeom prst="rect">
              <a:avLst/>
            </a:prstGeom>
          </p:spPr>
        </p:pic>
      </p:grpSp>
      <p:grpSp>
        <p:nvGrpSpPr>
          <p:cNvPr id="121" name="Group 120"/>
          <p:cNvGrpSpPr/>
          <p:nvPr/>
        </p:nvGrpSpPr>
        <p:grpSpPr>
          <a:xfrm>
            <a:off x="8098878" y="462741"/>
            <a:ext cx="3684318" cy="5131991"/>
            <a:chOff x="-4297363" y="1497318"/>
            <a:chExt cx="3758196" cy="5234898"/>
          </a:xfrm>
        </p:grpSpPr>
        <p:grpSp>
          <p:nvGrpSpPr>
            <p:cNvPr id="122" name="Group 121"/>
            <p:cNvGrpSpPr/>
            <p:nvPr/>
          </p:nvGrpSpPr>
          <p:grpSpPr>
            <a:xfrm>
              <a:off x="-4297363" y="1497318"/>
              <a:ext cx="3758196" cy="5234898"/>
              <a:chOff x="2489200" y="5600700"/>
              <a:chExt cx="763588" cy="1063625"/>
            </a:xfrm>
          </p:grpSpPr>
          <p:sp>
            <p:nvSpPr>
              <p:cNvPr id="17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sp>
            <p:nvSpPr>
              <p:cNvPr id="17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grpSp>
        <p:sp>
          <p:nvSpPr>
            <p:cNvPr id="123" name="Rectangle 122"/>
            <p:cNvSpPr/>
            <p:nvPr/>
          </p:nvSpPr>
          <p:spPr bwMode="auto">
            <a:xfrm>
              <a:off x="-3422780"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algn="ctr" defTabSz="914016" eaLnBrk="1" fontAlgn="auto" latinLnBrk="0" hangingPunct="1">
                <a:lnSpc>
                  <a:spcPct val="9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mj-lt"/>
                </a:rPr>
                <a:t>Managed apps</a:t>
              </a:r>
            </a:p>
          </p:txBody>
        </p:sp>
        <p:pic>
          <p:nvPicPr>
            <p:cNvPr id="124" name="Picture 123"/>
            <p:cNvPicPr>
              <a:picLocks noChangeAspect="1"/>
            </p:cNvPicPr>
            <p:nvPr/>
          </p:nvPicPr>
          <p:blipFill>
            <a:blip r:embed="rId3"/>
            <a:stretch>
              <a:fillRect/>
            </a:stretch>
          </p:blipFill>
          <p:spPr>
            <a:xfrm>
              <a:off x="-3541766" y="4245115"/>
              <a:ext cx="498019" cy="484982"/>
            </a:xfrm>
            <a:prstGeom prst="rect">
              <a:avLst/>
            </a:prstGeom>
          </p:spPr>
        </p:pic>
        <p:pic>
          <p:nvPicPr>
            <p:cNvPr id="125" name="Picture 124"/>
            <p:cNvPicPr>
              <a:picLocks noChangeAspect="1"/>
            </p:cNvPicPr>
            <p:nvPr/>
          </p:nvPicPr>
          <p:blipFill>
            <a:blip r:embed="rId4"/>
            <a:stretch>
              <a:fillRect/>
            </a:stretch>
          </p:blipFill>
          <p:spPr>
            <a:xfrm>
              <a:off x="-3556194" y="3383400"/>
              <a:ext cx="515620" cy="489446"/>
            </a:xfrm>
            <a:prstGeom prst="rect">
              <a:avLst/>
            </a:prstGeom>
          </p:spPr>
        </p:pic>
        <p:pic>
          <p:nvPicPr>
            <p:cNvPr id="126" name="Picture 125"/>
            <p:cNvPicPr>
              <a:picLocks noChangeAspect="1"/>
            </p:cNvPicPr>
            <p:nvPr/>
          </p:nvPicPr>
          <p:blipFill>
            <a:blip r:embed="rId5"/>
            <a:stretch>
              <a:fillRect/>
            </a:stretch>
          </p:blipFill>
          <p:spPr>
            <a:xfrm>
              <a:off x="-3559424" y="2568881"/>
              <a:ext cx="531251" cy="502142"/>
            </a:xfrm>
            <a:prstGeom prst="rect">
              <a:avLst/>
            </a:prstGeom>
          </p:spPr>
        </p:pic>
        <p:pic>
          <p:nvPicPr>
            <p:cNvPr id="128" name="Picture 127"/>
            <p:cNvPicPr>
              <a:picLocks noChangeAspect="1"/>
            </p:cNvPicPr>
            <p:nvPr/>
          </p:nvPicPr>
          <p:blipFill>
            <a:blip r:embed="rId6"/>
            <a:stretch>
              <a:fillRect/>
            </a:stretch>
          </p:blipFill>
          <p:spPr>
            <a:xfrm>
              <a:off x="-1809111" y="3383938"/>
              <a:ext cx="508051" cy="508051"/>
            </a:xfrm>
            <a:prstGeom prst="rect">
              <a:avLst/>
            </a:prstGeom>
          </p:spPr>
        </p:pic>
        <p:pic>
          <p:nvPicPr>
            <p:cNvPr id="169" name="Picture 168"/>
            <p:cNvPicPr>
              <a:picLocks noChangeAspect="1"/>
            </p:cNvPicPr>
            <p:nvPr/>
          </p:nvPicPr>
          <p:blipFill>
            <a:blip r:embed="rId7" cstate="print">
              <a:alphaModFix amt="10000"/>
              <a:extLst>
                <a:ext uri="{28A0092B-C50C-407E-A947-70E740481C1C}">
                  <a14:useLocalDpi xmlns:a14="http://schemas.microsoft.com/office/drawing/2010/main" val="0"/>
                </a:ext>
              </a:extLst>
            </a:blip>
            <a:stretch>
              <a:fillRect/>
            </a:stretch>
          </p:blipFill>
          <p:spPr>
            <a:xfrm>
              <a:off x="-2660619" y="5063166"/>
              <a:ext cx="480297" cy="480297"/>
            </a:xfrm>
            <a:prstGeom prst="roundRect">
              <a:avLst/>
            </a:prstGeom>
          </p:spPr>
        </p:pic>
        <p:pic>
          <p:nvPicPr>
            <p:cNvPr id="170" name="Picture 4" descr="http://ts2.mm.bing.net/th?&amp;id=HN.608001291450647668&amp;w=366&amp;h=366&amp;c=0&amp;pid=1.9&amp;rs=0&amp;p=0"/>
            <p:cNvPicPr>
              <a:picLocks noChangeAspect="1" noChangeArrowheads="1"/>
            </p:cNvPicPr>
            <p:nvPr/>
          </p:nvPicPr>
          <p:blipFill>
            <a:blip r:embed="rId8" cstate="print">
              <a:alphaModFix amt="10000"/>
              <a:extLst>
                <a:ext uri="{28A0092B-C50C-407E-A947-70E740481C1C}">
                  <a14:useLocalDpi xmlns:a14="http://schemas.microsoft.com/office/drawing/2010/main" val="0"/>
                </a:ext>
              </a:extLst>
            </a:blip>
            <a:srcRect/>
            <a:stretch>
              <a:fillRect/>
            </a:stretch>
          </p:blipFill>
          <p:spPr bwMode="auto">
            <a:xfrm>
              <a:off x="-1792134"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71" name="Picture 6" descr="http://ts2.mm.bing.net/th?&amp;id=HN.608012587202643007&amp;w=366&amp;h=366&amp;c=0&amp;pid=1.9&amp;rs=0&amp;p=0"/>
            <p:cNvPicPr>
              <a:picLocks noChangeAspect="1" noChangeArrowheads="1"/>
            </p:cNvPicPr>
            <p:nvPr/>
          </p:nvPicPr>
          <p:blipFill>
            <a:blip r:embed="rId9" cstate="print">
              <a:alphaModFix amt="10000"/>
              <a:extLst>
                <a:ext uri="{28A0092B-C50C-407E-A947-70E740481C1C}">
                  <a14:useLocalDpi xmlns:a14="http://schemas.microsoft.com/office/drawing/2010/main" val="0"/>
                </a:ext>
              </a:extLst>
            </a:blip>
            <a:srcRect/>
            <a:stretch>
              <a:fillRect/>
            </a:stretch>
          </p:blipFill>
          <p:spPr bwMode="auto">
            <a:xfrm>
              <a:off x="-2619770"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72" name="Picture 171"/>
            <p:cNvPicPr>
              <a:picLocks noChangeAspect="1"/>
            </p:cNvPicPr>
            <p:nvPr/>
          </p:nvPicPr>
          <p:blipFill>
            <a:blip r:embed="rId10">
              <a:alphaModFix amt="10000"/>
            </a:blip>
            <a:stretch>
              <a:fillRect/>
            </a:stretch>
          </p:blipFill>
          <p:spPr>
            <a:xfrm>
              <a:off x="-2645268" y="2594437"/>
              <a:ext cx="489651" cy="481752"/>
            </a:xfrm>
            <a:prstGeom prst="rect">
              <a:avLst/>
            </a:prstGeom>
          </p:spPr>
        </p:pic>
        <p:pic>
          <p:nvPicPr>
            <p:cNvPr id="173" name="Picture 172"/>
            <p:cNvPicPr>
              <a:picLocks noChangeAspect="1"/>
            </p:cNvPicPr>
            <p:nvPr/>
          </p:nvPicPr>
          <p:blipFill>
            <a:blip r:embed="rId6">
              <a:alphaModFix amt="10000"/>
            </a:blip>
            <a:stretch>
              <a:fillRect/>
            </a:stretch>
          </p:blipFill>
          <p:spPr>
            <a:xfrm>
              <a:off x="-3556754" y="5042863"/>
              <a:ext cx="525912" cy="525912"/>
            </a:xfrm>
            <a:prstGeom prst="rect">
              <a:avLst/>
            </a:prstGeom>
          </p:spPr>
        </p:pic>
        <p:pic>
          <p:nvPicPr>
            <p:cNvPr id="174" name="Picture 173"/>
            <p:cNvPicPr>
              <a:picLocks noChangeAspect="1"/>
            </p:cNvPicPr>
            <p:nvPr/>
          </p:nvPicPr>
          <p:blipFill>
            <a:blip r:embed="rId11">
              <a:alphaModFix amt="10000"/>
            </a:blip>
            <a:stretch>
              <a:fillRect/>
            </a:stretch>
          </p:blipFill>
          <p:spPr>
            <a:xfrm>
              <a:off x="-1819361" y="5050115"/>
              <a:ext cx="514611" cy="506399"/>
            </a:xfrm>
            <a:prstGeom prst="rect">
              <a:avLst/>
            </a:prstGeom>
          </p:spPr>
        </p:pic>
        <p:pic>
          <p:nvPicPr>
            <p:cNvPr id="175" name="Picture 1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86756" y="2597248"/>
              <a:ext cx="465886" cy="465088"/>
            </a:xfrm>
            <a:prstGeom prst="rect">
              <a:avLst/>
            </a:prstGeom>
          </p:spPr>
        </p:pic>
        <p:pic>
          <p:nvPicPr>
            <p:cNvPr id="176" name="Picture 175"/>
            <p:cNvPicPr>
              <a:picLocks noChangeAspect="1"/>
            </p:cNvPicPr>
            <p:nvPr/>
          </p:nvPicPr>
          <p:blipFill>
            <a:blip r:embed="rId13" cstate="print">
              <a:alphaModFix/>
              <a:extLst>
                <a:ext uri="{28A0092B-C50C-407E-A947-70E740481C1C}">
                  <a14:useLocalDpi xmlns:a14="http://schemas.microsoft.com/office/drawing/2010/main" val="0"/>
                </a:ext>
              </a:extLst>
            </a:blip>
            <a:stretch>
              <a:fillRect/>
            </a:stretch>
          </p:blipFill>
          <p:spPr>
            <a:xfrm>
              <a:off x="-2626095" y="4241553"/>
              <a:ext cx="486133" cy="486133"/>
            </a:xfrm>
            <a:prstGeom prst="rect">
              <a:avLst/>
            </a:prstGeom>
          </p:spPr>
        </p:pic>
      </p:grpSp>
      <p:grpSp>
        <p:nvGrpSpPr>
          <p:cNvPr id="179" name="Group 178"/>
          <p:cNvGrpSpPr/>
          <p:nvPr/>
        </p:nvGrpSpPr>
        <p:grpSpPr>
          <a:xfrm>
            <a:off x="8098878" y="457201"/>
            <a:ext cx="3684319" cy="5131991"/>
            <a:chOff x="12619037" y="1497318"/>
            <a:chExt cx="3758196" cy="5234898"/>
          </a:xfrm>
        </p:grpSpPr>
        <p:grpSp>
          <p:nvGrpSpPr>
            <p:cNvPr id="180" name="Group 179"/>
            <p:cNvGrpSpPr/>
            <p:nvPr/>
          </p:nvGrpSpPr>
          <p:grpSpPr>
            <a:xfrm>
              <a:off x="12619037" y="1497318"/>
              <a:ext cx="3758196" cy="5234898"/>
              <a:chOff x="2489200" y="5600700"/>
              <a:chExt cx="763588" cy="1063625"/>
            </a:xfrm>
          </p:grpSpPr>
          <p:sp>
            <p:nvSpPr>
              <p:cNvPr id="194"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sp>
            <p:nvSpPr>
              <p:cNvPr id="195"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grpSp>
        <p:sp>
          <p:nvSpPr>
            <p:cNvPr id="181" name="Rectangle 180"/>
            <p:cNvSpPr/>
            <p:nvPr/>
          </p:nvSpPr>
          <p:spPr bwMode="auto">
            <a:xfrm>
              <a:off x="13580897" y="5687969"/>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algn="ctr" defTabSz="914016" eaLnBrk="1" fontAlgn="auto" latinLnBrk="0" hangingPunct="1">
                <a:lnSpc>
                  <a:spcPct val="9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mj-lt"/>
                </a:rPr>
                <a:t>Personal apps</a:t>
              </a:r>
            </a:p>
          </p:txBody>
        </p:sp>
        <p:pic>
          <p:nvPicPr>
            <p:cNvPr id="182" name="Picture 181"/>
            <p:cNvPicPr>
              <a:picLocks noChangeAspect="1"/>
            </p:cNvPicPr>
            <p:nvPr/>
          </p:nvPicPr>
          <p:blipFill>
            <a:blip r:embed="rId3">
              <a:alphaModFix amt="11000"/>
            </a:blip>
            <a:stretch>
              <a:fillRect/>
            </a:stretch>
          </p:blipFill>
          <p:spPr>
            <a:xfrm>
              <a:off x="13374634" y="4245115"/>
              <a:ext cx="498019" cy="484982"/>
            </a:xfrm>
            <a:prstGeom prst="rect">
              <a:avLst/>
            </a:prstGeom>
          </p:spPr>
        </p:pic>
        <p:pic>
          <p:nvPicPr>
            <p:cNvPr id="183" name="Picture 182"/>
            <p:cNvPicPr>
              <a:picLocks noChangeAspect="1"/>
            </p:cNvPicPr>
            <p:nvPr/>
          </p:nvPicPr>
          <p:blipFill>
            <a:blip r:embed="rId4">
              <a:alphaModFix amt="11000"/>
            </a:blip>
            <a:stretch>
              <a:fillRect/>
            </a:stretch>
          </p:blipFill>
          <p:spPr>
            <a:xfrm>
              <a:off x="13360206" y="3383400"/>
              <a:ext cx="515620" cy="489446"/>
            </a:xfrm>
            <a:prstGeom prst="rect">
              <a:avLst/>
            </a:prstGeom>
          </p:spPr>
        </p:pic>
        <p:pic>
          <p:nvPicPr>
            <p:cNvPr id="184" name="Picture 183"/>
            <p:cNvPicPr>
              <a:picLocks noChangeAspect="1"/>
            </p:cNvPicPr>
            <p:nvPr/>
          </p:nvPicPr>
          <p:blipFill>
            <a:blip r:embed="rId5">
              <a:alphaModFix amt="11000"/>
            </a:blip>
            <a:stretch>
              <a:fillRect/>
            </a:stretch>
          </p:blipFill>
          <p:spPr>
            <a:xfrm>
              <a:off x="13356976" y="2568881"/>
              <a:ext cx="531251" cy="502142"/>
            </a:xfrm>
            <a:prstGeom prst="rect">
              <a:avLst/>
            </a:prstGeom>
          </p:spPr>
        </p:pic>
        <p:pic>
          <p:nvPicPr>
            <p:cNvPr id="185" name="Picture 184"/>
            <p:cNvPicPr>
              <a:picLocks noChangeAspect="1"/>
            </p:cNvPicPr>
            <p:nvPr/>
          </p:nvPicPr>
          <p:blipFill>
            <a:blip r:embed="rId6">
              <a:alphaModFix amt="11000"/>
            </a:blip>
            <a:stretch>
              <a:fillRect/>
            </a:stretch>
          </p:blipFill>
          <p:spPr>
            <a:xfrm>
              <a:off x="15107289" y="3383938"/>
              <a:ext cx="508051" cy="508051"/>
            </a:xfrm>
            <a:prstGeom prst="rect">
              <a:avLst/>
            </a:prstGeom>
          </p:spPr>
        </p:pic>
        <p:pic>
          <p:nvPicPr>
            <p:cNvPr id="186" name="Picture 1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55782" y="5063166"/>
              <a:ext cx="480297" cy="480297"/>
            </a:xfrm>
            <a:prstGeom prst="roundRect">
              <a:avLst/>
            </a:prstGeom>
          </p:spPr>
        </p:pic>
        <p:pic>
          <p:nvPicPr>
            <p:cNvPr id="187"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24266"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88"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296630"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89" name="Picture 188"/>
            <p:cNvPicPr>
              <a:picLocks noChangeAspect="1"/>
            </p:cNvPicPr>
            <p:nvPr/>
          </p:nvPicPr>
          <p:blipFill>
            <a:blip r:embed="rId10"/>
            <a:stretch>
              <a:fillRect/>
            </a:stretch>
          </p:blipFill>
          <p:spPr>
            <a:xfrm>
              <a:off x="14271132" y="2594437"/>
              <a:ext cx="489651" cy="481752"/>
            </a:xfrm>
            <a:prstGeom prst="rect">
              <a:avLst/>
            </a:prstGeom>
          </p:spPr>
        </p:pic>
        <p:pic>
          <p:nvPicPr>
            <p:cNvPr id="190" name="Picture 189"/>
            <p:cNvPicPr>
              <a:picLocks noChangeAspect="1"/>
            </p:cNvPicPr>
            <p:nvPr/>
          </p:nvPicPr>
          <p:blipFill>
            <a:blip r:embed="rId6"/>
            <a:stretch>
              <a:fillRect/>
            </a:stretch>
          </p:blipFill>
          <p:spPr>
            <a:xfrm>
              <a:off x="13359643" y="5042863"/>
              <a:ext cx="525912" cy="525912"/>
            </a:xfrm>
            <a:prstGeom prst="rect">
              <a:avLst/>
            </a:prstGeom>
          </p:spPr>
        </p:pic>
        <p:pic>
          <p:nvPicPr>
            <p:cNvPr id="191" name="Picture 190"/>
            <p:cNvPicPr>
              <a:picLocks noChangeAspect="1"/>
            </p:cNvPicPr>
            <p:nvPr/>
          </p:nvPicPr>
          <p:blipFill>
            <a:blip r:embed="rId11"/>
            <a:stretch>
              <a:fillRect/>
            </a:stretch>
          </p:blipFill>
          <p:spPr>
            <a:xfrm>
              <a:off x="15097039" y="5050115"/>
              <a:ext cx="514611" cy="506399"/>
            </a:xfrm>
            <a:prstGeom prst="rect">
              <a:avLst/>
            </a:prstGeom>
          </p:spPr>
        </p:pic>
        <p:pic>
          <p:nvPicPr>
            <p:cNvPr id="192" name="Picture 191"/>
            <p:cNvPicPr>
              <a:picLocks noChangeAspect="1"/>
            </p:cNvPicPr>
            <p:nvPr/>
          </p:nvPicPr>
          <p:blipFill>
            <a:blip r:embed="rId12" cstate="print">
              <a:alphaModFix amt="11000"/>
              <a:extLst>
                <a:ext uri="{28A0092B-C50C-407E-A947-70E740481C1C}">
                  <a14:useLocalDpi xmlns:a14="http://schemas.microsoft.com/office/drawing/2010/main" val="0"/>
                </a:ext>
              </a:extLst>
            </a:blip>
            <a:stretch>
              <a:fillRect/>
            </a:stretch>
          </p:blipFill>
          <p:spPr>
            <a:xfrm>
              <a:off x="15129644" y="2597248"/>
              <a:ext cx="465886" cy="465088"/>
            </a:xfrm>
            <a:prstGeom prst="rect">
              <a:avLst/>
            </a:prstGeom>
          </p:spPr>
        </p:pic>
        <p:pic>
          <p:nvPicPr>
            <p:cNvPr id="193" name="Picture 192"/>
            <p:cNvPicPr>
              <a:picLocks noChangeAspect="1"/>
            </p:cNvPicPr>
            <p:nvPr/>
          </p:nvPicPr>
          <p:blipFill>
            <a:blip r:embed="rId13" cstate="print">
              <a:alphaModFix amt="11000"/>
              <a:extLst>
                <a:ext uri="{28A0092B-C50C-407E-A947-70E740481C1C}">
                  <a14:useLocalDpi xmlns:a14="http://schemas.microsoft.com/office/drawing/2010/main" val="0"/>
                </a:ext>
              </a:extLst>
            </a:blip>
            <a:stretch>
              <a:fillRect/>
            </a:stretch>
          </p:blipFill>
          <p:spPr>
            <a:xfrm>
              <a:off x="14290305" y="4241554"/>
              <a:ext cx="486133" cy="486133"/>
            </a:xfrm>
            <a:prstGeom prst="rect">
              <a:avLst/>
            </a:prstGeom>
          </p:spPr>
        </p:pic>
      </p:grpSp>
      <p:sp>
        <p:nvSpPr>
          <p:cNvPr id="212" name="Freeform 5"/>
          <p:cNvSpPr>
            <a:spLocks/>
          </p:cNvSpPr>
          <p:nvPr/>
        </p:nvSpPr>
        <p:spPr bwMode="auto">
          <a:xfrm>
            <a:off x="8101282" y="457201"/>
            <a:ext cx="3684318" cy="5131991"/>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chemeClr val="tx1"/>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solidFill>
                <a:sysClr val="windowText" lastClr="000000"/>
              </a:solidFill>
              <a:effectLst/>
              <a:uLnTx/>
              <a:uFillTx/>
            </a:endParaRPr>
          </a:p>
        </p:txBody>
      </p:sp>
      <p:sp>
        <p:nvSpPr>
          <p:cNvPr id="213" name="Rectangle 6"/>
          <p:cNvSpPr>
            <a:spLocks noChangeArrowheads="1"/>
          </p:cNvSpPr>
          <p:nvPr/>
        </p:nvSpPr>
        <p:spPr bwMode="auto">
          <a:xfrm>
            <a:off x="8331073" y="890008"/>
            <a:ext cx="3232393" cy="4381342"/>
          </a:xfrm>
          <a:prstGeom prst="rect">
            <a:avLst/>
          </a:prstGeom>
          <a:solidFill>
            <a:schemeClr val="bg1"/>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198" name="Rectangle 197"/>
          <p:cNvSpPr/>
          <p:nvPr/>
        </p:nvSpPr>
        <p:spPr bwMode="auto">
          <a:xfrm>
            <a:off x="9056814" y="4566460"/>
            <a:ext cx="1607273" cy="2928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algn="ctr" defTabSz="914016" eaLnBrk="1" fontAlgn="auto" latinLnBrk="0" hangingPunct="1">
              <a:lnSpc>
                <a:spcPct val="9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chemeClr val="tx1"/>
                    </a:gs>
                    <a:gs pos="100000">
                      <a:schemeClr val="tx1"/>
                    </a:gs>
                  </a:gsLst>
                  <a:lin ang="5400000" scaled="0"/>
                </a:gradFill>
                <a:effectLst/>
                <a:uLnTx/>
                <a:uFillTx/>
                <a:latin typeface="+mj-lt"/>
              </a:rPr>
              <a:t>Personal apps</a:t>
            </a:r>
          </a:p>
        </p:txBody>
      </p:sp>
      <p:sp>
        <p:nvSpPr>
          <p:cNvPr id="199" name="Rectangle 198"/>
          <p:cNvSpPr/>
          <p:nvPr/>
        </p:nvSpPr>
        <p:spPr bwMode="auto">
          <a:xfrm>
            <a:off x="9111603" y="925833"/>
            <a:ext cx="1731490" cy="3585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algn="ctr" defTabSz="914016" eaLnBrk="1" fontAlgn="auto" latinLnBrk="0" hangingPunct="1">
              <a:lnSpc>
                <a:spcPct val="9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chemeClr val="tx1"/>
                    </a:gs>
                    <a:gs pos="100000">
                      <a:schemeClr val="tx1"/>
                    </a:gs>
                  </a:gsLst>
                  <a:lin ang="5400000" scaled="0"/>
                </a:gradFill>
                <a:effectLst/>
                <a:uLnTx/>
                <a:uFillTx/>
                <a:latin typeface="+mj-lt"/>
              </a:rPr>
              <a:t>Managed apps</a:t>
            </a:r>
          </a:p>
        </p:txBody>
      </p:sp>
      <p:pic>
        <p:nvPicPr>
          <p:cNvPr id="201" name="Picture 200"/>
          <p:cNvPicPr>
            <a:picLocks noChangeAspect="1"/>
          </p:cNvPicPr>
          <p:nvPr/>
        </p:nvPicPr>
        <p:blipFill>
          <a:blip r:embed="rId4"/>
          <a:stretch>
            <a:fillRect/>
          </a:stretch>
        </p:blipFill>
        <p:spPr>
          <a:xfrm>
            <a:off x="9694973" y="1563635"/>
            <a:ext cx="506731" cy="481009"/>
          </a:xfrm>
          <a:prstGeom prst="rect">
            <a:avLst/>
          </a:prstGeom>
        </p:spPr>
      </p:pic>
      <p:pic>
        <p:nvPicPr>
          <p:cNvPr id="202" name="Picture 201"/>
          <p:cNvPicPr>
            <a:picLocks noChangeAspect="1"/>
          </p:cNvPicPr>
          <p:nvPr/>
        </p:nvPicPr>
        <p:blipFill>
          <a:blip r:embed="rId5"/>
          <a:stretch>
            <a:fillRect/>
          </a:stretch>
        </p:blipFill>
        <p:spPr>
          <a:xfrm>
            <a:off x="8828728" y="1558003"/>
            <a:ext cx="520808" cy="492271"/>
          </a:xfrm>
          <a:prstGeom prst="rect">
            <a:avLst/>
          </a:prstGeom>
        </p:spPr>
      </p:pic>
      <p:pic>
        <p:nvPicPr>
          <p:cNvPr id="203" name="Picture 202"/>
          <p:cNvPicPr>
            <a:picLocks noChangeAspect="1"/>
          </p:cNvPicPr>
          <p:nvPr/>
        </p:nvPicPr>
        <p:blipFill>
          <a:blip r:embed="rId6"/>
          <a:stretch>
            <a:fillRect/>
          </a:stretch>
        </p:blipFill>
        <p:spPr>
          <a:xfrm>
            <a:off x="8849685" y="2357037"/>
            <a:ext cx="498064" cy="498064"/>
          </a:xfrm>
          <a:prstGeom prst="rect">
            <a:avLst/>
          </a:prstGeom>
        </p:spPr>
      </p:pic>
      <p:pic>
        <p:nvPicPr>
          <p:cNvPr id="205"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40364" y="3982786"/>
            <a:ext cx="516707" cy="516707"/>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208" name="Picture 207"/>
          <p:cNvPicPr>
            <a:picLocks noChangeAspect="1"/>
          </p:cNvPicPr>
          <p:nvPr/>
        </p:nvPicPr>
        <p:blipFill>
          <a:blip r:embed="rId6"/>
          <a:stretch>
            <a:fillRect/>
          </a:stretch>
        </p:blipFill>
        <p:spPr>
          <a:xfrm>
            <a:off x="9691791" y="3184092"/>
            <a:ext cx="567131" cy="567131"/>
          </a:xfrm>
          <a:prstGeom prst="rect">
            <a:avLst/>
          </a:prstGeom>
        </p:spPr>
      </p:pic>
      <p:pic>
        <p:nvPicPr>
          <p:cNvPr id="209" name="Picture 208"/>
          <p:cNvPicPr>
            <a:picLocks noChangeAspect="1"/>
          </p:cNvPicPr>
          <p:nvPr/>
        </p:nvPicPr>
        <p:blipFill>
          <a:blip r:embed="rId11"/>
          <a:stretch>
            <a:fillRect/>
          </a:stretch>
        </p:blipFill>
        <p:spPr>
          <a:xfrm>
            <a:off x="10565620" y="4012641"/>
            <a:ext cx="554945" cy="546088"/>
          </a:xfrm>
          <a:prstGeom prst="rect">
            <a:avLst/>
          </a:prstGeom>
        </p:spPr>
      </p:pic>
      <p:pic>
        <p:nvPicPr>
          <p:cNvPr id="210" name="Picture 20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19975" y="2378097"/>
            <a:ext cx="456728" cy="455945"/>
          </a:xfrm>
          <a:prstGeom prst="rect">
            <a:avLst/>
          </a:prstGeom>
        </p:spPr>
      </p:pic>
      <p:pic>
        <p:nvPicPr>
          <p:cNvPr id="211" name="Picture 2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45855" y="2343952"/>
            <a:ext cx="524235" cy="524235"/>
          </a:xfrm>
          <a:prstGeom prst="rect">
            <a:avLst/>
          </a:prstGeom>
        </p:spPr>
      </p:pic>
      <p:sp>
        <p:nvSpPr>
          <p:cNvPr id="154" name="Rectangle 153"/>
          <p:cNvSpPr/>
          <p:nvPr/>
        </p:nvSpPr>
        <p:spPr bwMode="auto">
          <a:xfrm>
            <a:off x="8218498" y="673763"/>
            <a:ext cx="3443705" cy="4740781"/>
          </a:xfrm>
          <a:prstGeom prst="rect">
            <a:avLst/>
          </a:prstGeom>
          <a:noFill/>
          <a:ln w="38100" cap="rnd" cmpd="sng">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cxnSp>
        <p:nvCxnSpPr>
          <p:cNvPr id="155" name="Straight Connector 154"/>
          <p:cNvCxnSpPr/>
          <p:nvPr/>
        </p:nvCxnSpPr>
        <p:spPr>
          <a:xfrm>
            <a:off x="8218498" y="5459191"/>
            <a:ext cx="0" cy="460015"/>
          </a:xfrm>
          <a:prstGeom prst="line">
            <a:avLst/>
          </a:prstGeom>
          <a:ln w="38100" cap="rnd" cmpd="sng">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52" name="Oval 7"/>
          <p:cNvSpPr>
            <a:spLocks noChangeArrowheads="1"/>
          </p:cNvSpPr>
          <p:nvPr/>
        </p:nvSpPr>
        <p:spPr bwMode="auto">
          <a:xfrm>
            <a:off x="8026332" y="5963853"/>
            <a:ext cx="385848" cy="385848"/>
          </a:xfrm>
          <a:prstGeom prst="ellipse">
            <a:avLst/>
          </a:prstGeom>
          <a:solidFill>
            <a:schemeClr val="accent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6" name="Rectangle 155"/>
          <p:cNvSpPr/>
          <p:nvPr/>
        </p:nvSpPr>
        <p:spPr bwMode="auto">
          <a:xfrm>
            <a:off x="6287626" y="5846945"/>
            <a:ext cx="1775202" cy="6144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marR="0" lvl="0" indent="0" algn="ctr" defTabSz="914016" fontAlgn="auto">
              <a:lnSpc>
                <a:spcPct val="90000"/>
              </a:lnSpc>
              <a:spcBef>
                <a:spcPts val="0"/>
              </a:spcBef>
              <a:spcAft>
                <a:spcPts val="0"/>
              </a:spcAft>
              <a:buClrTx/>
              <a:buSzTx/>
              <a:buFontTx/>
              <a:buNone/>
              <a:tabLst/>
              <a:defRPr/>
            </a:pPr>
            <a:r>
              <a:rPr lang="en-US" sz="1200"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MDM – optional </a:t>
            </a:r>
          </a:p>
          <a:p>
            <a:pPr marR="0" lvl="0" indent="0" algn="ctr" defTabSz="914016" fontAlgn="auto">
              <a:lnSpc>
                <a:spcPct val="90000"/>
              </a:lnSpc>
              <a:spcBef>
                <a:spcPts val="0"/>
              </a:spcBef>
              <a:spcAft>
                <a:spcPts val="0"/>
              </a:spcAft>
              <a:buClrTx/>
              <a:buSzTx/>
              <a:buFontTx/>
              <a:buNone/>
              <a:tabLst/>
              <a:defRPr/>
            </a:pPr>
            <a:r>
              <a:rPr lang="en-US" sz="1050"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(Intune or 3rd-party)</a:t>
            </a:r>
          </a:p>
        </p:txBody>
      </p:sp>
      <p:grpSp>
        <p:nvGrpSpPr>
          <p:cNvPr id="240" name="Group 239"/>
          <p:cNvGrpSpPr/>
          <p:nvPr/>
        </p:nvGrpSpPr>
        <p:grpSpPr>
          <a:xfrm>
            <a:off x="8151975" y="6030676"/>
            <a:ext cx="133577" cy="236239"/>
            <a:chOff x="12548790" y="-1264290"/>
            <a:chExt cx="5541963" cy="9801225"/>
          </a:xfrm>
          <a:solidFill>
            <a:schemeClr val="bg1"/>
          </a:solidFill>
        </p:grpSpPr>
        <p:sp>
          <p:nvSpPr>
            <p:cNvPr id="241" name="Freeform 19"/>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2" name="Freeform 20"/>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 name="Text Placeholder 2"/>
          <p:cNvSpPr>
            <a:spLocks noGrp="1"/>
          </p:cNvSpPr>
          <p:nvPr>
            <p:ph type="body" sz="quarter" idx="10"/>
          </p:nvPr>
        </p:nvSpPr>
        <p:spPr>
          <a:xfrm>
            <a:off x="584200" y="1840670"/>
            <a:ext cx="5212080" cy="4316566"/>
          </a:xfrm>
        </p:spPr>
        <p:txBody>
          <a:bodyPr/>
          <a:lstStyle/>
          <a:p>
            <a:pPr marL="0" indent="0">
              <a:spcAft>
                <a:spcPts val="1200"/>
              </a:spcAft>
              <a:buClr>
                <a:schemeClr val="bg1"/>
              </a:buClr>
              <a:buNone/>
            </a:pPr>
            <a:r>
              <a:rPr lang="en-US" sz="2000">
                <a:gradFill>
                  <a:gsLst>
                    <a:gs pos="1250">
                      <a:schemeClr val="bg1"/>
                    </a:gs>
                    <a:gs pos="100000">
                      <a:schemeClr val="bg1"/>
                    </a:gs>
                  </a:gsLst>
                  <a:lin ang="5400000" scaled="0"/>
                </a:gradFill>
                <a:latin typeface="+mn-lt"/>
              </a:rPr>
              <a:t>Works with or without MDM</a:t>
            </a:r>
          </a:p>
          <a:p>
            <a:pPr marL="0" indent="0">
              <a:spcAft>
                <a:spcPts val="300"/>
              </a:spcAft>
              <a:buClr>
                <a:schemeClr val="bg1"/>
              </a:buClr>
              <a:buNone/>
            </a:pPr>
            <a:r>
              <a:rPr lang="en-US" sz="2000">
                <a:gradFill>
                  <a:gsLst>
                    <a:gs pos="1250">
                      <a:schemeClr val="bg1"/>
                    </a:gs>
                    <a:gs pos="100000">
                      <a:schemeClr val="bg1"/>
                    </a:gs>
                  </a:gsLst>
                  <a:lin ang="5400000" scaled="0"/>
                </a:gradFill>
                <a:latin typeface="+mn-lt"/>
              </a:rPr>
              <a:t>Strong protections for corporate data</a:t>
            </a:r>
          </a:p>
          <a:p>
            <a:pPr marL="255582" lvl="1" indent="0">
              <a:spcAft>
                <a:spcPts val="300"/>
              </a:spcAft>
              <a:buClr>
                <a:schemeClr val="bg1"/>
              </a:buClr>
              <a:buNone/>
            </a:pPr>
            <a:r>
              <a:rPr lang="en-US" sz="1800">
                <a:gradFill>
                  <a:gsLst>
                    <a:gs pos="1250">
                      <a:schemeClr val="bg1"/>
                    </a:gs>
                    <a:gs pos="100000">
                      <a:schemeClr val="bg1"/>
                    </a:gs>
                  </a:gsLst>
                  <a:lin ang="5400000" scaled="0"/>
                </a:gradFill>
              </a:rPr>
              <a:t>Restrict “Save as” and cut/copy/paste</a:t>
            </a:r>
          </a:p>
          <a:p>
            <a:pPr marL="255582" lvl="1" indent="0">
              <a:spcAft>
                <a:spcPts val="300"/>
              </a:spcAft>
              <a:buClr>
                <a:schemeClr val="bg1"/>
              </a:buClr>
              <a:buNone/>
            </a:pPr>
            <a:r>
              <a:rPr lang="en-US" sz="1800">
                <a:gradFill>
                  <a:gsLst>
                    <a:gs pos="1250">
                      <a:schemeClr val="bg1"/>
                    </a:gs>
                    <a:gs pos="100000">
                      <a:schemeClr val="bg1"/>
                    </a:gs>
                  </a:gsLst>
                  <a:lin ang="5400000" scaled="0"/>
                </a:gradFill>
              </a:rPr>
              <a:t>Secure viewing of PDFs, images, videos</a:t>
            </a:r>
          </a:p>
          <a:p>
            <a:pPr marL="255582" lvl="1" indent="0">
              <a:spcAft>
                <a:spcPts val="300"/>
              </a:spcAft>
              <a:buClr>
                <a:schemeClr val="bg1"/>
              </a:buClr>
              <a:buNone/>
            </a:pPr>
            <a:r>
              <a:rPr lang="en-US" sz="1800">
                <a:gradFill>
                  <a:gsLst>
                    <a:gs pos="1250">
                      <a:schemeClr val="bg1"/>
                    </a:gs>
                    <a:gs pos="100000">
                      <a:schemeClr val="bg1"/>
                    </a:gs>
                  </a:gsLst>
                  <a:lin ang="5400000" scaled="0"/>
                </a:gradFill>
              </a:rPr>
              <a:t>App encryption at rest</a:t>
            </a:r>
          </a:p>
          <a:p>
            <a:pPr marL="255582" lvl="1" indent="0">
              <a:spcAft>
                <a:spcPts val="300"/>
              </a:spcAft>
              <a:buClr>
                <a:schemeClr val="bg1"/>
              </a:buClr>
              <a:buNone/>
            </a:pPr>
            <a:r>
              <a:rPr lang="en-US" sz="1800">
                <a:gradFill>
                  <a:gsLst>
                    <a:gs pos="1250">
                      <a:schemeClr val="bg1"/>
                    </a:gs>
                    <a:gs pos="100000">
                      <a:schemeClr val="bg1"/>
                    </a:gs>
                  </a:gsLst>
                  <a:lin ang="5400000" scaled="0"/>
                </a:gradFill>
              </a:rPr>
              <a:t>App access control – PIN or credentials</a:t>
            </a:r>
          </a:p>
          <a:p>
            <a:pPr marL="255582" lvl="1" indent="0">
              <a:spcAft>
                <a:spcPts val="1200"/>
              </a:spcAft>
              <a:buClr>
                <a:schemeClr val="bg1"/>
              </a:buClr>
              <a:buNone/>
            </a:pPr>
            <a:r>
              <a:rPr lang="en-US" sz="1800">
                <a:gradFill>
                  <a:gsLst>
                    <a:gs pos="1250">
                      <a:schemeClr val="bg1"/>
                    </a:gs>
                    <a:gs pos="100000">
                      <a:schemeClr val="bg1"/>
                    </a:gs>
                  </a:gsLst>
                  <a:lin ang="5400000" scaled="0"/>
                </a:gradFill>
              </a:rPr>
              <a:t>Managed web browsing</a:t>
            </a:r>
          </a:p>
          <a:p>
            <a:pPr marL="0" indent="0">
              <a:spcAft>
                <a:spcPts val="1200"/>
              </a:spcAft>
              <a:buClr>
                <a:schemeClr val="bg1"/>
              </a:buClr>
              <a:buNone/>
            </a:pPr>
            <a:r>
              <a:rPr lang="en-US" sz="2000">
                <a:gradFill>
                  <a:gsLst>
                    <a:gs pos="1250">
                      <a:schemeClr val="bg1"/>
                    </a:gs>
                    <a:gs pos="100000">
                      <a:schemeClr val="bg1"/>
                    </a:gs>
                  </a:gsLst>
                  <a:lin ang="5400000" scaled="0"/>
                </a:gradFill>
                <a:latin typeface="+mn-lt"/>
              </a:rPr>
              <a:t>Support multi-identity applications</a:t>
            </a:r>
          </a:p>
          <a:p>
            <a:pPr marL="0" indent="0">
              <a:buClr>
                <a:schemeClr val="bg1"/>
              </a:buClr>
              <a:buNone/>
            </a:pPr>
            <a:r>
              <a:rPr lang="en-US" sz="2000">
                <a:gradFill>
                  <a:gsLst>
                    <a:gs pos="1250">
                      <a:schemeClr val="bg1"/>
                    </a:gs>
                    <a:gs pos="100000">
                      <a:schemeClr val="bg1"/>
                    </a:gs>
                  </a:gsLst>
                  <a:lin ang="5400000" scaled="0"/>
                </a:gradFill>
                <a:latin typeface="+mn-lt"/>
              </a:rPr>
              <a:t>Selective wipe of corporate data without affecting personal data</a:t>
            </a:r>
          </a:p>
        </p:txBody>
      </p:sp>
      <p:sp>
        <p:nvSpPr>
          <p:cNvPr id="7" name="Title 6">
            <a:extLst>
              <a:ext uri="{FF2B5EF4-FFF2-40B4-BE49-F238E27FC236}">
                <a16:creationId xmlns:a16="http://schemas.microsoft.com/office/drawing/2014/main" id="{89B422B1-91B1-4689-AC89-BFFE4A2FD64E}"/>
              </a:ext>
            </a:extLst>
          </p:cNvPr>
          <p:cNvSpPr>
            <a:spLocks noGrp="1"/>
          </p:cNvSpPr>
          <p:nvPr>
            <p:ph type="title"/>
          </p:nvPr>
        </p:nvSpPr>
        <p:spPr>
          <a:xfrm>
            <a:off x="588263" y="457201"/>
            <a:ext cx="11018520" cy="1107996"/>
          </a:xfrm>
        </p:spPr>
        <p:txBody>
          <a:bodyPr/>
          <a:lstStyle/>
          <a:p>
            <a:r>
              <a:rPr lang="en-US">
                <a:gradFill>
                  <a:gsLst>
                    <a:gs pos="1250">
                      <a:schemeClr val="bg1"/>
                    </a:gs>
                    <a:gs pos="100000">
                      <a:schemeClr val="bg1"/>
                    </a:gs>
                  </a:gsLst>
                  <a:lin ang="5400000" scaled="0"/>
                </a:gradFill>
              </a:rPr>
              <a:t>Mobile Application </a:t>
            </a:r>
            <a:br>
              <a:rPr lang="en-US">
                <a:gradFill>
                  <a:gsLst>
                    <a:gs pos="1250">
                      <a:schemeClr val="bg1"/>
                    </a:gs>
                    <a:gs pos="100000">
                      <a:schemeClr val="bg1"/>
                    </a:gs>
                  </a:gsLst>
                  <a:lin ang="5400000" scaled="0"/>
                </a:gradFill>
              </a:rPr>
            </a:br>
            <a:r>
              <a:rPr lang="en-US">
                <a:gradFill>
                  <a:gsLst>
                    <a:gs pos="1250">
                      <a:schemeClr val="bg1"/>
                    </a:gs>
                    <a:gs pos="100000">
                      <a:schemeClr val="bg1"/>
                    </a:gs>
                  </a:gsLst>
                  <a:lin ang="5400000" scaled="0"/>
                </a:gradFill>
              </a:rPr>
              <a:t>Management (MAM)</a:t>
            </a:r>
          </a:p>
        </p:txBody>
      </p:sp>
      <p:pic>
        <p:nvPicPr>
          <p:cNvPr id="10" name="Picture 9"/>
          <p:cNvPicPr>
            <a:picLocks noChangeAspect="1"/>
          </p:cNvPicPr>
          <p:nvPr/>
        </p:nvPicPr>
        <p:blipFill>
          <a:blip r:embed="rId15"/>
          <a:stretch>
            <a:fillRect/>
          </a:stretch>
        </p:blipFill>
        <p:spPr>
          <a:xfrm>
            <a:off x="10600343" y="3188053"/>
            <a:ext cx="549327" cy="564502"/>
          </a:xfrm>
          <a:prstGeom prst="rect">
            <a:avLst/>
          </a:prstGeom>
        </p:spPr>
      </p:pic>
      <p:sp>
        <p:nvSpPr>
          <p:cNvPr id="214" name="Rectangle 213"/>
          <p:cNvSpPr/>
          <p:nvPr/>
        </p:nvSpPr>
        <p:spPr bwMode="auto">
          <a:xfrm>
            <a:off x="8467547" y="963252"/>
            <a:ext cx="2936863" cy="2852045"/>
          </a:xfrm>
          <a:prstGeom prst="rect">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11" name="Picture 10"/>
          <p:cNvPicPr>
            <a:picLocks noChangeAspect="1"/>
          </p:cNvPicPr>
          <p:nvPr/>
        </p:nvPicPr>
        <p:blipFill>
          <a:blip r:embed="rId16"/>
          <a:stretch>
            <a:fillRect/>
          </a:stretch>
        </p:blipFill>
        <p:spPr>
          <a:xfrm>
            <a:off x="8754145" y="3191603"/>
            <a:ext cx="558433" cy="534153"/>
          </a:xfrm>
          <a:prstGeom prst="rect">
            <a:avLst/>
          </a:prstGeom>
        </p:spPr>
      </p:pic>
      <p:grpSp>
        <p:nvGrpSpPr>
          <p:cNvPr id="6" name="Group 5">
            <a:extLst>
              <a:ext uri="{FF2B5EF4-FFF2-40B4-BE49-F238E27FC236}">
                <a16:creationId xmlns:a16="http://schemas.microsoft.com/office/drawing/2014/main" id="{616E253C-FAAC-44AE-80E0-72C220079AE0}"/>
              </a:ext>
            </a:extLst>
          </p:cNvPr>
          <p:cNvGrpSpPr/>
          <p:nvPr/>
        </p:nvGrpSpPr>
        <p:grpSpPr>
          <a:xfrm>
            <a:off x="6774053" y="1171788"/>
            <a:ext cx="3960184" cy="1818416"/>
            <a:chOff x="6978942" y="1424782"/>
            <a:chExt cx="3960184" cy="1818416"/>
          </a:xfrm>
        </p:grpSpPr>
        <p:sp>
          <p:nvSpPr>
            <p:cNvPr id="5" name="Trapezoid 4"/>
            <p:cNvSpPr/>
            <p:nvPr/>
          </p:nvSpPr>
          <p:spPr bwMode="auto">
            <a:xfrm rot="1800000">
              <a:off x="9165230" y="1478776"/>
              <a:ext cx="1773896" cy="1764422"/>
            </a:xfrm>
            <a:custGeom>
              <a:avLst/>
              <a:gdLst>
                <a:gd name="connsiteX0" fmla="*/ 0 w 1861165"/>
                <a:gd name="connsiteY0" fmla="*/ 3361255 h 3361255"/>
                <a:gd name="connsiteX1" fmla="*/ 465291 w 1861165"/>
                <a:gd name="connsiteY1" fmla="*/ 0 h 3361255"/>
                <a:gd name="connsiteX2" fmla="*/ 1395874 w 1861165"/>
                <a:gd name="connsiteY2" fmla="*/ 0 h 3361255"/>
                <a:gd name="connsiteX3" fmla="*/ 1861165 w 1861165"/>
                <a:gd name="connsiteY3" fmla="*/ 3361255 h 3361255"/>
                <a:gd name="connsiteX4" fmla="*/ 0 w 1861165"/>
                <a:gd name="connsiteY4" fmla="*/ 3361255 h 3361255"/>
                <a:gd name="connsiteX0" fmla="*/ 0 w 3058293"/>
                <a:gd name="connsiteY0" fmla="*/ 3192727 h 3361255"/>
                <a:gd name="connsiteX1" fmla="*/ 1662419 w 3058293"/>
                <a:gd name="connsiteY1" fmla="*/ 0 h 3361255"/>
                <a:gd name="connsiteX2" fmla="*/ 2593002 w 3058293"/>
                <a:gd name="connsiteY2" fmla="*/ 0 h 3361255"/>
                <a:gd name="connsiteX3" fmla="*/ 3058293 w 3058293"/>
                <a:gd name="connsiteY3" fmla="*/ 3361255 h 3361255"/>
                <a:gd name="connsiteX4" fmla="*/ 0 w 3058293"/>
                <a:gd name="connsiteY4" fmla="*/ 3192727 h 3361255"/>
                <a:gd name="connsiteX0" fmla="*/ 0 w 3058293"/>
                <a:gd name="connsiteY0" fmla="*/ 3192727 h 3361255"/>
                <a:gd name="connsiteX1" fmla="*/ 733539 w 3058293"/>
                <a:gd name="connsiteY1" fmla="*/ 17838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058293"/>
                <a:gd name="connsiteY0" fmla="*/ 3192727 h 3361255"/>
                <a:gd name="connsiteX1" fmla="*/ 2199472 w 3058293"/>
                <a:gd name="connsiteY1" fmla="*/ 19362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337462"/>
                <a:gd name="connsiteY0" fmla="*/ 3192727 h 3361255"/>
                <a:gd name="connsiteX1" fmla="*/ 2199472 w 3337462"/>
                <a:gd name="connsiteY1" fmla="*/ 1936295 h 3361255"/>
                <a:gd name="connsiteX2" fmla="*/ 1662419 w 3337462"/>
                <a:gd name="connsiteY2" fmla="*/ 0 h 3361255"/>
                <a:gd name="connsiteX3" fmla="*/ 3337462 w 3337462"/>
                <a:gd name="connsiteY3" fmla="*/ 2187181 h 3361255"/>
                <a:gd name="connsiteX4" fmla="*/ 3058293 w 3337462"/>
                <a:gd name="connsiteY4" fmla="*/ 3361255 h 3361255"/>
                <a:gd name="connsiteX5" fmla="*/ 0 w 3337462"/>
                <a:gd name="connsiteY5" fmla="*/ 3192727 h 3361255"/>
                <a:gd name="connsiteX0" fmla="*/ 0 w 3337462"/>
                <a:gd name="connsiteY0" fmla="*/ 1617464 h 1785992"/>
                <a:gd name="connsiteX1" fmla="*/ 2199472 w 3337462"/>
                <a:gd name="connsiteY1" fmla="*/ 361032 h 1785992"/>
                <a:gd name="connsiteX2" fmla="*/ 3203981 w 3337462"/>
                <a:gd name="connsiteY2" fmla="*/ 0 h 1785992"/>
                <a:gd name="connsiteX3" fmla="*/ 3337462 w 3337462"/>
                <a:gd name="connsiteY3" fmla="*/ 611918 h 1785992"/>
                <a:gd name="connsiteX4" fmla="*/ 3058293 w 3337462"/>
                <a:gd name="connsiteY4" fmla="*/ 1785992 h 1785992"/>
                <a:gd name="connsiteX5" fmla="*/ 0 w 3337462"/>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058293 w 3688550"/>
                <a:gd name="connsiteY4" fmla="*/ 1785992 h 1785992"/>
                <a:gd name="connsiteX5" fmla="*/ 0 w 3688550"/>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546155 w 3688550"/>
                <a:gd name="connsiteY4" fmla="*/ 569638 h 1785992"/>
                <a:gd name="connsiteX5" fmla="*/ 3058293 w 3688550"/>
                <a:gd name="connsiteY5" fmla="*/ 1785992 h 1785992"/>
                <a:gd name="connsiteX6" fmla="*/ 0 w 3688550"/>
                <a:gd name="connsiteY6" fmla="*/ 1617464 h 1785992"/>
                <a:gd name="connsiteX0" fmla="*/ 0 w 3546155"/>
                <a:gd name="connsiteY0" fmla="*/ 1617464 h 1785992"/>
                <a:gd name="connsiteX1" fmla="*/ 2199472 w 3546155"/>
                <a:gd name="connsiteY1" fmla="*/ 361032 h 1785992"/>
                <a:gd name="connsiteX2" fmla="*/ 3203981 w 3546155"/>
                <a:gd name="connsiteY2" fmla="*/ 0 h 1785992"/>
                <a:gd name="connsiteX3" fmla="*/ 3375668 w 3546155"/>
                <a:gd name="connsiteY3" fmla="*/ 349652 h 1785992"/>
                <a:gd name="connsiteX4" fmla="*/ 3546155 w 3546155"/>
                <a:gd name="connsiteY4" fmla="*/ 569638 h 1785992"/>
                <a:gd name="connsiteX5" fmla="*/ 3058293 w 3546155"/>
                <a:gd name="connsiteY5" fmla="*/ 1785992 h 1785992"/>
                <a:gd name="connsiteX6" fmla="*/ 0 w 3546155"/>
                <a:gd name="connsiteY6" fmla="*/ 1617464 h 1785992"/>
                <a:gd name="connsiteX0" fmla="*/ 0 w 3546155"/>
                <a:gd name="connsiteY0" fmla="*/ 1630955 h 1799483"/>
                <a:gd name="connsiteX1" fmla="*/ 2199472 w 3546155"/>
                <a:gd name="connsiteY1" fmla="*/ 374523 h 1799483"/>
                <a:gd name="connsiteX2" fmla="*/ 3183550 w 3546155"/>
                <a:gd name="connsiteY2" fmla="*/ 0 h 1799483"/>
                <a:gd name="connsiteX3" fmla="*/ 3375668 w 3546155"/>
                <a:gd name="connsiteY3" fmla="*/ 363143 h 1799483"/>
                <a:gd name="connsiteX4" fmla="*/ 3546155 w 3546155"/>
                <a:gd name="connsiteY4" fmla="*/ 583129 h 1799483"/>
                <a:gd name="connsiteX5" fmla="*/ 3058293 w 3546155"/>
                <a:gd name="connsiteY5" fmla="*/ 1799483 h 1799483"/>
                <a:gd name="connsiteX6" fmla="*/ 0 w 3546155"/>
                <a:gd name="connsiteY6" fmla="*/ 1630955 h 1799483"/>
                <a:gd name="connsiteX0" fmla="*/ 0 w 3708690"/>
                <a:gd name="connsiteY0" fmla="*/ 1630955 h 1799483"/>
                <a:gd name="connsiteX1" fmla="*/ 2199472 w 3708690"/>
                <a:gd name="connsiteY1" fmla="*/ 374523 h 1799483"/>
                <a:gd name="connsiteX2" fmla="*/ 3183550 w 3708690"/>
                <a:gd name="connsiteY2" fmla="*/ 0 h 1799483"/>
                <a:gd name="connsiteX3" fmla="*/ 3375668 w 3708690"/>
                <a:gd name="connsiteY3" fmla="*/ 363143 h 1799483"/>
                <a:gd name="connsiteX4" fmla="*/ 3708690 w 3708690"/>
                <a:gd name="connsiteY4" fmla="*/ 185870 h 1799483"/>
                <a:gd name="connsiteX5" fmla="*/ 3058293 w 3708690"/>
                <a:gd name="connsiteY5" fmla="*/ 1799483 h 1799483"/>
                <a:gd name="connsiteX6" fmla="*/ 0 w 3708690"/>
                <a:gd name="connsiteY6" fmla="*/ 1630955 h 1799483"/>
                <a:gd name="connsiteX0" fmla="*/ 0 w 3708690"/>
                <a:gd name="connsiteY0" fmla="*/ 1630955 h 2023527"/>
                <a:gd name="connsiteX1" fmla="*/ 2199472 w 3708690"/>
                <a:gd name="connsiteY1" fmla="*/ 374523 h 2023527"/>
                <a:gd name="connsiteX2" fmla="*/ 3183550 w 3708690"/>
                <a:gd name="connsiteY2" fmla="*/ 0 h 2023527"/>
                <a:gd name="connsiteX3" fmla="*/ 3375668 w 3708690"/>
                <a:gd name="connsiteY3" fmla="*/ 363143 h 2023527"/>
                <a:gd name="connsiteX4" fmla="*/ 3708690 w 3708690"/>
                <a:gd name="connsiteY4" fmla="*/ 185870 h 2023527"/>
                <a:gd name="connsiteX5" fmla="*/ 2757827 w 3708690"/>
                <a:gd name="connsiteY5" fmla="*/ 2023527 h 2023527"/>
                <a:gd name="connsiteX6" fmla="*/ 0 w 3708690"/>
                <a:gd name="connsiteY6" fmla="*/ 1630955 h 2023527"/>
                <a:gd name="connsiteX0" fmla="*/ 0 w 4037600"/>
                <a:gd name="connsiteY0" fmla="*/ 1871421 h 2023527"/>
                <a:gd name="connsiteX1" fmla="*/ 2528382 w 4037600"/>
                <a:gd name="connsiteY1" fmla="*/ 37452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202011 w 4037600"/>
                <a:gd name="connsiteY1" fmla="*/ 575595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122435 w 4037600"/>
                <a:gd name="connsiteY1" fmla="*/ 39397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1871421"/>
                <a:gd name="connsiteX1" fmla="*/ 2122435 w 4037600"/>
                <a:gd name="connsiteY1" fmla="*/ 393973 h 1871421"/>
                <a:gd name="connsiteX2" fmla="*/ 3512460 w 4037600"/>
                <a:gd name="connsiteY2" fmla="*/ 0 h 1871421"/>
                <a:gd name="connsiteX3" fmla="*/ 3704578 w 4037600"/>
                <a:gd name="connsiteY3" fmla="*/ 363143 h 1871421"/>
                <a:gd name="connsiteX4" fmla="*/ 4037600 w 4037600"/>
                <a:gd name="connsiteY4" fmla="*/ 185870 h 1871421"/>
                <a:gd name="connsiteX5" fmla="*/ 2975782 w 4037600"/>
                <a:gd name="connsiteY5" fmla="*/ 1809452 h 1871421"/>
                <a:gd name="connsiteX6" fmla="*/ 0 w 4037600"/>
                <a:gd name="connsiteY6" fmla="*/ 1871421 h 1871421"/>
                <a:gd name="connsiteX0" fmla="*/ 0 w 1957757"/>
                <a:gd name="connsiteY0" fmla="*/ 1138395 h 1809452"/>
                <a:gd name="connsiteX1" fmla="*/ 42592 w 1957757"/>
                <a:gd name="connsiteY1" fmla="*/ 393973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138395 h 1809452"/>
                <a:gd name="connsiteX1" fmla="*/ 46599 w 1957757"/>
                <a:gd name="connsiteY1" fmla="*/ 379017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077839 h 1748896"/>
                <a:gd name="connsiteX1" fmla="*/ 46599 w 1957757"/>
                <a:gd name="connsiteY1" fmla="*/ 318461 h 1748896"/>
                <a:gd name="connsiteX2" fmla="*/ 1419759 w 1957757"/>
                <a:gd name="connsiteY2" fmla="*/ 0 h 1748896"/>
                <a:gd name="connsiteX3" fmla="*/ 1624735 w 1957757"/>
                <a:gd name="connsiteY3" fmla="*/ 302587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7757"/>
                <a:gd name="connsiteY0" fmla="*/ 1077839 h 1748896"/>
                <a:gd name="connsiteX1" fmla="*/ 46599 w 1957757"/>
                <a:gd name="connsiteY1" fmla="*/ 318461 h 1748896"/>
                <a:gd name="connsiteX2" fmla="*/ 1419759 w 1957757"/>
                <a:gd name="connsiteY2" fmla="*/ 0 h 1748896"/>
                <a:gd name="connsiteX3" fmla="*/ 1621533 w 1957757"/>
                <a:gd name="connsiteY3" fmla="*/ 352256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1533 w 1955005"/>
                <a:gd name="connsiteY3" fmla="*/ 352256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726825 w 1955005"/>
                <a:gd name="connsiteY3" fmla="*/ 286152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80079 h 1751136"/>
                <a:gd name="connsiteX1" fmla="*/ 46599 w 1955005"/>
                <a:gd name="connsiteY1" fmla="*/ 320701 h 1751136"/>
                <a:gd name="connsiteX2" fmla="*/ 1419759 w 1955005"/>
                <a:gd name="connsiteY2" fmla="*/ 2240 h 1751136"/>
                <a:gd name="connsiteX3" fmla="*/ 1605620 w 1955005"/>
                <a:gd name="connsiteY3" fmla="*/ 184169 h 1751136"/>
                <a:gd name="connsiteX4" fmla="*/ 1726825 w 1955005"/>
                <a:gd name="connsiteY4" fmla="*/ 288392 h 1751136"/>
                <a:gd name="connsiteX5" fmla="*/ 1955005 w 1955005"/>
                <a:gd name="connsiteY5" fmla="*/ 150396 h 1751136"/>
                <a:gd name="connsiteX6" fmla="*/ 895939 w 1955005"/>
                <a:gd name="connsiteY6" fmla="*/ 1751136 h 1751136"/>
                <a:gd name="connsiteX7" fmla="*/ 0 w 1955005"/>
                <a:gd name="connsiteY7" fmla="*/ 1080079 h 175113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8485 h 1749542"/>
                <a:gd name="connsiteX1" fmla="*/ 46599 w 1955005"/>
                <a:gd name="connsiteY1" fmla="*/ 319107 h 1749542"/>
                <a:gd name="connsiteX2" fmla="*/ 1419759 w 1955005"/>
                <a:gd name="connsiteY2" fmla="*/ 646 h 1749542"/>
                <a:gd name="connsiteX3" fmla="*/ 1553365 w 1955005"/>
                <a:gd name="connsiteY3" fmla="*/ 239311 h 1749542"/>
                <a:gd name="connsiteX4" fmla="*/ 1726825 w 1955005"/>
                <a:gd name="connsiteY4" fmla="*/ 286798 h 1749542"/>
                <a:gd name="connsiteX5" fmla="*/ 1955005 w 1955005"/>
                <a:gd name="connsiteY5" fmla="*/ 148802 h 1749542"/>
                <a:gd name="connsiteX6" fmla="*/ 895939 w 1955005"/>
                <a:gd name="connsiteY6" fmla="*/ 1749542 h 1749542"/>
                <a:gd name="connsiteX7" fmla="*/ 0 w 1955005"/>
                <a:gd name="connsiteY7" fmla="*/ 1078485 h 1749542"/>
                <a:gd name="connsiteX0" fmla="*/ 0 w 1955005"/>
                <a:gd name="connsiteY0" fmla="*/ 1077839 h 1748896"/>
                <a:gd name="connsiteX1" fmla="*/ 46599 w 1955005"/>
                <a:gd name="connsiteY1" fmla="*/ 318461 h 1748896"/>
                <a:gd name="connsiteX2" fmla="*/ 1419759 w 1955005"/>
                <a:gd name="connsiteY2" fmla="*/ 0 h 1748896"/>
                <a:gd name="connsiteX3" fmla="*/ 1553365 w 1955005"/>
                <a:gd name="connsiteY3" fmla="*/ 238665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96226 h 1767283"/>
                <a:gd name="connsiteX1" fmla="*/ 46599 w 1955005"/>
                <a:gd name="connsiteY1" fmla="*/ 336848 h 1767283"/>
                <a:gd name="connsiteX2" fmla="*/ 1419759 w 1955005"/>
                <a:gd name="connsiteY2" fmla="*/ 18387 h 1767283"/>
                <a:gd name="connsiteX3" fmla="*/ 1450900 w 1955005"/>
                <a:gd name="connsiteY3" fmla="*/ 61168 h 1767283"/>
                <a:gd name="connsiteX4" fmla="*/ 1555049 w 1955005"/>
                <a:gd name="connsiteY4" fmla="*/ 250767 h 1767283"/>
                <a:gd name="connsiteX5" fmla="*/ 1726825 w 1955005"/>
                <a:gd name="connsiteY5" fmla="*/ 304539 h 1767283"/>
                <a:gd name="connsiteX6" fmla="*/ 1955005 w 1955005"/>
                <a:gd name="connsiteY6" fmla="*/ 166543 h 1767283"/>
                <a:gd name="connsiteX7" fmla="*/ 895939 w 1955005"/>
                <a:gd name="connsiteY7" fmla="*/ 1767283 h 1767283"/>
                <a:gd name="connsiteX8" fmla="*/ 0 w 1955005"/>
                <a:gd name="connsiteY8" fmla="*/ 1096226 h 1767283"/>
                <a:gd name="connsiteX0" fmla="*/ 0 w 1955005"/>
                <a:gd name="connsiteY0" fmla="*/ 1307205 h 1978262"/>
                <a:gd name="connsiteX1" fmla="*/ 46599 w 1955005"/>
                <a:gd name="connsiteY1" fmla="*/ 547827 h 1978262"/>
                <a:gd name="connsiteX2" fmla="*/ 1651621 w 1955005"/>
                <a:gd name="connsiteY2" fmla="*/ 5173 h 1978262"/>
                <a:gd name="connsiteX3" fmla="*/ 1450900 w 1955005"/>
                <a:gd name="connsiteY3" fmla="*/ 272147 h 1978262"/>
                <a:gd name="connsiteX4" fmla="*/ 1555049 w 1955005"/>
                <a:gd name="connsiteY4" fmla="*/ 461746 h 1978262"/>
                <a:gd name="connsiteX5" fmla="*/ 1726825 w 1955005"/>
                <a:gd name="connsiteY5" fmla="*/ 515518 h 1978262"/>
                <a:gd name="connsiteX6" fmla="*/ 1955005 w 1955005"/>
                <a:gd name="connsiteY6" fmla="*/ 377522 h 1978262"/>
                <a:gd name="connsiteX7" fmla="*/ 895939 w 1955005"/>
                <a:gd name="connsiteY7" fmla="*/ 1978262 h 1978262"/>
                <a:gd name="connsiteX8" fmla="*/ 0 w 1955005"/>
                <a:gd name="connsiteY8" fmla="*/ 1307205 h 1978262"/>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18017 w 1955005"/>
                <a:gd name="connsiteY1" fmla="*/ 34929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23398 w 1978403"/>
                <a:gd name="connsiteY0" fmla="*/ 1305565 h 1976622"/>
                <a:gd name="connsiteX1" fmla="*/ 41415 w 1978403"/>
                <a:gd name="connsiteY1" fmla="*/ 349297 h 1976622"/>
                <a:gd name="connsiteX2" fmla="*/ 1699546 w 1978403"/>
                <a:gd name="connsiteY2" fmla="*/ 0 h 1976622"/>
                <a:gd name="connsiteX3" fmla="*/ 1473231 w 1978403"/>
                <a:gd name="connsiteY3" fmla="*/ 287064 h 1976622"/>
                <a:gd name="connsiteX4" fmla="*/ 1592253 w 1978403"/>
                <a:gd name="connsiteY4" fmla="*/ 484015 h 1976622"/>
                <a:gd name="connsiteX5" fmla="*/ 1762178 w 1978403"/>
                <a:gd name="connsiteY5" fmla="*/ 506975 h 1976622"/>
                <a:gd name="connsiteX6" fmla="*/ 1978403 w 1978403"/>
                <a:gd name="connsiteY6" fmla="*/ 375882 h 1976622"/>
                <a:gd name="connsiteX7" fmla="*/ 919337 w 1978403"/>
                <a:gd name="connsiteY7" fmla="*/ 1976622 h 1976622"/>
                <a:gd name="connsiteX8" fmla="*/ 23398 w 1978403"/>
                <a:gd name="connsiteY8" fmla="*/ 1305565 h 1976622"/>
                <a:gd name="connsiteX0" fmla="*/ 23398 w 1978403"/>
                <a:gd name="connsiteY0" fmla="*/ 1305565 h 1921546"/>
                <a:gd name="connsiteX1" fmla="*/ 41415 w 1978403"/>
                <a:gd name="connsiteY1" fmla="*/ 349297 h 1921546"/>
                <a:gd name="connsiteX2" fmla="*/ 1699546 w 1978403"/>
                <a:gd name="connsiteY2" fmla="*/ 0 h 1921546"/>
                <a:gd name="connsiteX3" fmla="*/ 1473231 w 1978403"/>
                <a:gd name="connsiteY3" fmla="*/ 287064 h 1921546"/>
                <a:gd name="connsiteX4" fmla="*/ 1592253 w 1978403"/>
                <a:gd name="connsiteY4" fmla="*/ 484015 h 1921546"/>
                <a:gd name="connsiteX5" fmla="*/ 1762178 w 1978403"/>
                <a:gd name="connsiteY5" fmla="*/ 506975 h 1921546"/>
                <a:gd name="connsiteX6" fmla="*/ 1978403 w 1978403"/>
                <a:gd name="connsiteY6" fmla="*/ 375882 h 1921546"/>
                <a:gd name="connsiteX7" fmla="*/ 941020 w 1978403"/>
                <a:gd name="connsiteY7" fmla="*/ 1921546 h 1921546"/>
                <a:gd name="connsiteX8" fmla="*/ 23398 w 1978403"/>
                <a:gd name="connsiteY8" fmla="*/ 1305565 h 192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403" h="1921546">
                  <a:moveTo>
                    <a:pt x="23398" y="1305565"/>
                  </a:moveTo>
                  <a:lnTo>
                    <a:pt x="41415" y="349297"/>
                  </a:lnTo>
                  <a:cubicBezTo>
                    <a:pt x="-259131" y="416088"/>
                    <a:pt x="1156363" y="182062"/>
                    <a:pt x="1699546" y="0"/>
                  </a:cubicBezTo>
                  <a:cubicBezTo>
                    <a:pt x="1364321" y="155203"/>
                    <a:pt x="1444848" y="219823"/>
                    <a:pt x="1473231" y="287064"/>
                  </a:cubicBezTo>
                  <a:cubicBezTo>
                    <a:pt x="1519237" y="338817"/>
                    <a:pt x="1542246" y="416550"/>
                    <a:pt x="1592253" y="484015"/>
                  </a:cubicBezTo>
                  <a:cubicBezTo>
                    <a:pt x="1628291" y="532634"/>
                    <a:pt x="1647707" y="571642"/>
                    <a:pt x="1762178" y="506975"/>
                  </a:cubicBezTo>
                  <a:lnTo>
                    <a:pt x="1978403" y="375882"/>
                  </a:lnTo>
                  <a:lnTo>
                    <a:pt x="941020" y="1921546"/>
                  </a:lnTo>
                  <a:lnTo>
                    <a:pt x="23398" y="1305565"/>
                  </a:lnTo>
                  <a:close/>
                </a:path>
              </a:pathLst>
            </a:custGeom>
            <a:solidFill>
              <a:schemeClr val="bg1">
                <a:lumMod val="85000"/>
                <a:alpha val="7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nvGrpSpPr>
            <p:cNvPr id="13" name="Group 12"/>
            <p:cNvGrpSpPr/>
            <p:nvPr/>
          </p:nvGrpSpPr>
          <p:grpSpPr>
            <a:xfrm>
              <a:off x="6978942" y="1424782"/>
              <a:ext cx="2635294" cy="1646906"/>
              <a:chOff x="4471745" y="-2810309"/>
              <a:chExt cx="3986455" cy="2491302"/>
            </a:xfrm>
          </p:grpSpPr>
          <p:sp>
            <p:nvSpPr>
              <p:cNvPr id="148" name="Rectangle 147"/>
              <p:cNvSpPr/>
              <p:nvPr/>
            </p:nvSpPr>
            <p:spPr bwMode="auto">
              <a:xfrm>
                <a:off x="4572000" y="-2264903"/>
                <a:ext cx="3886200" cy="19458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149" name="Rectangle 148"/>
              <p:cNvSpPr/>
              <p:nvPr/>
            </p:nvSpPr>
            <p:spPr bwMode="auto">
              <a:xfrm>
                <a:off x="4572000" y="-1219199"/>
                <a:ext cx="3886200" cy="88755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12" name="Rectangle 11"/>
              <p:cNvSpPr/>
              <p:nvPr/>
            </p:nvSpPr>
            <p:spPr bwMode="auto">
              <a:xfrm>
                <a:off x="4572000" y="-2638487"/>
                <a:ext cx="3886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chemeClr val="tx1"/>
                      </a:gs>
                      <a:gs pos="100000">
                        <a:schemeClr val="tx1"/>
                      </a:gs>
                    </a:gsLst>
                    <a:lin ang="5400000" scaled="0"/>
                  </a:gradFill>
                  <a:effectLst/>
                  <a:uLnTx/>
                  <a:uFillTx/>
                </a:endParaRPr>
              </a:p>
            </p:txBody>
          </p:sp>
          <p:pic>
            <p:nvPicPr>
              <p:cNvPr id="138" name="Picture 137"/>
              <p:cNvPicPr>
                <a:picLocks noChangeAspect="1"/>
              </p:cNvPicPr>
              <p:nvPr/>
            </p:nvPicPr>
            <p:blipFill>
              <a:blip r:embed="rId17">
                <a:extLst>
                  <a:ext uri="{BEBA8EAE-BF5A-486C-A8C5-ECC9F3942E4B}">
                    <a14:imgProps xmlns:a14="http://schemas.microsoft.com/office/drawing/2010/main">
                      <a14:imgLayer r:embed="rId18">
                        <a14:imgEffect>
                          <a14:backgroundRemoval t="3763" b="96774" l="5236" r="95288"/>
                        </a14:imgEffect>
                      </a14:imgLayer>
                    </a14:imgProps>
                  </a:ext>
                </a:extLst>
              </a:blip>
              <a:stretch>
                <a:fillRect/>
              </a:stretch>
            </p:blipFill>
            <p:spPr>
              <a:xfrm>
                <a:off x="6806900" y="-1936450"/>
                <a:ext cx="1354744" cy="1319274"/>
              </a:xfrm>
              <a:prstGeom prst="rect">
                <a:avLst/>
              </a:prstGeom>
            </p:spPr>
          </p:pic>
          <p:sp>
            <p:nvSpPr>
              <p:cNvPr id="145" name="Rectangle 144"/>
              <p:cNvSpPr/>
              <p:nvPr/>
            </p:nvSpPr>
            <p:spPr bwMode="auto">
              <a:xfrm>
                <a:off x="4471745" y="-2024194"/>
                <a:ext cx="2239262" cy="6096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defTabSz="914016"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Corporate</a:t>
                </a:r>
                <a:r>
                  <a:rPr lang="en-US" sz="1200"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data</a:t>
                </a:r>
              </a:p>
            </p:txBody>
          </p:sp>
          <p:sp>
            <p:nvSpPr>
              <p:cNvPr id="146" name="Rectangle 145"/>
              <p:cNvSpPr/>
              <p:nvPr/>
            </p:nvSpPr>
            <p:spPr bwMode="auto">
              <a:xfrm>
                <a:off x="4471745" y="-1176604"/>
                <a:ext cx="1828800" cy="6095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defTabSz="914016"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Personal data</a:t>
                </a:r>
              </a:p>
            </p:txBody>
          </p:sp>
          <p:sp>
            <p:nvSpPr>
              <p:cNvPr id="147" name="Rectangle 146"/>
              <p:cNvSpPr/>
              <p:nvPr/>
            </p:nvSpPr>
            <p:spPr bwMode="auto">
              <a:xfrm>
                <a:off x="4577181" y="-2810309"/>
                <a:ext cx="3881017" cy="68584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marL="0" marR="0" lvl="0" indent="0" algn="ctr" defTabSz="914016"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chemeClr val="bg1"/>
                        </a:gs>
                        <a:gs pos="100000">
                          <a:schemeClr val="bg1"/>
                        </a:gs>
                      </a:gsLst>
                      <a:lin ang="5400000" scaled="0"/>
                    </a:gradFill>
                    <a:effectLst/>
                    <a:uLnTx/>
                    <a:uFillTx/>
                    <a:cs typeface="Segoe UI Semibold"/>
                  </a:rPr>
                  <a:t>Multi-identity App</a:t>
                </a:r>
              </a:p>
            </p:txBody>
          </p:sp>
        </p:grpSp>
      </p:grpSp>
      <p:pic>
        <p:nvPicPr>
          <p:cNvPr id="200" name="Picture 199"/>
          <p:cNvPicPr>
            <a:picLocks noChangeAspect="1"/>
          </p:cNvPicPr>
          <p:nvPr/>
        </p:nvPicPr>
        <p:blipFill>
          <a:blip r:embed="rId3"/>
          <a:stretch>
            <a:fillRect/>
          </a:stretch>
        </p:blipFill>
        <p:spPr>
          <a:xfrm>
            <a:off x="10526444" y="1515620"/>
            <a:ext cx="590757" cy="575292"/>
          </a:xfrm>
          <a:prstGeom prst="rect">
            <a:avLst/>
          </a:prstGeom>
        </p:spPr>
      </p:pic>
      <p:cxnSp>
        <p:nvCxnSpPr>
          <p:cNvPr id="15" name="Straight Connector 14"/>
          <p:cNvCxnSpPr>
            <a:cxnSpLocks/>
          </p:cNvCxnSpPr>
          <p:nvPr/>
        </p:nvCxnSpPr>
        <p:spPr>
          <a:xfrm>
            <a:off x="6670121" y="3458679"/>
            <a:ext cx="2101034" cy="1"/>
          </a:xfrm>
          <a:prstGeom prst="line">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6603302" y="3365643"/>
            <a:ext cx="1813811" cy="794064"/>
          </a:xfrm>
          <a:prstGeom prst="rect">
            <a:avLst/>
          </a:prstGeom>
          <a:noFill/>
        </p:spPr>
        <p:txBody>
          <a:bodyPr wrap="square" lIns="182880" tIns="146304" rIns="182880" bIns="146304" rtlCol="0">
            <a:spAutoFit/>
          </a:bodyPr>
          <a:lstStyle/>
          <a:p>
            <a:pPr defTabSz="914016">
              <a:lnSpc>
                <a:spcPct val="90000"/>
              </a:lnSpc>
              <a:defRPr/>
            </a:pPr>
            <a:r>
              <a:rPr lang="en-US" sz="1200"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Restrict features, sharing and downloads</a:t>
            </a:r>
          </a:p>
        </p:txBody>
      </p:sp>
      <p:grpSp>
        <p:nvGrpSpPr>
          <p:cNvPr id="109" name="Group 108"/>
          <p:cNvGrpSpPr/>
          <p:nvPr/>
        </p:nvGrpSpPr>
        <p:grpSpPr>
          <a:xfrm>
            <a:off x="6085450" y="2724495"/>
            <a:ext cx="510233" cy="1511108"/>
            <a:chOff x="11454277" y="4185745"/>
            <a:chExt cx="524355" cy="1488921"/>
          </a:xfrm>
        </p:grpSpPr>
        <p:pic>
          <p:nvPicPr>
            <p:cNvPr id="110" name="Picture 10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478442" y="4669508"/>
              <a:ext cx="487054" cy="464769"/>
            </a:xfrm>
            <a:prstGeom prst="rect">
              <a:avLst/>
            </a:prstGeom>
          </p:spPr>
        </p:pic>
        <p:pic>
          <p:nvPicPr>
            <p:cNvPr id="111" name="Picture 11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465306" y="5161340"/>
              <a:ext cx="513326" cy="513326"/>
            </a:xfrm>
            <a:prstGeom prst="rect">
              <a:avLst/>
            </a:prstGeom>
          </p:spPr>
        </p:pic>
        <p:sp>
          <p:nvSpPr>
            <p:cNvPr id="112" name="Freeform 166"/>
            <p:cNvSpPr>
              <a:spLocks noChangeAspect="1" noEditPoints="1"/>
            </p:cNvSpPr>
            <p:nvPr/>
          </p:nvSpPr>
          <p:spPr bwMode="black">
            <a:xfrm>
              <a:off x="11454277" y="4185745"/>
              <a:ext cx="471541" cy="456701"/>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0078D7">
                <a:lumMod val="60000"/>
                <a:lumOff val="40000"/>
              </a:srgbClr>
            </a:solidFill>
            <a:ln>
              <a:noFill/>
            </a:ln>
            <a:extLst/>
          </p:spPr>
          <p:txBody>
            <a:bodyPr vert="horz" wrap="square" lIns="93233" tIns="46616" rIns="93233" bIns="46616" numCol="1" anchor="t" anchorCtr="0" compatLnSpc="1">
              <a:prstTxWarp prst="textNoShape">
                <a:avLst/>
              </a:prstTxWarp>
            </a:bodyPr>
            <a:lstStyle/>
            <a:p>
              <a:pPr defTabSz="932238">
                <a:defRPr/>
              </a:pPr>
              <a:endParaRPr lang="en-US" sz="1836" kern="0">
                <a:solidFill>
                  <a:srgbClr val="505050"/>
                </a:solidFill>
                <a:latin typeface="Segoe UI"/>
              </a:endParaRPr>
            </a:p>
          </p:txBody>
        </p:sp>
      </p:grpSp>
      <p:sp>
        <p:nvSpPr>
          <p:cNvPr id="95" name="Text Placeholder 2">
            <a:extLst>
              <a:ext uri="{FF2B5EF4-FFF2-40B4-BE49-F238E27FC236}">
                <a16:creationId xmlns:a16="http://schemas.microsoft.com/office/drawing/2014/main" id="{64CCEC24-9FAB-44CE-9809-9AE6E4B171A5}"/>
              </a:ext>
            </a:extLst>
          </p:cNvPr>
          <p:cNvSpPr txBox="1">
            <a:spLocks/>
          </p:cNvSpPr>
          <p:nvPr/>
        </p:nvSpPr>
        <p:spPr>
          <a:xfrm>
            <a:off x="-1977400" y="1636156"/>
            <a:ext cx="5075848" cy="35286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defRPr/>
            </a:pPr>
            <a:endParaRPr lang="en-US" sz="2000">
              <a:solidFill>
                <a:srgbClr val="FFFFFF"/>
              </a:solidFill>
              <a:latin typeface="+mj-lt"/>
            </a:endParaRPr>
          </a:p>
        </p:txBody>
      </p:sp>
      <p:sp>
        <p:nvSpPr>
          <p:cNvPr id="4" name="Rectangle: Rounded Corners 3">
            <a:extLst>
              <a:ext uri="{FF2B5EF4-FFF2-40B4-BE49-F238E27FC236}">
                <a16:creationId xmlns:a16="http://schemas.microsoft.com/office/drawing/2014/main" id="{7FFD3CF2-51BA-4207-A6DE-213C287CEEAD}"/>
              </a:ext>
            </a:extLst>
          </p:cNvPr>
          <p:cNvSpPr/>
          <p:nvPr/>
        </p:nvSpPr>
        <p:spPr>
          <a:xfrm>
            <a:off x="6789339" y="1786480"/>
            <a:ext cx="1456240" cy="321326"/>
          </a:xfrm>
          <a:prstGeom prst="roundRect">
            <a:avLst>
              <a:gd name="adj" fmla="val 50000"/>
            </a:avLst>
          </a:prstGeom>
          <a:noFill/>
          <a:ln w="5715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Graphic 7" descr="Lock">
            <a:extLst>
              <a:ext uri="{FF2B5EF4-FFF2-40B4-BE49-F238E27FC236}">
                <a16:creationId xmlns:a16="http://schemas.microsoft.com/office/drawing/2014/main" id="{5A62DE95-0E6E-4E4F-A8B8-D97456342DF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21013" y="1639385"/>
            <a:ext cx="509733" cy="509733"/>
          </a:xfrm>
          <a:prstGeom prst="rect">
            <a:avLst/>
          </a:prstGeom>
        </p:spPr>
      </p:pic>
      <p:pic>
        <p:nvPicPr>
          <p:cNvPr id="116" name="Picture 115">
            <a:extLst>
              <a:ext uri="{FF2B5EF4-FFF2-40B4-BE49-F238E27FC236}">
                <a16:creationId xmlns:a16="http://schemas.microsoft.com/office/drawing/2014/main" id="{A23462E3-2A84-464E-B45D-F20FDB694E25}"/>
              </a:ext>
            </a:extLst>
          </p:cNvPr>
          <p:cNvPicPr>
            <a:picLocks noChangeAspect="1"/>
          </p:cNvPicPr>
          <p:nvPr/>
        </p:nvPicPr>
        <p:blipFill>
          <a:blip r:embed="rId10"/>
          <a:stretch>
            <a:fillRect/>
          </a:stretch>
        </p:blipFill>
        <p:spPr>
          <a:xfrm>
            <a:off x="9684211" y="4014206"/>
            <a:ext cx="528222" cy="519701"/>
          </a:xfrm>
          <a:prstGeom prst="rect">
            <a:avLst/>
          </a:prstGeom>
        </p:spPr>
      </p:pic>
    </p:spTree>
    <p:extLst>
      <p:ext uri="{BB962C8B-B14F-4D97-AF65-F5344CB8AC3E}">
        <p14:creationId xmlns:p14="http://schemas.microsoft.com/office/powerpoint/2010/main" val="332187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6"/>
                                        </p:tgtEl>
                                        <p:attrNameLst>
                                          <p:attrName>style.visibility</p:attrName>
                                        </p:attrNameLst>
                                      </p:cBhvr>
                                      <p:to>
                                        <p:strVal val="visible"/>
                                      </p:to>
                                    </p:set>
                                    <p:animEffect transition="in" filter="fade">
                                      <p:cBhvr>
                                        <p:cTn id="14" dur="500"/>
                                        <p:tgtEl>
                                          <p:spTgt spid="156"/>
                                        </p:tgtEl>
                                      </p:cBhvr>
                                    </p:animEffect>
                                  </p:childTnLst>
                                </p:cTn>
                              </p:par>
                            </p:childTnLst>
                          </p:cTn>
                        </p:par>
                        <p:par>
                          <p:cTn id="15" fill="hold">
                            <p:stCondLst>
                              <p:cond delay="1000"/>
                            </p:stCondLst>
                            <p:childTnLst>
                              <p:par>
                                <p:cTn id="16" presetID="21" presetClass="entr" presetSubtype="2"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heel(2)">
                                      <p:cBhvr>
                                        <p:cTn id="18" dur="1000"/>
                                        <p:tgtEl>
                                          <p:spTgt spid="154"/>
                                        </p:tgtEl>
                                      </p:cBhvr>
                                    </p:animEffect>
                                  </p:childTnLst>
                                </p:cTn>
                              </p:par>
                              <p:par>
                                <p:cTn id="19" presetID="10" presetClass="entr" presetSubtype="0" fill="hold" nodeType="withEffect">
                                  <p:stCondLst>
                                    <p:cond delay="0"/>
                                  </p:stCondLst>
                                  <p:childTnLst>
                                    <p:set>
                                      <p:cBhvr>
                                        <p:cTn id="20" dur="1" fill="hold">
                                          <p:stCondLst>
                                            <p:cond delay="0"/>
                                          </p:stCondLst>
                                        </p:cTn>
                                        <p:tgtEl>
                                          <p:spTgt spid="240"/>
                                        </p:tgtEl>
                                        <p:attrNameLst>
                                          <p:attrName>style.visibility</p:attrName>
                                        </p:attrNameLst>
                                      </p:cBhvr>
                                      <p:to>
                                        <p:strVal val="visible"/>
                                      </p:to>
                                    </p:set>
                                    <p:animEffect transition="in" filter="fade">
                                      <p:cBhvr>
                                        <p:cTn id="21" dur="500"/>
                                        <p:tgtEl>
                                          <p:spTgt spid="240"/>
                                        </p:tgtEl>
                                      </p:cBhvr>
                                    </p:animEffect>
                                  </p:childTnLst>
                                </p:cTn>
                              </p:par>
                              <p:par>
                                <p:cTn id="22" presetID="10" presetClass="entr" presetSubtype="0" fill="hold" nodeType="withEffect">
                                  <p:stCondLst>
                                    <p:cond delay="0"/>
                                  </p:stCondLst>
                                  <p:childTnLst>
                                    <p:set>
                                      <p:cBhvr>
                                        <p:cTn id="23" dur="1" fill="hold">
                                          <p:stCondLst>
                                            <p:cond delay="0"/>
                                          </p:stCondLst>
                                        </p:cTn>
                                        <p:tgtEl>
                                          <p:spTgt spid="155"/>
                                        </p:tgtEl>
                                        <p:attrNameLst>
                                          <p:attrName>style.visibility</p:attrName>
                                        </p:attrNameLst>
                                      </p:cBhvr>
                                      <p:to>
                                        <p:strVal val="visible"/>
                                      </p:to>
                                    </p:set>
                                    <p:animEffect transition="in" filter="fade">
                                      <p:cBhvr>
                                        <p:cTn id="24" dur="500"/>
                                        <p:tgtEl>
                                          <p:spTgt spid="15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heel(1)">
                                      <p:cBhvr>
                                        <p:cTn id="29" dur="1500"/>
                                        <p:tgtEl>
                                          <p:spTgt spid="214"/>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500"/>
                                        <p:tgtEl>
                                          <p:spTgt spid="199"/>
                                        </p:tgtEl>
                                      </p:cBhvr>
                                    </p:animEffect>
                                  </p:childTnLst>
                                </p:cTn>
                              </p:par>
                              <p:par>
                                <p:cTn id="33" presetID="10" presetClass="entr" presetSubtype="0" fill="hold" nodeType="withEffect">
                                  <p:stCondLst>
                                    <p:cond delay="15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150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500"/>
                                        <p:tgtEl>
                                          <p:spTgt spid="109"/>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Effect transition="in" filter="fade">
                                      <p:cBhvr>
                                        <p:cTn id="45" dur="500"/>
                                        <p:tgtEl>
                                          <p:spTgt spid="3">
                                            <p:txEl>
                                              <p:pRg st="1" end="1"/>
                                            </p:txEl>
                                          </p:spTgt>
                                        </p:tgtEl>
                                      </p:cBhvr>
                                    </p:animEffect>
                                  </p:childTnLst>
                                </p:cTn>
                              </p:par>
                              <p:par>
                                <p:cTn id="46" presetID="10" presetClass="entr" presetSubtype="0" fill="hold" nodeType="withEffect">
                                  <p:stCondLst>
                                    <p:cond delay="25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50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500"/>
                                        <p:tgtEl>
                                          <p:spTgt spid="3">
                                            <p:txEl>
                                              <p:pRg st="3" end="3"/>
                                            </p:txEl>
                                          </p:spTgt>
                                        </p:tgtEl>
                                      </p:cBhvr>
                                    </p:animEffect>
                                  </p:childTnLst>
                                </p:cTn>
                              </p:par>
                              <p:par>
                                <p:cTn id="52" presetID="10" presetClass="entr" presetSubtype="0" fill="hold" nodeType="withEffect">
                                  <p:stCondLst>
                                    <p:cond delay="75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par>
                                <p:cTn id="55" presetID="10" presetClass="entr" presetSubtype="0" fill="hold" nodeType="withEffect">
                                  <p:stCondLst>
                                    <p:cond delay="100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par>
                                <p:cTn id="58" presetID="10" presetClass="entr" presetSubtype="0" fill="hold" nodeType="withEffect">
                                  <p:stCondLst>
                                    <p:cond delay="125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fade">
                                      <p:cBhvr>
                                        <p:cTn id="60" dur="500"/>
                                        <p:tgtEl>
                                          <p:spTgt spid="3">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animEffect transition="in" filter="fade">
                                      <p:cBhvr>
                                        <p:cTn id="65" dur="500"/>
                                        <p:tgtEl>
                                          <p:spTgt spid="3">
                                            <p:txEl>
                                              <p:pRg st="7" end="7"/>
                                            </p:txEl>
                                          </p:spTgt>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right)">
                                      <p:cBhvr>
                                        <p:cTn id="69" dur="500"/>
                                        <p:tgtEl>
                                          <p:spTgt spid="6"/>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fade">
                                      <p:cBhvr>
                                        <p:cTn id="73" dur="500"/>
                                        <p:tgtEl>
                                          <p:spTgt spid="4"/>
                                        </p:tgtEl>
                                      </p:cBhvr>
                                    </p:animEffect>
                                  </p:childTnLst>
                                </p:cTn>
                              </p:par>
                              <p:par>
                                <p:cTn id="74" presetID="10"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fade">
                                      <p:cBhvr>
                                        <p:cTn id="81" dur="500"/>
                                        <p:tgtEl>
                                          <p:spTgt spid="3">
                                            <p:txEl>
                                              <p:pRg st="8" end="8"/>
                                            </p:txEl>
                                          </p:spTgt>
                                        </p:tgtEl>
                                      </p:cBhvr>
                                    </p:animEffect>
                                  </p:childTnLst>
                                </p:cTn>
                              </p:par>
                            </p:childTnLst>
                          </p:cTn>
                        </p:par>
                        <p:par>
                          <p:cTn id="82" fill="hold">
                            <p:stCondLst>
                              <p:cond delay="500"/>
                            </p:stCondLst>
                            <p:childTnLst>
                              <p:par>
                                <p:cTn id="83" presetID="42" presetClass="exit" presetSubtype="0" fill="hold" grpId="1" nodeType="afterEffect">
                                  <p:stCondLst>
                                    <p:cond delay="0"/>
                                  </p:stCondLst>
                                  <p:childTnLst>
                                    <p:animEffect transition="out" filter="fade">
                                      <p:cBhvr>
                                        <p:cTn id="84" dur="1000"/>
                                        <p:tgtEl>
                                          <p:spTgt spid="214"/>
                                        </p:tgtEl>
                                      </p:cBhvr>
                                    </p:animEffect>
                                    <p:anim calcmode="lin" valueType="num">
                                      <p:cBhvr>
                                        <p:cTn id="85" dur="1000"/>
                                        <p:tgtEl>
                                          <p:spTgt spid="214"/>
                                        </p:tgtEl>
                                        <p:attrNameLst>
                                          <p:attrName>ppt_x</p:attrName>
                                        </p:attrNameLst>
                                      </p:cBhvr>
                                      <p:tavLst>
                                        <p:tav tm="0">
                                          <p:val>
                                            <p:strVal val="ppt_x"/>
                                          </p:val>
                                        </p:tav>
                                        <p:tav tm="100000">
                                          <p:val>
                                            <p:strVal val="ppt_x"/>
                                          </p:val>
                                        </p:tav>
                                      </p:tavLst>
                                    </p:anim>
                                    <p:anim calcmode="lin" valueType="num">
                                      <p:cBhvr>
                                        <p:cTn id="86" dur="1000"/>
                                        <p:tgtEl>
                                          <p:spTgt spid="214"/>
                                        </p:tgtEl>
                                        <p:attrNameLst>
                                          <p:attrName>ppt_y</p:attrName>
                                        </p:attrNameLst>
                                      </p:cBhvr>
                                      <p:tavLst>
                                        <p:tav tm="0">
                                          <p:val>
                                            <p:strVal val="ppt_y"/>
                                          </p:val>
                                        </p:tav>
                                        <p:tav tm="100000">
                                          <p:val>
                                            <p:strVal val="ppt_y+.1"/>
                                          </p:val>
                                        </p:tav>
                                      </p:tavLst>
                                    </p:anim>
                                    <p:set>
                                      <p:cBhvr>
                                        <p:cTn id="87" dur="1" fill="hold">
                                          <p:stCondLst>
                                            <p:cond delay="999"/>
                                          </p:stCondLst>
                                        </p:cTn>
                                        <p:tgtEl>
                                          <p:spTgt spid="214"/>
                                        </p:tgtEl>
                                        <p:attrNameLst>
                                          <p:attrName>style.visibility</p:attrName>
                                        </p:attrNameLst>
                                      </p:cBhvr>
                                      <p:to>
                                        <p:strVal val="hidden"/>
                                      </p:to>
                                    </p:set>
                                  </p:childTnLst>
                                </p:cTn>
                              </p:par>
                              <p:par>
                                <p:cTn id="88" presetID="42" presetClass="exit" presetSubtype="0" fill="hold" grpId="1" nodeType="withEffect">
                                  <p:stCondLst>
                                    <p:cond delay="0"/>
                                  </p:stCondLst>
                                  <p:childTnLst>
                                    <p:animEffect transition="out" filter="fade">
                                      <p:cBhvr>
                                        <p:cTn id="89" dur="1000"/>
                                        <p:tgtEl>
                                          <p:spTgt spid="199"/>
                                        </p:tgtEl>
                                      </p:cBhvr>
                                    </p:animEffect>
                                    <p:anim calcmode="lin" valueType="num">
                                      <p:cBhvr>
                                        <p:cTn id="90" dur="1000"/>
                                        <p:tgtEl>
                                          <p:spTgt spid="199"/>
                                        </p:tgtEl>
                                        <p:attrNameLst>
                                          <p:attrName>ppt_x</p:attrName>
                                        </p:attrNameLst>
                                      </p:cBhvr>
                                      <p:tavLst>
                                        <p:tav tm="0">
                                          <p:val>
                                            <p:strVal val="ppt_x"/>
                                          </p:val>
                                        </p:tav>
                                        <p:tav tm="100000">
                                          <p:val>
                                            <p:strVal val="ppt_x"/>
                                          </p:val>
                                        </p:tav>
                                      </p:tavLst>
                                    </p:anim>
                                    <p:anim calcmode="lin" valueType="num">
                                      <p:cBhvr>
                                        <p:cTn id="91" dur="1000"/>
                                        <p:tgtEl>
                                          <p:spTgt spid="199"/>
                                        </p:tgtEl>
                                        <p:attrNameLst>
                                          <p:attrName>ppt_y</p:attrName>
                                        </p:attrNameLst>
                                      </p:cBhvr>
                                      <p:tavLst>
                                        <p:tav tm="0">
                                          <p:val>
                                            <p:strVal val="ppt_y"/>
                                          </p:val>
                                        </p:tav>
                                        <p:tav tm="100000">
                                          <p:val>
                                            <p:strVal val="ppt_y+.1"/>
                                          </p:val>
                                        </p:tav>
                                      </p:tavLst>
                                    </p:anim>
                                    <p:set>
                                      <p:cBhvr>
                                        <p:cTn id="92" dur="1" fill="hold">
                                          <p:stCondLst>
                                            <p:cond delay="999"/>
                                          </p:stCondLst>
                                        </p:cTn>
                                        <p:tgtEl>
                                          <p:spTgt spid="199"/>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
                                        </p:tgtEl>
                                      </p:cBhvr>
                                    </p:animEffect>
                                    <p:anim calcmode="lin" valueType="num">
                                      <p:cBhvr>
                                        <p:cTn id="95" dur="1000"/>
                                        <p:tgtEl>
                                          <p:spTgt spid="15"/>
                                        </p:tgtEl>
                                        <p:attrNameLst>
                                          <p:attrName>ppt_x</p:attrName>
                                        </p:attrNameLst>
                                      </p:cBhvr>
                                      <p:tavLst>
                                        <p:tav tm="0">
                                          <p:val>
                                            <p:strVal val="ppt_x"/>
                                          </p:val>
                                        </p:tav>
                                        <p:tav tm="100000">
                                          <p:val>
                                            <p:strVal val="ppt_x"/>
                                          </p:val>
                                        </p:tav>
                                      </p:tavLst>
                                    </p:anim>
                                    <p:anim calcmode="lin" valueType="num">
                                      <p:cBhvr>
                                        <p:cTn id="96" dur="1000"/>
                                        <p:tgtEl>
                                          <p:spTgt spid="15"/>
                                        </p:tgtEl>
                                        <p:attrNameLst>
                                          <p:attrName>ppt_y</p:attrName>
                                        </p:attrNameLst>
                                      </p:cBhvr>
                                      <p:tavLst>
                                        <p:tav tm="0">
                                          <p:val>
                                            <p:strVal val="ppt_y"/>
                                          </p:val>
                                        </p:tav>
                                        <p:tav tm="100000">
                                          <p:val>
                                            <p:strVal val="ppt_y+.1"/>
                                          </p:val>
                                        </p:tav>
                                      </p:tavLst>
                                    </p:anim>
                                    <p:set>
                                      <p:cBhvr>
                                        <p:cTn id="97" dur="1" fill="hold">
                                          <p:stCondLst>
                                            <p:cond delay="999"/>
                                          </p:stCondLst>
                                        </p:cTn>
                                        <p:tgtEl>
                                          <p:spTgt spid="15"/>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09"/>
                                        </p:tgtEl>
                                      </p:cBhvr>
                                    </p:animEffect>
                                    <p:anim calcmode="lin" valueType="num">
                                      <p:cBhvr>
                                        <p:cTn id="100" dur="1000"/>
                                        <p:tgtEl>
                                          <p:spTgt spid="109"/>
                                        </p:tgtEl>
                                        <p:attrNameLst>
                                          <p:attrName>ppt_x</p:attrName>
                                        </p:attrNameLst>
                                      </p:cBhvr>
                                      <p:tavLst>
                                        <p:tav tm="0">
                                          <p:val>
                                            <p:strVal val="ppt_x"/>
                                          </p:val>
                                        </p:tav>
                                        <p:tav tm="100000">
                                          <p:val>
                                            <p:strVal val="ppt_x"/>
                                          </p:val>
                                        </p:tav>
                                      </p:tavLst>
                                    </p:anim>
                                    <p:anim calcmode="lin" valueType="num">
                                      <p:cBhvr>
                                        <p:cTn id="101" dur="1000"/>
                                        <p:tgtEl>
                                          <p:spTgt spid="109"/>
                                        </p:tgtEl>
                                        <p:attrNameLst>
                                          <p:attrName>ppt_y</p:attrName>
                                        </p:attrNameLst>
                                      </p:cBhvr>
                                      <p:tavLst>
                                        <p:tav tm="0">
                                          <p:val>
                                            <p:strVal val="ppt_y"/>
                                          </p:val>
                                        </p:tav>
                                        <p:tav tm="100000">
                                          <p:val>
                                            <p:strVal val="ppt_y+.1"/>
                                          </p:val>
                                        </p:tav>
                                      </p:tavLst>
                                    </p:anim>
                                    <p:set>
                                      <p:cBhvr>
                                        <p:cTn id="102" dur="1" fill="hold">
                                          <p:stCondLst>
                                            <p:cond delay="999"/>
                                          </p:stCondLst>
                                        </p:cTn>
                                        <p:tgtEl>
                                          <p:spTgt spid="109"/>
                                        </p:tgtEl>
                                        <p:attrNameLst>
                                          <p:attrName>style.visibility</p:attrName>
                                        </p:attrNameLst>
                                      </p:cBhvr>
                                      <p:to>
                                        <p:strVal val="hidden"/>
                                      </p:to>
                                    </p:set>
                                  </p:childTnLst>
                                </p:cTn>
                              </p:par>
                              <p:par>
                                <p:cTn id="103" presetID="42" presetClass="exit" presetSubtype="0" fill="hold" grpId="1" nodeType="withEffect">
                                  <p:stCondLst>
                                    <p:cond delay="0"/>
                                  </p:stCondLst>
                                  <p:childTnLst>
                                    <p:animEffect transition="out" filter="fade">
                                      <p:cBhvr>
                                        <p:cTn id="104" dur="1000"/>
                                        <p:tgtEl>
                                          <p:spTgt spid="17"/>
                                        </p:tgtEl>
                                      </p:cBhvr>
                                    </p:animEffect>
                                    <p:anim calcmode="lin" valueType="num">
                                      <p:cBhvr>
                                        <p:cTn id="105" dur="1000"/>
                                        <p:tgtEl>
                                          <p:spTgt spid="17"/>
                                        </p:tgtEl>
                                        <p:attrNameLst>
                                          <p:attrName>ppt_x</p:attrName>
                                        </p:attrNameLst>
                                      </p:cBhvr>
                                      <p:tavLst>
                                        <p:tav tm="0">
                                          <p:val>
                                            <p:strVal val="ppt_x"/>
                                          </p:val>
                                        </p:tav>
                                        <p:tav tm="100000">
                                          <p:val>
                                            <p:strVal val="ppt_x"/>
                                          </p:val>
                                        </p:tav>
                                      </p:tavLst>
                                    </p:anim>
                                    <p:anim calcmode="lin" valueType="num">
                                      <p:cBhvr>
                                        <p:cTn id="106" dur="1000"/>
                                        <p:tgtEl>
                                          <p:spTgt spid="17"/>
                                        </p:tgtEl>
                                        <p:attrNameLst>
                                          <p:attrName>ppt_y</p:attrName>
                                        </p:attrNameLst>
                                      </p:cBhvr>
                                      <p:tavLst>
                                        <p:tav tm="0">
                                          <p:val>
                                            <p:strVal val="ppt_y"/>
                                          </p:val>
                                        </p:tav>
                                        <p:tav tm="100000">
                                          <p:val>
                                            <p:strVal val="ppt_y+.1"/>
                                          </p:val>
                                        </p:tav>
                                      </p:tavLst>
                                    </p:anim>
                                    <p:set>
                                      <p:cBhvr>
                                        <p:cTn id="107" dur="1" fill="hold">
                                          <p:stCondLst>
                                            <p:cond delay="999"/>
                                          </p:stCondLst>
                                        </p:cTn>
                                        <p:tgtEl>
                                          <p:spTgt spid="17"/>
                                        </p:tgtEl>
                                        <p:attrNameLst>
                                          <p:attrName>style.visibility</p:attrName>
                                        </p:attrNameLst>
                                      </p:cBhvr>
                                      <p:to>
                                        <p:strVal val="hidden"/>
                                      </p:to>
                                    </p:set>
                                  </p:childTnLst>
                                </p:cTn>
                              </p:par>
                              <p:par>
                                <p:cTn id="108" presetID="42" presetClass="exit" presetSubtype="0" fill="hold" nodeType="withEffect">
                                  <p:stCondLst>
                                    <p:cond delay="0"/>
                                  </p:stCondLst>
                                  <p:childTnLst>
                                    <p:animEffect transition="out" filter="fade">
                                      <p:cBhvr>
                                        <p:cTn id="109" dur="1000"/>
                                        <p:tgtEl>
                                          <p:spTgt spid="6"/>
                                        </p:tgtEl>
                                      </p:cBhvr>
                                    </p:animEffect>
                                    <p:anim calcmode="lin" valueType="num">
                                      <p:cBhvr>
                                        <p:cTn id="110" dur="1000"/>
                                        <p:tgtEl>
                                          <p:spTgt spid="6"/>
                                        </p:tgtEl>
                                        <p:attrNameLst>
                                          <p:attrName>ppt_x</p:attrName>
                                        </p:attrNameLst>
                                      </p:cBhvr>
                                      <p:tavLst>
                                        <p:tav tm="0">
                                          <p:val>
                                            <p:strVal val="ppt_x"/>
                                          </p:val>
                                        </p:tav>
                                        <p:tav tm="100000">
                                          <p:val>
                                            <p:strVal val="ppt_x"/>
                                          </p:val>
                                        </p:tav>
                                      </p:tavLst>
                                    </p:anim>
                                    <p:anim calcmode="lin" valueType="num">
                                      <p:cBhvr>
                                        <p:cTn id="111" dur="1000"/>
                                        <p:tgtEl>
                                          <p:spTgt spid="6"/>
                                        </p:tgtEl>
                                        <p:attrNameLst>
                                          <p:attrName>ppt_y</p:attrName>
                                        </p:attrNameLst>
                                      </p:cBhvr>
                                      <p:tavLst>
                                        <p:tav tm="0">
                                          <p:val>
                                            <p:strVal val="ppt_y"/>
                                          </p:val>
                                        </p:tav>
                                        <p:tav tm="100000">
                                          <p:val>
                                            <p:strVal val="ppt_y+.1"/>
                                          </p:val>
                                        </p:tav>
                                      </p:tavLst>
                                    </p:anim>
                                    <p:set>
                                      <p:cBhvr>
                                        <p:cTn id="112" dur="1" fill="hold">
                                          <p:stCondLst>
                                            <p:cond delay="999"/>
                                          </p:stCondLst>
                                        </p:cTn>
                                        <p:tgtEl>
                                          <p:spTgt spid="6"/>
                                        </p:tgtEl>
                                        <p:attrNameLst>
                                          <p:attrName>style.visibility</p:attrName>
                                        </p:attrNameLst>
                                      </p:cBhvr>
                                      <p:to>
                                        <p:strVal val="hidden"/>
                                      </p:to>
                                    </p:set>
                                  </p:childTnLst>
                                </p:cTn>
                              </p:par>
                              <p:par>
                                <p:cTn id="113" presetID="42" presetClass="exit" presetSubtype="0" fill="hold" grpId="1" nodeType="withEffect">
                                  <p:stCondLst>
                                    <p:cond delay="0"/>
                                  </p:stCondLst>
                                  <p:childTnLst>
                                    <p:animEffect transition="out" filter="fade">
                                      <p:cBhvr>
                                        <p:cTn id="114" dur="1000"/>
                                        <p:tgtEl>
                                          <p:spTgt spid="4"/>
                                        </p:tgtEl>
                                      </p:cBhvr>
                                    </p:animEffect>
                                    <p:anim calcmode="lin" valueType="num">
                                      <p:cBhvr>
                                        <p:cTn id="115" dur="1000"/>
                                        <p:tgtEl>
                                          <p:spTgt spid="4"/>
                                        </p:tgtEl>
                                        <p:attrNameLst>
                                          <p:attrName>ppt_x</p:attrName>
                                        </p:attrNameLst>
                                      </p:cBhvr>
                                      <p:tavLst>
                                        <p:tav tm="0">
                                          <p:val>
                                            <p:strVal val="ppt_x"/>
                                          </p:val>
                                        </p:tav>
                                        <p:tav tm="100000">
                                          <p:val>
                                            <p:strVal val="ppt_x"/>
                                          </p:val>
                                        </p:tav>
                                      </p:tavLst>
                                    </p:anim>
                                    <p:anim calcmode="lin" valueType="num">
                                      <p:cBhvr>
                                        <p:cTn id="116" dur="1000"/>
                                        <p:tgtEl>
                                          <p:spTgt spid="4"/>
                                        </p:tgtEl>
                                        <p:attrNameLst>
                                          <p:attrName>ppt_y</p:attrName>
                                        </p:attrNameLst>
                                      </p:cBhvr>
                                      <p:tavLst>
                                        <p:tav tm="0">
                                          <p:val>
                                            <p:strVal val="ppt_y"/>
                                          </p:val>
                                        </p:tav>
                                        <p:tav tm="100000">
                                          <p:val>
                                            <p:strVal val="ppt_y+.1"/>
                                          </p:val>
                                        </p:tav>
                                      </p:tavLst>
                                    </p:anim>
                                    <p:set>
                                      <p:cBhvr>
                                        <p:cTn id="117" dur="1" fill="hold">
                                          <p:stCondLst>
                                            <p:cond delay="999"/>
                                          </p:stCondLst>
                                        </p:cTn>
                                        <p:tgtEl>
                                          <p:spTgt spid="4"/>
                                        </p:tgtEl>
                                        <p:attrNameLst>
                                          <p:attrName>style.visibility</p:attrName>
                                        </p:attrNameLst>
                                      </p:cBhvr>
                                      <p:to>
                                        <p:strVal val="hidden"/>
                                      </p:to>
                                    </p:set>
                                  </p:childTnLst>
                                </p:cTn>
                              </p:par>
                              <p:par>
                                <p:cTn id="118" presetID="42" presetClass="exit" presetSubtype="0" fill="hold" nodeType="withEffect">
                                  <p:stCondLst>
                                    <p:cond delay="0"/>
                                  </p:stCondLst>
                                  <p:childTnLst>
                                    <p:animEffect transition="out" filter="fade">
                                      <p:cBhvr>
                                        <p:cTn id="119" dur="1000"/>
                                        <p:tgtEl>
                                          <p:spTgt spid="8"/>
                                        </p:tgtEl>
                                      </p:cBhvr>
                                    </p:animEffect>
                                    <p:anim calcmode="lin" valueType="num">
                                      <p:cBhvr>
                                        <p:cTn id="120" dur="1000"/>
                                        <p:tgtEl>
                                          <p:spTgt spid="8"/>
                                        </p:tgtEl>
                                        <p:attrNameLst>
                                          <p:attrName>ppt_x</p:attrName>
                                        </p:attrNameLst>
                                      </p:cBhvr>
                                      <p:tavLst>
                                        <p:tav tm="0">
                                          <p:val>
                                            <p:strVal val="ppt_x"/>
                                          </p:val>
                                        </p:tav>
                                        <p:tav tm="100000">
                                          <p:val>
                                            <p:strVal val="ppt_x"/>
                                          </p:val>
                                        </p:tav>
                                      </p:tavLst>
                                    </p:anim>
                                    <p:anim calcmode="lin" valueType="num">
                                      <p:cBhvr>
                                        <p:cTn id="121" dur="1000"/>
                                        <p:tgtEl>
                                          <p:spTgt spid="8"/>
                                        </p:tgtEl>
                                        <p:attrNameLst>
                                          <p:attrName>ppt_y</p:attrName>
                                        </p:attrNameLst>
                                      </p:cBhvr>
                                      <p:tavLst>
                                        <p:tav tm="0">
                                          <p:val>
                                            <p:strVal val="ppt_y"/>
                                          </p:val>
                                        </p:tav>
                                        <p:tav tm="100000">
                                          <p:val>
                                            <p:strVal val="ppt_y+.1"/>
                                          </p:val>
                                        </p:tav>
                                      </p:tavLst>
                                    </p:anim>
                                    <p:set>
                                      <p:cBhvr>
                                        <p:cTn id="122"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199" grpId="1"/>
      <p:bldP spid="154" grpId="0" animBg="1"/>
      <p:bldP spid="152" grpId="0" animBg="1"/>
      <p:bldP spid="156" grpId="0"/>
      <p:bldP spid="214" grpId="0" animBg="1"/>
      <p:bldP spid="214" grpId="1" animBg="1"/>
      <p:bldP spid="17" grpId="0"/>
      <p:bldP spid="17" grpId="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5" name="Content Placeholder 4">
            <a:extLst/>
          </p:cNvPr>
          <p:cNvSpPr>
            <a:spLocks noGrp="1"/>
          </p:cNvSpPr>
          <p:nvPr>
            <p:ph type="body" sz="quarter" idx="10"/>
          </p:nvPr>
        </p:nvSpPr>
        <p:spPr>
          <a:xfrm>
            <a:off x="586391" y="1264251"/>
            <a:ext cx="4378679" cy="5078313"/>
          </a:xfrm>
        </p:spPr>
        <p:txBody>
          <a:bodyPr/>
          <a:lstStyle/>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Centralized console - define policy once, apply across Office 365 services and client end-points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Built in to Exchange Online, SharePoint Online, and OneDrive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for Business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Focused on secure productivity</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Admins - Default policy for most common sensitive content (which can be customized)</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Users - Policy Tips integrate security education into user workflow</a:t>
            </a:r>
          </a:p>
          <a:p>
            <a:pPr marL="285750" indent="-285750">
              <a:spcAft>
                <a:spcPts val="1200"/>
              </a:spcAft>
              <a:buFont typeface="Arial" panose="020B0604020202020204" pitchFamily="34" charset="0"/>
              <a:buChar char="•"/>
            </a:pPr>
            <a:endParaRPr lang="en-US" sz="2000">
              <a:latin typeface="Segoe UI" panose="020B0502040204020203" pitchFamily="34" charset="0"/>
              <a:cs typeface="Segoe UI" panose="020B0502040204020203" pitchFamily="34" charset="0"/>
            </a:endParaRPr>
          </a:p>
        </p:txBody>
      </p:sp>
      <p:sp>
        <p:nvSpPr>
          <p:cNvPr id="4" name="Title 3">
            <a:extLst/>
          </p:cNvPr>
          <p:cNvSpPr>
            <a:spLocks noGrp="1"/>
          </p:cNvSpPr>
          <p:nvPr>
            <p:ph type="title"/>
          </p:nvPr>
        </p:nvSpPr>
        <p:spPr/>
        <p:txBody>
          <a:bodyPr/>
          <a:lstStyle/>
          <a:p>
            <a:r>
              <a:rPr lang="en-US"/>
              <a:t>Sophisticated Built-in Protection Across Office 365</a:t>
            </a:r>
          </a:p>
        </p:txBody>
      </p:sp>
      <p:pic>
        <p:nvPicPr>
          <p:cNvPr id="9" name="Picture 8">
            <a:extLst/>
          </p:cNvPr>
          <p:cNvPicPr>
            <a:picLocks noChangeAspect="1"/>
          </p:cNvPicPr>
          <p:nvPr/>
        </p:nvPicPr>
        <p:blipFill>
          <a:blip r:embed="rId3"/>
          <a:stretch>
            <a:fillRect/>
          </a:stretch>
        </p:blipFill>
        <p:spPr>
          <a:xfrm>
            <a:off x="5307488" y="1520326"/>
            <a:ext cx="5639932" cy="3038287"/>
          </a:xfrm>
          <a:prstGeom prst="rect">
            <a:avLst/>
          </a:prstGeom>
          <a:ln>
            <a:noFill/>
          </a:ln>
          <a:effectLst>
            <a:outerShdw blurRad="292100" dist="139700" dir="2700000" algn="tl" rotWithShape="0">
              <a:srgbClr val="333333">
                <a:alpha val="65000"/>
              </a:srgbClr>
            </a:outerShdw>
          </a:effectLst>
        </p:spPr>
      </p:pic>
      <p:pic>
        <p:nvPicPr>
          <p:cNvPr id="11" name="Picture 10">
            <a:extLst/>
          </p:cNvPr>
          <p:cNvPicPr>
            <a:picLocks noChangeAspect="1"/>
          </p:cNvPicPr>
          <p:nvPr/>
        </p:nvPicPr>
        <p:blipFill>
          <a:blip r:embed="rId4"/>
          <a:stretch>
            <a:fillRect/>
          </a:stretch>
        </p:blipFill>
        <p:spPr>
          <a:xfrm>
            <a:off x="6475956" y="3696726"/>
            <a:ext cx="5365918" cy="2792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51453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6392" y="1264251"/>
            <a:ext cx="3511884" cy="1754326"/>
          </a:xfrm>
        </p:spPr>
        <p:txBody>
          <a:bodyPr/>
          <a:lstStyle/>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Policy Tips help educate users when they are about to violate a policy</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Available in desktop, web, and mobile apps</a:t>
            </a:r>
          </a:p>
        </p:txBody>
      </p:sp>
      <p:sp>
        <p:nvSpPr>
          <p:cNvPr id="2" name="Title 1"/>
          <p:cNvSpPr>
            <a:spLocks noGrp="1"/>
          </p:cNvSpPr>
          <p:nvPr>
            <p:ph type="title"/>
          </p:nvPr>
        </p:nvSpPr>
        <p:spPr/>
        <p:txBody>
          <a:bodyPr/>
          <a:lstStyle/>
          <a:p>
            <a:r>
              <a:rPr lang="en-US"/>
              <a:t>Balancing User Productivity and Risk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882" y="1264251"/>
            <a:ext cx="6123716" cy="3517576"/>
          </a:xfrm>
          <a:prstGeom prst="rect">
            <a:avLst/>
          </a:prstGeom>
          <a:ln>
            <a:solidFill>
              <a:schemeClr val="accent6"/>
            </a:solidFill>
          </a:ln>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062882" y="5453029"/>
            <a:ext cx="6543901" cy="1194355"/>
          </a:xfrm>
          <a:prstGeom prst="rect">
            <a:avLst/>
          </a:prstGeom>
          <a:ln>
            <a:solidFill>
              <a:schemeClr val="accent6"/>
            </a:solidFill>
          </a:ln>
          <a:effectLst/>
          <a:extLst>
            <a:ext uri="{53640926-AAD7-44D8-BBD7-CCE9431645EC}">
              <a14:shadowObscured xmlns:a14="http://schemas.microsoft.com/office/drawing/2010/main"/>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218" y="2459484"/>
            <a:ext cx="1876325" cy="3334700"/>
          </a:xfrm>
          <a:prstGeom prst="rect">
            <a:avLst/>
          </a:prstGeom>
          <a:ln>
            <a:solidFill>
              <a:schemeClr val="accent6"/>
            </a:solidFill>
          </a:ln>
          <a:effectLst/>
        </p:spPr>
      </p:pic>
    </p:spTree>
    <p:extLst>
      <p:ext uri="{BB962C8B-B14F-4D97-AF65-F5344CB8AC3E}">
        <p14:creationId xmlns:p14="http://schemas.microsoft.com/office/powerpoint/2010/main" val="425246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4158FAA4-424D-401D-BEF3-7377BB60115C}"/>
              </a:ext>
            </a:extLst>
          </p:cNvPr>
          <p:cNvSpPr/>
          <p:nvPr/>
        </p:nvSpPr>
        <p:spPr bwMode="auto">
          <a:xfrm>
            <a:off x="3843419" y="1259507"/>
            <a:ext cx="7906239" cy="5384873"/>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568D3D80-DB92-4F14-8FFE-E022B8FA5CB5}"/>
              </a:ext>
            </a:extLst>
          </p:cNvPr>
          <p:cNvSpPr/>
          <p:nvPr/>
        </p:nvSpPr>
        <p:spPr bwMode="auto">
          <a:xfrm>
            <a:off x="3843418" y="1145548"/>
            <a:ext cx="7906239"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10" name="Rectangle: Rounded Corners 9"/>
          <p:cNvSpPr/>
          <p:nvPr/>
        </p:nvSpPr>
        <p:spPr bwMode="auto">
          <a:xfrm>
            <a:off x="449331" y="1259508"/>
            <a:ext cx="3244244" cy="538487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244244"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6" name="Title 5"/>
          <p:cNvSpPr>
            <a:spLocks noGrp="1"/>
          </p:cNvSpPr>
          <p:nvPr>
            <p:ph type="title"/>
          </p:nvPr>
        </p:nvSpPr>
        <p:spPr>
          <a:xfrm>
            <a:off x="588263" y="457201"/>
            <a:ext cx="11018520" cy="553998"/>
          </a:xfrm>
        </p:spPr>
        <p:txBody>
          <a:bodyPr/>
          <a:lstStyle/>
          <a:p>
            <a:r>
              <a:rPr lang="en-US"/>
              <a:t>Information Protection</a:t>
            </a: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dirty="0">
                <a:ln w="3175">
                  <a:noFill/>
                </a:ln>
                <a:gradFill>
                  <a:gsLst>
                    <a:gs pos="0">
                      <a:schemeClr val="bg1"/>
                    </a:gs>
                    <a:gs pos="100000">
                      <a:schemeClr val="bg1"/>
                    </a:gs>
                  </a:gsLst>
                  <a:lin ang="5400000" scaled="1"/>
                </a:gradFill>
                <a:latin typeface="Segoe UI"/>
                <a:ea typeface="Segoe UI Black" pitchFamily="34"/>
                <a:cs typeface="Segoe UI Black" pitchFamily="34"/>
              </a:rPr>
              <a:t>TRENDS AND STRATEGIES</a:t>
            </a:r>
          </a:p>
        </p:txBody>
      </p:sp>
      <p:sp>
        <p:nvSpPr>
          <p:cNvPr id="74" name="Content Placeholder 2">
            <a:extLst>
              <a:ext uri="{FF2B5EF4-FFF2-40B4-BE49-F238E27FC236}">
                <a16:creationId xmlns:a16="http://schemas.microsoft.com/office/drawing/2014/main" id="{4F6155BC-7261-4F46-81A3-C4A59314DF57}"/>
              </a:ext>
            </a:extLst>
          </p:cNvPr>
          <p:cNvSpPr txBox="1">
            <a:spLocks/>
          </p:cNvSpPr>
          <p:nvPr/>
        </p:nvSpPr>
        <p:spPr>
          <a:xfrm>
            <a:off x="4095190" y="1011200"/>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r>
              <a:rPr lang="en-US" sz="1600" b="1" kern="0" cap="all" dirty="0" err="1">
                <a:ln w="3175">
                  <a:noFill/>
                </a:ln>
                <a:gradFill>
                  <a:gsLst>
                    <a:gs pos="0">
                      <a:schemeClr val="bg1"/>
                    </a:gs>
                    <a:gs pos="100000">
                      <a:schemeClr val="bg1"/>
                    </a:gs>
                  </a:gsLst>
                  <a:lin ang="5400000" scaled="1"/>
                </a:gradFill>
                <a:latin typeface="Segoe UI"/>
                <a:ea typeface="Segoe UI Black" pitchFamily="34"/>
                <a:cs typeface="Segoe UI Black" pitchFamily="34"/>
              </a:rPr>
              <a:t>StrategY</a:t>
            </a:r>
            <a:r>
              <a:rPr lang="en-US" sz="1600" b="1" kern="0" cap="all" dirty="0">
                <a:ln w="3175">
                  <a:noFill/>
                </a:ln>
                <a:gradFill>
                  <a:gsLst>
                    <a:gs pos="0">
                      <a:schemeClr val="bg1"/>
                    </a:gs>
                    <a:gs pos="100000">
                      <a:schemeClr val="bg1"/>
                    </a:gs>
                  </a:gsLst>
                  <a:lin ang="5400000" scaled="1"/>
                </a:gradFill>
                <a:latin typeface="Segoe UI"/>
                <a:ea typeface="Segoe UI Black" pitchFamily="34"/>
                <a:cs typeface="Segoe UI Black" pitchFamily="34"/>
              </a:rPr>
              <a:t> and Capabilities</a:t>
            </a:r>
          </a:p>
        </p:txBody>
      </p:sp>
      <p:sp>
        <p:nvSpPr>
          <p:cNvPr id="29" name="TextBox 28">
            <a:extLst>
              <a:ext uri="{FF2B5EF4-FFF2-40B4-BE49-F238E27FC236}">
                <a16:creationId xmlns:a16="http://schemas.microsoft.com/office/drawing/2014/main" id="{E79E45F8-E4FB-4E39-A0C2-4433D41AE3C6}"/>
              </a:ext>
            </a:extLst>
          </p:cNvPr>
          <p:cNvSpPr txBox="1"/>
          <p:nvPr/>
        </p:nvSpPr>
        <p:spPr>
          <a:xfrm>
            <a:off x="8079762" y="5869711"/>
            <a:ext cx="3048000"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SQL and Structured Data</a:t>
            </a:r>
          </a:p>
        </p:txBody>
      </p:sp>
      <p:sp>
        <p:nvSpPr>
          <p:cNvPr id="67" name="TextBox 66">
            <a:extLst>
              <a:ext uri="{FF2B5EF4-FFF2-40B4-BE49-F238E27FC236}">
                <a16:creationId xmlns:a16="http://schemas.microsoft.com/office/drawing/2014/main" id="{67BC3A69-9BBF-4345-8D46-6D844982FCFA}"/>
              </a:ext>
            </a:extLst>
          </p:cNvPr>
          <p:cNvSpPr txBox="1"/>
          <p:nvPr/>
        </p:nvSpPr>
        <p:spPr>
          <a:xfrm>
            <a:off x="972112" y="9451365"/>
            <a:ext cx="2080257"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Devices</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70" name="TextBox 69">
            <a:extLst>
              <a:ext uri="{FF2B5EF4-FFF2-40B4-BE49-F238E27FC236}">
                <a16:creationId xmlns:a16="http://schemas.microsoft.com/office/drawing/2014/main" id="{3F2A5C8F-1A7D-4108-BF3C-21B5215D5E56}"/>
              </a:ext>
            </a:extLst>
          </p:cNvPr>
          <p:cNvSpPr txBox="1"/>
          <p:nvPr/>
        </p:nvSpPr>
        <p:spPr>
          <a:xfrm>
            <a:off x="2843038" y="9451365"/>
            <a:ext cx="2080257"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Apps</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sp>
        <p:nvSpPr>
          <p:cNvPr id="71" name="Rectangle 70">
            <a:extLst>
              <a:ext uri="{FF2B5EF4-FFF2-40B4-BE49-F238E27FC236}">
                <a16:creationId xmlns:a16="http://schemas.microsoft.com/office/drawing/2014/main" id="{DF2DB36C-D37C-487E-BB03-030DD10CBA98}"/>
              </a:ext>
            </a:extLst>
          </p:cNvPr>
          <p:cNvSpPr/>
          <p:nvPr/>
        </p:nvSpPr>
        <p:spPr bwMode="auto">
          <a:xfrm>
            <a:off x="2004819" y="9029188"/>
            <a:ext cx="1101521" cy="520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3</a:t>
            </a:r>
            <a:r>
              <a:rPr kumimoji="0" lang="en-US" sz="1050" b="1" i="0" u="none" strike="noStrike" kern="1200" cap="none" spc="0" normalizeH="0" baseline="30000" noProof="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rd</a:t>
            </a:r>
            <a:r>
              <a:rPr kumimoji="0" lang="en-US" sz="105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 party</a:t>
            </a:r>
          </a:p>
        </p:txBody>
      </p:sp>
      <p:sp>
        <p:nvSpPr>
          <p:cNvPr id="130" name="Rectangle 129">
            <a:extLst>
              <a:ext uri="{FF2B5EF4-FFF2-40B4-BE49-F238E27FC236}">
                <a16:creationId xmlns:a16="http://schemas.microsoft.com/office/drawing/2014/main" id="{8EB7ABD0-B9E5-41AC-BE5A-C2542C4C8B4B}"/>
              </a:ext>
            </a:extLst>
          </p:cNvPr>
          <p:cNvSpPr/>
          <p:nvPr/>
        </p:nvSpPr>
        <p:spPr bwMode="auto">
          <a:xfrm>
            <a:off x="6430307" y="8931193"/>
            <a:ext cx="1101521" cy="520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TBD</a:t>
            </a:r>
          </a:p>
        </p:txBody>
      </p:sp>
      <p:cxnSp>
        <p:nvCxnSpPr>
          <p:cNvPr id="144" name="Connector: Elbow 143">
            <a:extLst>
              <a:ext uri="{FF2B5EF4-FFF2-40B4-BE49-F238E27FC236}">
                <a16:creationId xmlns:a16="http://schemas.microsoft.com/office/drawing/2014/main" id="{89B54FBD-848B-41D2-81B1-414C3C39A5D2}"/>
              </a:ext>
            </a:extLst>
          </p:cNvPr>
          <p:cNvCxnSpPr>
            <a:cxnSpLocks/>
          </p:cNvCxnSpPr>
          <p:nvPr/>
        </p:nvCxnSpPr>
        <p:spPr>
          <a:xfrm>
            <a:off x="959818" y="7986666"/>
            <a:ext cx="1099450" cy="12700"/>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227" name="Slide Zoom 226">
                <a:extLst>
                  <a:ext uri="{FF2B5EF4-FFF2-40B4-BE49-F238E27FC236}">
                    <a16:creationId xmlns:a16="http://schemas.microsoft.com/office/drawing/2014/main" id="{044D5AA9-90E7-47B9-A89C-A6C6D773CE0C}"/>
                  </a:ext>
                </a:extLst>
              </p:cNvPr>
              <p:cNvGraphicFramePr>
                <a:graphicFrameLocks noChangeAspect="1"/>
              </p:cNvGraphicFramePr>
              <p:nvPr>
                <p:extLst/>
              </p:nvPr>
            </p:nvGraphicFramePr>
            <p:xfrm>
              <a:off x="1032454" y="9029189"/>
              <a:ext cx="924747" cy="520171"/>
            </p:xfrm>
            <a:graphic>
              <a:graphicData uri="http://schemas.microsoft.com/office/powerpoint/2016/slidezoom">
                <pslz:sldZm>
                  <pslz:sldZmObj sldId="594" cId="28751837">
                    <pslz:zmPr id="{40DD6387-1B44-4B55-A751-F8F3A48B8B15}" returnToParent="0" transitionDur="1000">
                      <p166:blipFill xmlns:p166="http://schemas.microsoft.com/office/powerpoint/2016/6/main">
                        <a:blip r:embed="rId3"/>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27" name="Slide Zoom 226">
                <a:extLst>
                  <a:ext uri="{FF2B5EF4-FFF2-40B4-BE49-F238E27FC236}">
                    <a16:creationId xmlns:a16="http://schemas.microsoft.com/office/drawing/2014/main" id="{044D5AA9-90E7-47B9-A89C-A6C6D773CE0C}"/>
                  </a:ext>
                </a:extLst>
              </p:cNvPr>
              <p:cNvPicPr>
                <a:picLocks noGrp="1" noRot="1" noChangeAspect="1" noMove="1" noResize="1" noEditPoints="1" noAdjustHandles="1" noChangeArrowheads="1" noChangeShapeType="1"/>
              </p:cNvPicPr>
              <p:nvPr/>
            </p:nvPicPr>
            <p:blipFill>
              <a:blip r:embed="rId4"/>
              <a:stretch>
                <a:fillRect/>
              </a:stretch>
            </p:blipFill>
            <p:spPr>
              <a:xfrm>
                <a:off x="1032454" y="9029189"/>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29" name="Slide Zoom 228">
                <a:extLst>
                  <a:ext uri="{FF2B5EF4-FFF2-40B4-BE49-F238E27FC236}">
                    <a16:creationId xmlns:a16="http://schemas.microsoft.com/office/drawing/2014/main" id="{2DEDE4AF-2AEB-47AA-9C14-D44F3DFEBA2B}"/>
                  </a:ext>
                </a:extLst>
              </p:cNvPr>
              <p:cNvGraphicFramePr>
                <a:graphicFrameLocks noChangeAspect="1"/>
              </p:cNvGraphicFramePr>
              <p:nvPr>
                <p:extLst/>
              </p:nvPr>
            </p:nvGraphicFramePr>
            <p:xfrm>
              <a:off x="3381045" y="9029189"/>
              <a:ext cx="924747" cy="520171"/>
            </p:xfrm>
            <a:graphic>
              <a:graphicData uri="http://schemas.microsoft.com/office/powerpoint/2016/slidezoom">
                <pslz:sldZm>
                  <pslz:sldZmObj sldId="553" cId="1304585835">
                    <pslz:zmPr id="{1C01CB27-4AF2-4303-B0B9-255A54D35337}" returnToParent="0" transitionDur="1000">
                      <p166:blipFill xmlns:p166="http://schemas.microsoft.com/office/powerpoint/2016/6/main">
                        <a:blip r:embed="rId4"/>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29" name="Slide Zoom 228">
                <a:extLst>
                  <a:ext uri="{FF2B5EF4-FFF2-40B4-BE49-F238E27FC236}">
                    <a16:creationId xmlns:a16="http://schemas.microsoft.com/office/drawing/2014/main" id="{2DEDE4AF-2AEB-47AA-9C14-D44F3DFEBA2B}"/>
                  </a:ext>
                </a:extLst>
              </p:cNvPr>
              <p:cNvPicPr>
                <a:picLocks noGrp="1" noRot="1" noChangeAspect="1" noMove="1" noResize="1" noEditPoints="1" noAdjustHandles="1" noChangeArrowheads="1" noChangeShapeType="1"/>
              </p:cNvPicPr>
              <p:nvPr/>
            </p:nvPicPr>
            <p:blipFill>
              <a:blip r:embed="rId4"/>
              <a:stretch>
                <a:fillRect/>
              </a:stretch>
            </p:blipFill>
            <p:spPr>
              <a:xfrm>
                <a:off x="3381045" y="9029189"/>
                <a:ext cx="924747" cy="520171"/>
              </a:xfrm>
              <a:prstGeom prst="rect">
                <a:avLst/>
              </a:prstGeom>
              <a:ln>
                <a:noFill/>
              </a:ln>
              <a:effectLst>
                <a:outerShdw blurRad="190500" dist="38100" dir="2700000" algn="tl" rotWithShape="0">
                  <a:prstClr val="black">
                    <a:alpha val="25000"/>
                  </a:prstClr>
                </a:outerShdw>
              </a:effectLst>
            </p:spPr>
          </p:pic>
        </mc:Fallback>
      </mc:AlternateContent>
      <p:cxnSp>
        <p:nvCxnSpPr>
          <p:cNvPr id="175" name="Connector: Elbow 174">
            <a:extLst>
              <a:ext uri="{FF2B5EF4-FFF2-40B4-BE49-F238E27FC236}">
                <a16:creationId xmlns:a16="http://schemas.microsoft.com/office/drawing/2014/main" id="{5150E98C-CC63-4CB9-9EFC-3B3CEEB98629}"/>
              </a:ext>
            </a:extLst>
          </p:cNvPr>
          <p:cNvCxnSpPr>
            <a:cxnSpLocks/>
            <a:endCxn id="71" idx="0"/>
          </p:cNvCxnSpPr>
          <p:nvPr/>
        </p:nvCxnSpPr>
        <p:spPr>
          <a:xfrm rot="5400000">
            <a:off x="3119631" y="7517820"/>
            <a:ext cx="947317" cy="2075418"/>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0" name="Connector: Elbow 189">
            <a:extLst>
              <a:ext uri="{FF2B5EF4-FFF2-40B4-BE49-F238E27FC236}">
                <a16:creationId xmlns:a16="http://schemas.microsoft.com/office/drawing/2014/main" id="{770B9224-86EE-4A33-AC66-65959B3CA80B}"/>
              </a:ext>
            </a:extLst>
          </p:cNvPr>
          <p:cNvCxnSpPr>
            <a:cxnSpLocks/>
            <a:endCxn id="229" idx="0"/>
          </p:cNvCxnSpPr>
          <p:nvPr/>
        </p:nvCxnSpPr>
        <p:spPr>
          <a:xfrm rot="5400000">
            <a:off x="3763550" y="8161741"/>
            <a:ext cx="947318" cy="787579"/>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02" name="Connector: Elbow 101">
            <a:extLst>
              <a:ext uri="{FF2B5EF4-FFF2-40B4-BE49-F238E27FC236}">
                <a16:creationId xmlns:a16="http://schemas.microsoft.com/office/drawing/2014/main" id="{26DF4359-F672-4DD7-AC14-F404C1349DC0}"/>
              </a:ext>
            </a:extLst>
          </p:cNvPr>
          <p:cNvCxnSpPr>
            <a:cxnSpLocks/>
          </p:cNvCxnSpPr>
          <p:nvPr/>
        </p:nvCxnSpPr>
        <p:spPr>
          <a:xfrm flipV="1">
            <a:off x="2411507" y="7644361"/>
            <a:ext cx="1894285" cy="355005"/>
          </a:xfrm>
          <a:prstGeom prst="bentConnector3">
            <a:avLst>
              <a:gd name="adj1" fmla="val 58136"/>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321" name="Connector: Elbow 320">
            <a:extLst>
              <a:ext uri="{FF2B5EF4-FFF2-40B4-BE49-F238E27FC236}">
                <a16:creationId xmlns:a16="http://schemas.microsoft.com/office/drawing/2014/main" id="{0A0DB07D-D8D9-4B90-BE62-D0437A7534F5}"/>
              </a:ext>
            </a:extLst>
          </p:cNvPr>
          <p:cNvCxnSpPr>
            <a:cxnSpLocks/>
            <a:stCxn id="11" idx="3"/>
            <a:endCxn id="14" idx="1"/>
          </p:cNvCxnSpPr>
          <p:nvPr/>
        </p:nvCxnSpPr>
        <p:spPr>
          <a:xfrm flipV="1">
            <a:off x="7160239" y="2884355"/>
            <a:ext cx="919523" cy="1064053"/>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FA1E182C-4446-4894-9FF8-8721A01E606D}"/>
              </a:ext>
            </a:extLst>
          </p:cNvPr>
          <p:cNvSpPr/>
          <p:nvPr/>
        </p:nvSpPr>
        <p:spPr bwMode="auto">
          <a:xfrm>
            <a:off x="335303" y="-1953859"/>
            <a:ext cx="11856698" cy="171676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ysClr val="windowText" lastClr="000000"/>
                </a:solidFill>
                <a:ea typeface="Segoe UI" pitchFamily="34" charset="0"/>
                <a:cs typeface="Segoe UI" pitchFamily="34" charset="0"/>
              </a:rPr>
              <a:t>Maybe 2 part?</a:t>
            </a:r>
          </a:p>
          <a:p>
            <a:pPr marL="342900" indent="-342900" algn="l" defTabSz="932472" fontAlgn="base">
              <a:spcBef>
                <a:spcPct val="0"/>
              </a:spcBef>
              <a:spcAft>
                <a:spcPct val="0"/>
              </a:spcAft>
              <a:buFont typeface="Arial" panose="020B0604020202020204" pitchFamily="34" charset="0"/>
              <a:buChar char="•"/>
            </a:pPr>
            <a:r>
              <a:rPr lang="en-US" sz="2400" dirty="0">
                <a:solidFill>
                  <a:sysClr val="windowText" lastClr="000000"/>
                </a:solidFill>
                <a:ea typeface="Segoe UI" pitchFamily="34" charset="0"/>
                <a:cs typeface="Segoe UI" pitchFamily="34" charset="0"/>
              </a:rPr>
              <a:t>Re=use lifecycle of a file for “File protection”</a:t>
            </a:r>
          </a:p>
          <a:p>
            <a:pPr marL="342900" indent="-342900" algn="l" defTabSz="932472" fontAlgn="base">
              <a:spcBef>
                <a:spcPct val="0"/>
              </a:spcBef>
              <a:spcAft>
                <a:spcPct val="0"/>
              </a:spcAft>
              <a:buFont typeface="Arial" panose="020B0604020202020204" pitchFamily="34" charset="0"/>
              <a:buChar char="•"/>
            </a:pPr>
            <a:r>
              <a:rPr lang="en-US" sz="2400" dirty="0">
                <a:solidFill>
                  <a:sysClr val="windowText" lastClr="000000"/>
                </a:solidFill>
                <a:ea typeface="Segoe UI" pitchFamily="34" charset="0"/>
                <a:cs typeface="Segoe UI" pitchFamily="34" charset="0"/>
              </a:rPr>
              <a:t>SQL and Structured Data</a:t>
            </a:r>
          </a:p>
          <a:p>
            <a:pPr algn="l" defTabSz="932472" fontAlgn="base">
              <a:spcBef>
                <a:spcPct val="0"/>
              </a:spcBef>
              <a:spcAft>
                <a:spcPct val="0"/>
              </a:spcAft>
            </a:pPr>
            <a:r>
              <a:rPr lang="en-US" sz="2400" dirty="0">
                <a:solidFill>
                  <a:sysClr val="windowText" lastClr="000000"/>
                </a:solidFill>
                <a:ea typeface="Segoe UI" pitchFamily="34" charset="0"/>
                <a:cs typeface="Segoe UI" pitchFamily="34" charset="0"/>
              </a:rPr>
              <a:t>Or maybe a “broad coverage across assets” imagery for menu shape?</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93E5BBE5-9405-4561-A225-7EE0EFFEB776}"/>
                  </a:ext>
                </a:extLst>
              </p:cNvPr>
              <p:cNvGraphicFramePr>
                <a:graphicFrameLocks noChangeAspect="1"/>
              </p:cNvGraphicFramePr>
              <p:nvPr>
                <p:extLst>
                  <p:ext uri="{D42A27DB-BD31-4B8C-83A1-F6EECF244321}">
                    <p14:modId xmlns:p14="http://schemas.microsoft.com/office/powerpoint/2010/main" val="2060321669"/>
                  </p:ext>
                </p:extLst>
              </p:nvPr>
            </p:nvGraphicFramePr>
            <p:xfrm>
              <a:off x="563459" y="3117394"/>
              <a:ext cx="3048000" cy="1714500"/>
            </p:xfrm>
            <a:graphic>
              <a:graphicData uri="http://schemas.microsoft.com/office/powerpoint/2016/sectionzoom">
                <psez:sectionZm>
                  <psez:sectionZmObj sectionId="{58D4E977-94AD-4CBC-AD38-4CDC579C0C4F}">
                    <psez:zmPr id="{2F11F58A-FC02-43D3-9BB5-26722622254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5" name="Section Zoom 4">
                <a:hlinkClick r:id="rId6" action="ppaction://hlinksldjump"/>
                <a:extLst>
                  <a:ext uri="{FF2B5EF4-FFF2-40B4-BE49-F238E27FC236}">
                    <a16:creationId xmlns:a16="http://schemas.microsoft.com/office/drawing/2014/main" id="{93E5BBE5-9405-4561-A225-7EE0EFFEB776}"/>
                  </a:ext>
                </a:extLst>
              </p:cNvPr>
              <p:cNvPicPr>
                <a:picLocks noGrp="1" noRot="1" noChangeAspect="1" noMove="1" noResize="1" noEditPoints="1" noAdjustHandles="1" noChangeArrowheads="1" noChangeShapeType="1"/>
              </p:cNvPicPr>
              <p:nvPr/>
            </p:nvPicPr>
            <p:blipFill>
              <a:blip r:embed="rId7"/>
              <a:stretch>
                <a:fillRect/>
              </a:stretch>
            </p:blipFill>
            <p:spPr>
              <a:xfrm>
                <a:off x="563459" y="3117394"/>
                <a:ext cx="3048000" cy="171450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330EDCCD-4918-468A-8B1F-0949CE2802A1}"/>
                  </a:ext>
                </a:extLst>
              </p:cNvPr>
              <p:cNvGraphicFramePr>
                <a:graphicFrameLocks noChangeAspect="1"/>
              </p:cNvGraphicFramePr>
              <p:nvPr>
                <p:extLst>
                  <p:ext uri="{D42A27DB-BD31-4B8C-83A1-F6EECF244321}">
                    <p14:modId xmlns:p14="http://schemas.microsoft.com/office/powerpoint/2010/main" val="3717866080"/>
                  </p:ext>
                </p:extLst>
              </p:nvPr>
            </p:nvGraphicFramePr>
            <p:xfrm>
              <a:off x="4112239" y="3091158"/>
              <a:ext cx="3048000" cy="1714500"/>
            </p:xfrm>
            <a:graphic>
              <a:graphicData uri="http://schemas.microsoft.com/office/powerpoint/2016/sectionzoom">
                <psez:sectionZm>
                  <psez:sectionZmObj sectionId="{11E5212B-0DEC-4CD0-8148-DE00F519A601}">
                    <psez:zmPr id="{53A847DB-8D9F-420F-8D1D-D1A13F559D55}"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11" name="Section Zoom 10">
                <a:hlinkClick r:id="rId9" action="ppaction://hlinksldjump"/>
                <a:extLst>
                  <a:ext uri="{FF2B5EF4-FFF2-40B4-BE49-F238E27FC236}">
                    <a16:creationId xmlns:a16="http://schemas.microsoft.com/office/drawing/2014/main" id="{330EDCCD-4918-468A-8B1F-0949CE2802A1}"/>
                  </a:ext>
                </a:extLst>
              </p:cNvPr>
              <p:cNvPicPr>
                <a:picLocks noGrp="1" noRot="1" noChangeAspect="1" noMove="1" noResize="1" noEditPoints="1" noAdjustHandles="1" noChangeArrowheads="1" noChangeShapeType="1"/>
              </p:cNvPicPr>
              <p:nvPr/>
            </p:nvPicPr>
            <p:blipFill>
              <a:blip r:embed="rId10"/>
              <a:stretch>
                <a:fillRect/>
              </a:stretch>
            </p:blipFill>
            <p:spPr>
              <a:xfrm>
                <a:off x="4112239" y="3091158"/>
                <a:ext cx="3048000" cy="171450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FE500FE8-B335-40D5-9985-E4A2ECBB0854}"/>
                  </a:ext>
                </a:extLst>
              </p:cNvPr>
              <p:cNvGraphicFramePr>
                <a:graphicFrameLocks noChangeAspect="1"/>
              </p:cNvGraphicFramePr>
              <p:nvPr>
                <p:extLst>
                  <p:ext uri="{D42A27DB-BD31-4B8C-83A1-F6EECF244321}">
                    <p14:modId xmlns:p14="http://schemas.microsoft.com/office/powerpoint/2010/main" val="1094919339"/>
                  </p:ext>
                </p:extLst>
              </p:nvPr>
            </p:nvGraphicFramePr>
            <p:xfrm>
              <a:off x="8079762" y="2027105"/>
              <a:ext cx="3048000" cy="1714500"/>
            </p:xfrm>
            <a:graphic>
              <a:graphicData uri="http://schemas.microsoft.com/office/powerpoint/2016/sectionzoom">
                <psez:sectionZm>
                  <psez:sectionZmObj sectionId="{41B0FC4F-3A6B-40E4-8A4E-3C4D06957DAA}">
                    <psez:zmPr id="{F3A15C21-5498-41CE-B10C-048B2841E20B}"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14" name="Section Zoom 13">
                <a:hlinkClick r:id="rId12" action="ppaction://hlinksldjump"/>
                <a:extLst>
                  <a:ext uri="{FF2B5EF4-FFF2-40B4-BE49-F238E27FC236}">
                    <a16:creationId xmlns:a16="http://schemas.microsoft.com/office/drawing/2014/main" id="{FE500FE8-B335-40D5-9985-E4A2ECBB0854}"/>
                  </a:ext>
                </a:extLst>
              </p:cNvPr>
              <p:cNvPicPr>
                <a:picLocks noGrp="1" noRot="1" noChangeAspect="1" noMove="1" noResize="1" noEditPoints="1" noAdjustHandles="1" noChangeArrowheads="1" noChangeShapeType="1"/>
              </p:cNvPicPr>
              <p:nvPr/>
            </p:nvPicPr>
            <p:blipFill>
              <a:blip r:embed="rId13"/>
              <a:stretch>
                <a:fillRect/>
              </a:stretch>
            </p:blipFill>
            <p:spPr>
              <a:xfrm>
                <a:off x="8079762" y="2027105"/>
                <a:ext cx="3048000" cy="171450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53" name="TextBox 52">
            <a:extLst>
              <a:ext uri="{FF2B5EF4-FFF2-40B4-BE49-F238E27FC236}">
                <a16:creationId xmlns:a16="http://schemas.microsoft.com/office/drawing/2014/main" id="{8C359897-D89B-4EB9-90D3-2606B03CF4B0}"/>
              </a:ext>
            </a:extLst>
          </p:cNvPr>
          <p:cNvSpPr txBox="1"/>
          <p:nvPr/>
        </p:nvSpPr>
        <p:spPr>
          <a:xfrm>
            <a:off x="8471728" y="3723731"/>
            <a:ext cx="2441598"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Sensitive Documents</a:t>
            </a:r>
          </a:p>
        </p:txBody>
      </p:sp>
      <p:cxnSp>
        <p:nvCxnSpPr>
          <p:cNvPr id="57" name="Connector: Elbow 56">
            <a:extLst>
              <a:ext uri="{FF2B5EF4-FFF2-40B4-BE49-F238E27FC236}">
                <a16:creationId xmlns:a16="http://schemas.microsoft.com/office/drawing/2014/main" id="{D04CB93C-7B64-4371-97CE-9F7AB85DC6BB}"/>
              </a:ext>
            </a:extLst>
          </p:cNvPr>
          <p:cNvCxnSpPr>
            <a:cxnSpLocks/>
            <a:stCxn id="11" idx="3"/>
          </p:cNvCxnSpPr>
          <p:nvPr/>
        </p:nvCxnSpPr>
        <p:spPr>
          <a:xfrm>
            <a:off x="7160239" y="3948408"/>
            <a:ext cx="919523" cy="1096580"/>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88B8711A-CC64-4ED2-91FB-148AC2CBF2A2}"/>
              </a:ext>
            </a:extLst>
          </p:cNvPr>
          <p:cNvSpPr/>
          <p:nvPr/>
        </p:nvSpPr>
        <p:spPr>
          <a:xfrm>
            <a:off x="4085935" y="4855183"/>
            <a:ext cx="3074304" cy="246221"/>
          </a:xfrm>
          <a:prstGeom prst="rect">
            <a:avLst/>
          </a:prstGeom>
        </p:spPr>
        <p:txBody>
          <a:bodyPr wrap="none">
            <a:spAutoFit/>
          </a:bodyPr>
          <a:lstStyle/>
          <a:p>
            <a:pPr lvl="0" algn="ctr" defTabSz="914367">
              <a:spcBef>
                <a:spcPct val="0"/>
              </a:spcBef>
              <a:spcAft>
                <a:spcPts val="2353"/>
              </a:spcAft>
            </a:pPr>
            <a:r>
              <a:rPr lang="en-US" sz="1000" b="1" kern="0" cap="all" spc="118" dirty="0">
                <a:ln w="3175">
                  <a:noFill/>
                </a:ln>
                <a:gradFill>
                  <a:gsLst>
                    <a:gs pos="0">
                      <a:schemeClr val="tx1"/>
                    </a:gs>
                    <a:gs pos="100000">
                      <a:schemeClr val="tx1"/>
                    </a:gs>
                  </a:gsLst>
                  <a:lin ang="5400000" scaled="1"/>
                </a:gradFill>
                <a:latin typeface="Segoe UI"/>
                <a:ea typeface="Segoe UI Black" pitchFamily="34"/>
              </a:rPr>
              <a:t>Information Protection Strategy</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224F694-4882-40CA-9284-513AE98F0523}"/>
                  </a:ext>
                </a:extLst>
              </p:cNvPr>
              <p:cNvGraphicFramePr>
                <a:graphicFrameLocks noChangeAspect="1"/>
              </p:cNvGraphicFramePr>
              <p:nvPr>
                <p:extLst>
                  <p:ext uri="{D42A27DB-BD31-4B8C-83A1-F6EECF244321}">
                    <p14:modId xmlns:p14="http://schemas.microsoft.com/office/powerpoint/2010/main" val="1825019694"/>
                  </p:ext>
                </p:extLst>
              </p:nvPr>
            </p:nvGraphicFramePr>
            <p:xfrm>
              <a:off x="8079762" y="4216133"/>
              <a:ext cx="3048000" cy="1714500"/>
            </p:xfrm>
            <a:graphic>
              <a:graphicData uri="http://schemas.microsoft.com/office/powerpoint/2016/slidezoom">
                <pslz:sldZm>
                  <pslz:sldZmObj sldId="1559" cId="696419282">
                    <pslz:zmPr id="{75C3B04A-D8FE-4C08-978F-B5618D4359C1}"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3224F694-4882-40CA-9284-513AE98F0523}"/>
                  </a:ext>
                </a:extLst>
              </p:cNvPr>
              <p:cNvPicPr>
                <a:picLocks noGrp="1" noRot="1" noChangeAspect="1" noMove="1" noResize="1" noEditPoints="1" noAdjustHandles="1" noChangeArrowheads="1" noChangeShapeType="1"/>
              </p:cNvPicPr>
              <p:nvPr/>
            </p:nvPicPr>
            <p:blipFill>
              <a:blip r:embed="rId15"/>
              <a:stretch>
                <a:fillRect/>
              </a:stretch>
            </p:blipFill>
            <p:spPr>
              <a:xfrm>
                <a:off x="8079762" y="4216133"/>
                <a:ext cx="3048000" cy="171450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18292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5" name="Content Placeholder 4">
            <a:extLst/>
          </p:cNvPr>
          <p:cNvSpPr>
            <a:spLocks noGrp="1"/>
          </p:cNvSpPr>
          <p:nvPr>
            <p:ph type="body" sz="quarter" idx="10"/>
          </p:nvPr>
        </p:nvSpPr>
        <p:spPr>
          <a:xfrm>
            <a:off x="586392" y="1264251"/>
            <a:ext cx="4227980" cy="4247317"/>
          </a:xfrm>
        </p:spPr>
        <p:txBody>
          <a:bodyPr/>
          <a:lstStyle/>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Describe the policy objective – model business risk and mitigation actions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Set of conditions describing when rule applies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Set of actions applied when conditions match</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Range of actions covering insights and automatic remediation</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Generic action behavior integrated for natural experience across each workload</a:t>
            </a:r>
          </a:p>
        </p:txBody>
      </p:sp>
      <p:sp>
        <p:nvSpPr>
          <p:cNvPr id="4" name="Title 3">
            <a:extLst/>
          </p:cNvPr>
          <p:cNvSpPr>
            <a:spLocks noGrp="1"/>
          </p:cNvSpPr>
          <p:nvPr>
            <p:ph type="title"/>
          </p:nvPr>
        </p:nvSpPr>
        <p:spPr/>
        <p:txBody>
          <a:bodyPr/>
          <a:lstStyle/>
          <a:p>
            <a:r>
              <a:rPr lang="en-US"/>
              <a:t>DLP Policy Rules - Conditions</a:t>
            </a:r>
          </a:p>
        </p:txBody>
      </p:sp>
      <p:pic>
        <p:nvPicPr>
          <p:cNvPr id="3" name="Picture 2">
            <a:extLst/>
          </p:cNvPr>
          <p:cNvPicPr>
            <a:picLocks noChangeAspect="1"/>
          </p:cNvPicPr>
          <p:nvPr/>
        </p:nvPicPr>
        <p:blipFill>
          <a:blip r:embed="rId3"/>
          <a:stretch>
            <a:fillRect/>
          </a:stretch>
        </p:blipFill>
        <p:spPr>
          <a:xfrm>
            <a:off x="5879157" y="1264251"/>
            <a:ext cx="5979823" cy="5171464"/>
          </a:xfrm>
          <a:prstGeom prst="rect">
            <a:avLst/>
          </a:prstGeom>
          <a:ln>
            <a:noFill/>
          </a:ln>
          <a:effectLst>
            <a:outerShdw blurRad="292100" dist="139700" dir="2700000" algn="tl" rotWithShape="0">
              <a:srgbClr val="333333">
                <a:alpha val="65000"/>
              </a:srgbClr>
            </a:outerShdw>
          </a:effectLst>
        </p:spPr>
      </p:pic>
      <p:sp>
        <p:nvSpPr>
          <p:cNvPr id="9" name="Rectangle 8">
            <a:extLst/>
          </p:cNvPr>
          <p:cNvSpPr/>
          <p:nvPr/>
        </p:nvSpPr>
        <p:spPr bwMode="auto">
          <a:xfrm>
            <a:off x="6720471" y="1822861"/>
            <a:ext cx="821723" cy="242035"/>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648243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5" name="Content Placeholder 4">
            <a:extLst/>
          </p:cNvPr>
          <p:cNvSpPr>
            <a:spLocks noGrp="1"/>
          </p:cNvSpPr>
          <p:nvPr>
            <p:ph type="body" sz="quarter" idx="10"/>
          </p:nvPr>
        </p:nvSpPr>
        <p:spPr>
          <a:xfrm>
            <a:off x="586391" y="1264251"/>
            <a:ext cx="4150862" cy="4247317"/>
          </a:xfrm>
        </p:spPr>
        <p:txBody>
          <a:bodyPr/>
          <a:lstStyle/>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Describe the policy objective – model business risk and mitigation actions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Set of conditions describing when rule applies</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Set of actions applied when conditions match</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Range of actions covering insights and automatic remediation</a:t>
            </a:r>
          </a:p>
          <a:p>
            <a:pPr marL="28575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Generic action behavior integrated for natural experience across each workload</a:t>
            </a:r>
          </a:p>
        </p:txBody>
      </p:sp>
      <p:sp>
        <p:nvSpPr>
          <p:cNvPr id="4" name="Title 3">
            <a:extLst/>
          </p:cNvPr>
          <p:cNvSpPr>
            <a:spLocks noGrp="1"/>
          </p:cNvSpPr>
          <p:nvPr>
            <p:ph type="title"/>
          </p:nvPr>
        </p:nvSpPr>
        <p:spPr/>
        <p:txBody>
          <a:bodyPr/>
          <a:lstStyle/>
          <a:p>
            <a:r>
              <a:rPr lang="en-US"/>
              <a:t>DLP Policy Rules - Actions</a:t>
            </a:r>
          </a:p>
        </p:txBody>
      </p:sp>
      <p:grpSp>
        <p:nvGrpSpPr>
          <p:cNvPr id="8" name="Group 7">
            <a:extLst>
              <a:ext uri="{FF2B5EF4-FFF2-40B4-BE49-F238E27FC236}">
                <a16:creationId xmlns:a16="http://schemas.microsoft.com/office/drawing/2014/main" id="{E1B69F1C-5202-4D7C-B220-13C2A789C7E1}"/>
              </a:ext>
            </a:extLst>
          </p:cNvPr>
          <p:cNvGrpSpPr/>
          <p:nvPr/>
        </p:nvGrpSpPr>
        <p:grpSpPr>
          <a:xfrm>
            <a:off x="6133190" y="1264251"/>
            <a:ext cx="5725790" cy="5171464"/>
            <a:chOff x="5746940" y="1011200"/>
            <a:chExt cx="6277293" cy="5669575"/>
          </a:xfrm>
        </p:grpSpPr>
        <p:pic>
          <p:nvPicPr>
            <p:cNvPr id="7" name="Picture 6">
              <a:extLst/>
            </p:cNvPr>
            <p:cNvPicPr>
              <a:picLocks noChangeAspect="1"/>
            </p:cNvPicPr>
            <p:nvPr/>
          </p:nvPicPr>
          <p:blipFill rotWithShape="1">
            <a:blip r:embed="rId3"/>
            <a:srcRect l="573"/>
            <a:stretch/>
          </p:blipFill>
          <p:spPr>
            <a:xfrm>
              <a:off x="5746940" y="1011200"/>
              <a:ext cx="6277293" cy="5669575"/>
            </a:xfrm>
            <a:prstGeom prst="rect">
              <a:avLst/>
            </a:prstGeom>
            <a:ln>
              <a:noFill/>
            </a:ln>
            <a:effectLst>
              <a:outerShdw blurRad="292100" dist="139700" dir="2700000" algn="tl" rotWithShape="0">
                <a:srgbClr val="333333">
                  <a:alpha val="65000"/>
                </a:srgbClr>
              </a:outerShdw>
            </a:effectLst>
          </p:spPr>
        </p:pic>
        <p:sp>
          <p:nvSpPr>
            <p:cNvPr id="6" name="Rectangle 5">
              <a:extLst/>
            </p:cNvPr>
            <p:cNvSpPr/>
            <p:nvPr/>
          </p:nvSpPr>
          <p:spPr bwMode="auto">
            <a:xfrm>
              <a:off x="7539789" y="1603905"/>
              <a:ext cx="821723" cy="274473"/>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119708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2289083" y="2229211"/>
            <a:ext cx="1553544" cy="1553544"/>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66206" y="131942"/>
            <a:ext cx="11541863" cy="899665"/>
          </a:xfrm>
        </p:spPr>
        <p:txBody>
          <a:bodyPr>
            <a:noAutofit/>
          </a:bodyPr>
          <a:lstStyle/>
          <a:p>
            <a:r>
              <a:rPr lang="en-US" sz="4400">
                <a:solidFill>
                  <a:schemeClr val="tx1">
                    <a:lumMod val="50000"/>
                  </a:schemeClr>
                </a:solidFill>
                <a:ea typeface="ＭＳ Ｐゴシック" charset="0"/>
              </a:rPr>
              <a:t>Securing Structured Data in Azure SQL</a:t>
            </a:r>
          </a:p>
        </p:txBody>
      </p:sp>
      <p:sp>
        <p:nvSpPr>
          <p:cNvPr id="31" name="Donut 30"/>
          <p:cNvSpPr>
            <a:spLocks noChangeAspect="1"/>
          </p:cNvSpPr>
          <p:nvPr/>
        </p:nvSpPr>
        <p:spPr bwMode="auto">
          <a:xfrm>
            <a:off x="1903653" y="1843781"/>
            <a:ext cx="2324405" cy="2324405"/>
          </a:xfrm>
          <a:prstGeom prst="donut">
            <a:avLst>
              <a:gd name="adj" fmla="val 14900"/>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Donut 31"/>
          <p:cNvSpPr>
            <a:spLocks noChangeAspect="1"/>
          </p:cNvSpPr>
          <p:nvPr/>
        </p:nvSpPr>
        <p:spPr bwMode="auto">
          <a:xfrm>
            <a:off x="1528749" y="1468877"/>
            <a:ext cx="3074213" cy="3074213"/>
          </a:xfrm>
          <a:prstGeom prst="donut">
            <a:avLst>
              <a:gd name="adj" fmla="val 10092"/>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Donut 32"/>
          <p:cNvSpPr>
            <a:spLocks noChangeAspect="1"/>
          </p:cNvSpPr>
          <p:nvPr/>
        </p:nvSpPr>
        <p:spPr bwMode="auto">
          <a:xfrm>
            <a:off x="1145615" y="1085743"/>
            <a:ext cx="3840480" cy="3840480"/>
          </a:xfrm>
          <a:prstGeom prst="donut">
            <a:avLst>
              <a:gd name="adj" fmla="val 7887"/>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a:spLocks noChangeAspect="1"/>
          </p:cNvSpPr>
          <p:nvPr/>
        </p:nvSpPr>
        <p:spPr bwMode="auto">
          <a:xfrm>
            <a:off x="3202680" y="3168467"/>
            <a:ext cx="271695" cy="30584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 name="Rectangle 34"/>
          <p:cNvSpPr/>
          <p:nvPr/>
        </p:nvSpPr>
        <p:spPr>
          <a:xfrm>
            <a:off x="5948367" y="2606759"/>
            <a:ext cx="6298263" cy="1308050"/>
          </a:xfrm>
          <a:prstGeom prst="rect">
            <a:avLst/>
          </a:prstGeom>
        </p:spPr>
        <p:txBody>
          <a:bodyPr wrap="none">
            <a:spAutoFit/>
          </a:bodyPr>
          <a:lstStyle/>
          <a:p>
            <a:pPr>
              <a:spcAft>
                <a:spcPts val="600"/>
              </a:spcAft>
              <a:defRPr/>
            </a:pPr>
            <a:r>
              <a:rPr lang="en-US" sz="2400" b="1">
                <a:solidFill>
                  <a:schemeClr val="accent1">
                    <a:lumMod val="75000"/>
                    <a:lumOff val="25000"/>
                  </a:schemeClr>
                </a:solidFill>
                <a:latin typeface="Segoe UI Semilight"/>
              </a:rPr>
              <a:t>Access Control </a:t>
            </a:r>
          </a:p>
          <a:p>
            <a:pPr lvl="0">
              <a:defRPr/>
            </a:pPr>
            <a:r>
              <a:rPr lang="en-US" sz="1600">
                <a:solidFill>
                  <a:schemeClr val="tx1">
                    <a:lumMod val="50000"/>
                  </a:schemeClr>
                </a:solidFill>
                <a:latin typeface="Segoe UI Semilight"/>
              </a:rPr>
              <a:t>Server access 	     </a:t>
            </a:r>
            <a:r>
              <a:rPr lang="en-US" sz="1400">
                <a:solidFill>
                  <a:schemeClr val="tx1">
                    <a:lumMod val="50000"/>
                  </a:schemeClr>
                </a:solidFill>
                <a:latin typeface="Segoe UI Semilight"/>
              </a:rPr>
              <a:t>: </a:t>
            </a:r>
            <a:r>
              <a:rPr lang="en-US" sz="1400" b="1" i="1">
                <a:solidFill>
                  <a:schemeClr val="tx1">
                    <a:lumMod val="50000"/>
                  </a:schemeClr>
                </a:solidFill>
              </a:rPr>
              <a:t>SQL Firewall </a:t>
            </a:r>
          </a:p>
          <a:p>
            <a:pPr>
              <a:defRPr/>
            </a:pPr>
            <a:r>
              <a:rPr lang="en-US" sz="1600">
                <a:solidFill>
                  <a:schemeClr val="tx1">
                    <a:lumMod val="50000"/>
                  </a:schemeClr>
                </a:solidFill>
                <a:latin typeface="Segoe UI Semilight"/>
              </a:rPr>
              <a:t>Database access</a:t>
            </a:r>
            <a:r>
              <a:rPr lang="en-US">
                <a:solidFill>
                  <a:schemeClr val="tx1">
                    <a:lumMod val="50000"/>
                  </a:schemeClr>
                </a:solidFill>
                <a:latin typeface="Segoe UI Semilight"/>
              </a:rPr>
              <a:t>: 	    : </a:t>
            </a:r>
            <a:r>
              <a:rPr lang="en-US" sz="1400" b="1" i="1">
                <a:solidFill>
                  <a:schemeClr val="tx1">
                    <a:lumMod val="50000"/>
                  </a:schemeClr>
                </a:solidFill>
              </a:rPr>
              <a:t>SQL </a:t>
            </a:r>
            <a:r>
              <a:rPr lang="en-US" sz="1400" i="1">
                <a:solidFill>
                  <a:schemeClr val="tx1">
                    <a:lumMod val="50000"/>
                  </a:schemeClr>
                </a:solidFill>
              </a:rPr>
              <a:t>and</a:t>
            </a:r>
            <a:r>
              <a:rPr lang="en-US" sz="1400" b="1" i="1">
                <a:solidFill>
                  <a:schemeClr val="tx1">
                    <a:lumMod val="50000"/>
                  </a:schemeClr>
                </a:solidFill>
              </a:rPr>
              <a:t> Active Directory Authentication</a:t>
            </a:r>
          </a:p>
          <a:p>
            <a:pPr>
              <a:defRPr/>
            </a:pPr>
            <a:r>
              <a:rPr lang="en-US" sz="1600">
                <a:solidFill>
                  <a:schemeClr val="tx1">
                    <a:lumMod val="50000"/>
                  </a:schemeClr>
                </a:solidFill>
                <a:latin typeface="Segoe UI Semilight"/>
              </a:rPr>
              <a:t>Application access 	    : </a:t>
            </a:r>
            <a:r>
              <a:rPr lang="en-US" sz="1400" b="1" i="1">
                <a:solidFill>
                  <a:schemeClr val="tx1">
                    <a:lumMod val="50000"/>
                  </a:schemeClr>
                </a:solidFill>
              </a:rPr>
              <a:t>Row-Level Security </a:t>
            </a:r>
            <a:r>
              <a:rPr lang="en-US" sz="1400" i="1">
                <a:solidFill>
                  <a:schemeClr val="tx1">
                    <a:lumMod val="50000"/>
                  </a:schemeClr>
                </a:solidFill>
              </a:rPr>
              <a:t>and</a:t>
            </a:r>
            <a:r>
              <a:rPr lang="en-US" sz="1400" b="1" i="1">
                <a:solidFill>
                  <a:schemeClr val="tx1">
                    <a:lumMod val="50000"/>
                  </a:schemeClr>
                </a:solidFill>
              </a:rPr>
              <a:t> Dynamic Data Masking</a:t>
            </a:r>
          </a:p>
        </p:txBody>
      </p:sp>
      <p:sp>
        <p:nvSpPr>
          <p:cNvPr id="36" name="Freeform 35"/>
          <p:cNvSpPr/>
          <p:nvPr/>
        </p:nvSpPr>
        <p:spPr bwMode="auto">
          <a:xfrm flipV="1">
            <a:off x="4409925" y="3004208"/>
            <a:ext cx="6492240" cy="11430"/>
          </a:xfrm>
          <a:custGeom>
            <a:avLst/>
            <a:gdLst>
              <a:gd name="connsiteX0" fmla="*/ 0 w 6571488"/>
              <a:gd name="connsiteY0" fmla="*/ 97536 h 97536"/>
              <a:gd name="connsiteX1" fmla="*/ 792480 w 6571488"/>
              <a:gd name="connsiteY1" fmla="*/ 0 h 97536"/>
              <a:gd name="connsiteX2" fmla="*/ 6571488 w 6571488"/>
              <a:gd name="connsiteY2" fmla="*/ 0 h 97536"/>
              <a:gd name="connsiteX0" fmla="*/ 0 w 6498336"/>
              <a:gd name="connsiteY0" fmla="*/ 0 h 219456"/>
              <a:gd name="connsiteX1" fmla="*/ 719328 w 6498336"/>
              <a:gd name="connsiteY1" fmla="*/ 219456 h 219456"/>
              <a:gd name="connsiteX2" fmla="*/ 6498336 w 6498336"/>
              <a:gd name="connsiteY2" fmla="*/ 219456 h 219456"/>
              <a:gd name="connsiteX0" fmla="*/ 0 w 6938476"/>
              <a:gd name="connsiteY0" fmla="*/ 0 h 219456"/>
              <a:gd name="connsiteX1" fmla="*/ 719328 w 6938476"/>
              <a:gd name="connsiteY1" fmla="*/ 219456 h 219456"/>
              <a:gd name="connsiteX2" fmla="*/ 6938476 w 6938476"/>
              <a:gd name="connsiteY2" fmla="*/ 219456 h 219456"/>
              <a:gd name="connsiteX0" fmla="*/ 0 w 7008815"/>
              <a:gd name="connsiteY0" fmla="*/ 1608 h 1608"/>
              <a:gd name="connsiteX1" fmla="*/ 789667 w 7008815"/>
              <a:gd name="connsiteY1" fmla="*/ 0 h 1608"/>
              <a:gd name="connsiteX2" fmla="*/ 7008815 w 7008815"/>
              <a:gd name="connsiteY2" fmla="*/ 0 h 1608"/>
              <a:gd name="connsiteX0" fmla="*/ 0 w 10000"/>
              <a:gd name="connsiteY0" fmla="*/ 10000 h 10000"/>
              <a:gd name="connsiteX1" fmla="*/ 10000 w 10000"/>
              <a:gd name="connsiteY1" fmla="*/ 0 h 10000"/>
              <a:gd name="connsiteX0" fmla="*/ 0 w 11649"/>
              <a:gd name="connsiteY0" fmla="*/ 10000 h 10000"/>
              <a:gd name="connsiteX1" fmla="*/ 11649 w 11649"/>
              <a:gd name="connsiteY1" fmla="*/ 0 h 10000"/>
              <a:gd name="connsiteX0" fmla="*/ 0 w 11665"/>
              <a:gd name="connsiteY0" fmla="*/ 2500 h 2500"/>
              <a:gd name="connsiteX1" fmla="*/ 11665 w 11665"/>
              <a:gd name="connsiteY1" fmla="*/ 0 h 2500"/>
              <a:gd name="connsiteX0" fmla="*/ 0 w 9854"/>
              <a:gd name="connsiteY0" fmla="*/ 10000 h 10000"/>
              <a:gd name="connsiteX1" fmla="*/ 9854 w 9854"/>
              <a:gd name="connsiteY1" fmla="*/ 0 h 10000"/>
            </a:gdLst>
            <a:ahLst/>
            <a:cxnLst>
              <a:cxn ang="0">
                <a:pos x="connsiteX0" y="connsiteY0"/>
              </a:cxn>
              <a:cxn ang="0">
                <a:pos x="connsiteX1" y="connsiteY1"/>
              </a:cxn>
            </a:cxnLst>
            <a:rect l="l" t="t" r="r" b="b"/>
            <a:pathLst>
              <a:path w="9854" h="10000">
                <a:moveTo>
                  <a:pt x="0" y="10000"/>
                </a:moveTo>
                <a:lnTo>
                  <a:pt x="9854" y="0"/>
                </a:lnTo>
              </a:path>
            </a:pathLst>
          </a:custGeom>
          <a:noFill/>
          <a:ln w="3175">
            <a:solidFill>
              <a:schemeClr val="bg2">
                <a:lumMod val="1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7" name="Group 36"/>
          <p:cNvGrpSpPr/>
          <p:nvPr/>
        </p:nvGrpSpPr>
        <p:grpSpPr>
          <a:xfrm>
            <a:off x="5098371" y="2606759"/>
            <a:ext cx="718850" cy="718850"/>
            <a:chOff x="10406827" y="3248240"/>
            <a:chExt cx="718850" cy="718850"/>
          </a:xfrm>
        </p:grpSpPr>
        <p:sp>
          <p:nvSpPr>
            <p:cNvPr id="38" name="Oval 37"/>
            <p:cNvSpPr/>
            <p:nvPr/>
          </p:nvSpPr>
          <p:spPr bwMode="auto">
            <a:xfrm>
              <a:off x="10406827" y="3248240"/>
              <a:ext cx="718850" cy="718850"/>
            </a:xfrm>
            <a:prstGeom prst="ellipse">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Freeform 164"/>
            <p:cNvSpPr>
              <a:spLocks noEditPoints="1"/>
            </p:cNvSpPr>
            <p:nvPr/>
          </p:nvSpPr>
          <p:spPr bwMode="black">
            <a:xfrm>
              <a:off x="10609440" y="3392641"/>
              <a:ext cx="313625" cy="4348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0072C6"/>
            </a:solidFill>
            <a:ln>
              <a:noFill/>
            </a:ln>
            <a:extLst/>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0" name="Freeform 39"/>
          <p:cNvSpPr/>
          <p:nvPr/>
        </p:nvSpPr>
        <p:spPr bwMode="auto">
          <a:xfrm flipV="1">
            <a:off x="4651760" y="1669030"/>
            <a:ext cx="6749369" cy="654090"/>
          </a:xfrm>
          <a:custGeom>
            <a:avLst/>
            <a:gdLst>
              <a:gd name="connsiteX0" fmla="*/ 6120384 w 6120384"/>
              <a:gd name="connsiteY0" fmla="*/ 548640 h 548640"/>
              <a:gd name="connsiteX1" fmla="*/ 548640 w 6120384"/>
              <a:gd name="connsiteY1" fmla="*/ 548640 h 548640"/>
              <a:gd name="connsiteX2" fmla="*/ 0 w 6120384"/>
              <a:gd name="connsiteY2" fmla="*/ 0 h 548640"/>
              <a:gd name="connsiteX0" fmla="*/ 6666295 w 6666295"/>
              <a:gd name="connsiteY0" fmla="*/ 541816 h 548640"/>
              <a:gd name="connsiteX1" fmla="*/ 548640 w 6666295"/>
              <a:gd name="connsiteY1" fmla="*/ 548640 h 548640"/>
              <a:gd name="connsiteX2" fmla="*/ 0 w 6666295"/>
              <a:gd name="connsiteY2" fmla="*/ 0 h 548640"/>
              <a:gd name="connsiteX0" fmla="*/ 6666295 w 6666295"/>
              <a:gd name="connsiteY0" fmla="*/ 541816 h 541816"/>
              <a:gd name="connsiteX1" fmla="*/ 448156 w 6666295"/>
              <a:gd name="connsiteY1" fmla="*/ 518495 h 541816"/>
              <a:gd name="connsiteX2" fmla="*/ 0 w 6666295"/>
              <a:gd name="connsiteY2" fmla="*/ 0 h 541816"/>
              <a:gd name="connsiteX0" fmla="*/ 6666295 w 6666295"/>
              <a:gd name="connsiteY0" fmla="*/ 541816 h 568737"/>
              <a:gd name="connsiteX1" fmla="*/ 458205 w 6666295"/>
              <a:gd name="connsiteY1" fmla="*/ 568737 h 568737"/>
              <a:gd name="connsiteX2" fmla="*/ 0 w 6666295"/>
              <a:gd name="connsiteY2" fmla="*/ 0 h 568737"/>
              <a:gd name="connsiteX0" fmla="*/ 5907881 w 5907881"/>
              <a:gd name="connsiteY0" fmla="*/ 552574 h 568737"/>
              <a:gd name="connsiteX1" fmla="*/ 458205 w 5907881"/>
              <a:gd name="connsiteY1" fmla="*/ 568737 h 568737"/>
              <a:gd name="connsiteX2" fmla="*/ 0 w 5907881"/>
              <a:gd name="connsiteY2" fmla="*/ 0 h 568737"/>
              <a:gd name="connsiteX0" fmla="*/ 5987891 w 5987891"/>
              <a:gd name="connsiteY0" fmla="*/ 552574 h 568737"/>
              <a:gd name="connsiteX1" fmla="*/ 458205 w 5987891"/>
              <a:gd name="connsiteY1" fmla="*/ 568737 h 568737"/>
              <a:gd name="connsiteX2" fmla="*/ 0 w 5987891"/>
              <a:gd name="connsiteY2" fmla="*/ 0 h 568737"/>
            </a:gdLst>
            <a:ahLst/>
            <a:cxnLst>
              <a:cxn ang="0">
                <a:pos x="connsiteX0" y="connsiteY0"/>
              </a:cxn>
              <a:cxn ang="0">
                <a:pos x="connsiteX1" y="connsiteY1"/>
              </a:cxn>
              <a:cxn ang="0">
                <a:pos x="connsiteX2" y="connsiteY2"/>
              </a:cxn>
            </a:cxnLst>
            <a:rect l="l" t="t" r="r" b="b"/>
            <a:pathLst>
              <a:path w="5987891" h="568737">
                <a:moveTo>
                  <a:pt x="5987891" y="552574"/>
                </a:moveTo>
                <a:lnTo>
                  <a:pt x="458205" y="568737"/>
                </a:lnTo>
                <a:lnTo>
                  <a:pt x="0" y="0"/>
                </a:lnTo>
              </a:path>
            </a:pathLst>
          </a:custGeom>
          <a:noFill/>
          <a:ln w="3175">
            <a:solidFill>
              <a:schemeClr val="bg2">
                <a:lumMod val="1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Rectangle 40"/>
          <p:cNvSpPr/>
          <p:nvPr/>
        </p:nvSpPr>
        <p:spPr>
          <a:xfrm>
            <a:off x="5871710" y="1265230"/>
            <a:ext cx="6365033" cy="1348061"/>
          </a:xfrm>
          <a:prstGeom prst="rect">
            <a:avLst/>
          </a:prstGeom>
        </p:spPr>
        <p:txBody>
          <a:bodyPr wrap="square">
            <a:spAutoFit/>
          </a:bodyPr>
          <a:lstStyle/>
          <a:p>
            <a:pPr lvl="0" defTabSz="914192">
              <a:lnSpc>
                <a:spcPct val="90000"/>
              </a:lnSpc>
              <a:defRPr/>
            </a:pPr>
            <a:r>
              <a:rPr lang="en-US" sz="2400" b="1">
                <a:solidFill>
                  <a:srgbClr val="7FBA00"/>
                </a:solidFill>
                <a:latin typeface="Segoe UI Semilight"/>
              </a:rPr>
              <a:t>Activity Monitoring </a:t>
            </a:r>
            <a:endParaRPr lang="he-IL" sz="2400" b="1">
              <a:solidFill>
                <a:srgbClr val="7FBA00"/>
              </a:solidFill>
              <a:latin typeface="Segoe UI Semilight"/>
            </a:endParaRPr>
          </a:p>
          <a:p>
            <a:pPr>
              <a:defRPr/>
            </a:pPr>
            <a:r>
              <a:rPr lang="en-US" sz="1600">
                <a:solidFill>
                  <a:schemeClr val="tx1">
                    <a:lumMod val="50000"/>
                  </a:schemeClr>
                </a:solidFill>
                <a:latin typeface="Segoe UI Semilight"/>
              </a:rPr>
              <a:t>Tracking activities 	    : </a:t>
            </a:r>
            <a:r>
              <a:rPr lang="en-US" sz="1400" b="1" i="1">
                <a:solidFill>
                  <a:schemeClr val="tx1">
                    <a:lumMod val="50000"/>
                  </a:schemeClr>
                </a:solidFill>
              </a:rPr>
              <a:t>Auditing</a:t>
            </a:r>
          </a:p>
          <a:p>
            <a:pPr>
              <a:defRPr/>
            </a:pPr>
            <a:r>
              <a:rPr lang="en-US" sz="1600">
                <a:solidFill>
                  <a:schemeClr val="tx1">
                    <a:lumMod val="50000"/>
                  </a:schemeClr>
                </a:solidFill>
                <a:latin typeface="Segoe UI Semilight"/>
              </a:rPr>
              <a:t>Detecting	threats  	     : </a:t>
            </a:r>
            <a:r>
              <a:rPr lang="en-US" sz="1400" b="1" i="1">
                <a:solidFill>
                  <a:schemeClr val="tx1">
                    <a:lumMod val="50000"/>
                  </a:schemeClr>
                </a:solidFill>
              </a:rPr>
              <a:t>Advanced Threat Detection </a:t>
            </a:r>
          </a:p>
          <a:p>
            <a:pPr>
              <a:defRPr/>
            </a:pPr>
            <a:r>
              <a:rPr lang="en-US" sz="1600">
                <a:solidFill>
                  <a:schemeClr val="tx1">
                    <a:lumMod val="50000"/>
                  </a:schemeClr>
                </a:solidFill>
                <a:latin typeface="Segoe UI Semilight"/>
              </a:rPr>
              <a:t>Centralized dashboard  :</a:t>
            </a:r>
            <a:r>
              <a:rPr lang="en-US" sz="1600" b="1" i="1">
                <a:solidFill>
                  <a:schemeClr val="tx1">
                    <a:lumMod val="50000"/>
                  </a:schemeClr>
                </a:solidFill>
                <a:latin typeface="Segoe UI Semilight"/>
              </a:rPr>
              <a:t> </a:t>
            </a:r>
            <a:r>
              <a:rPr lang="en-US" sz="1400" b="1" i="1">
                <a:solidFill>
                  <a:schemeClr val="tx1">
                    <a:lumMod val="50000"/>
                  </a:schemeClr>
                </a:solidFill>
              </a:rPr>
              <a:t>ASC Integration &amp; OMS Integration </a:t>
            </a:r>
            <a:endParaRPr lang="en-US" sz="1200">
              <a:solidFill>
                <a:schemeClr val="tx1">
                  <a:lumMod val="50000"/>
                </a:schemeClr>
              </a:solidFill>
            </a:endParaRPr>
          </a:p>
          <a:p>
            <a:pPr>
              <a:defRPr/>
            </a:pPr>
            <a:endParaRPr lang="en-US" sz="1200">
              <a:solidFill>
                <a:schemeClr val="tx1">
                  <a:lumMod val="50000"/>
                </a:schemeClr>
              </a:solidFill>
            </a:endParaRPr>
          </a:p>
        </p:txBody>
      </p:sp>
      <p:grpSp>
        <p:nvGrpSpPr>
          <p:cNvPr id="42" name="Group 41"/>
          <p:cNvGrpSpPr/>
          <p:nvPr/>
        </p:nvGrpSpPr>
        <p:grpSpPr>
          <a:xfrm>
            <a:off x="4996050" y="1303185"/>
            <a:ext cx="718850" cy="718850"/>
            <a:chOff x="10227131" y="4370160"/>
            <a:chExt cx="718850" cy="718850"/>
          </a:xfrm>
          <a:solidFill>
            <a:srgbClr val="7FBA00"/>
          </a:solidFill>
        </p:grpSpPr>
        <p:sp>
          <p:nvSpPr>
            <p:cNvPr id="43" name="Oval 42"/>
            <p:cNvSpPr/>
            <p:nvPr/>
          </p:nvSpPr>
          <p:spPr bwMode="auto">
            <a:xfrm>
              <a:off x="10227131" y="4370160"/>
              <a:ext cx="718850" cy="718850"/>
            </a:xfrm>
            <a:prstGeom prst="ellipse">
              <a:avLst/>
            </a:prstGeom>
            <a:solidFill>
              <a:schemeClr val="bg1"/>
            </a:solid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4" name="Group 43"/>
            <p:cNvGrpSpPr/>
            <p:nvPr/>
          </p:nvGrpSpPr>
          <p:grpSpPr bwMode="black">
            <a:xfrm>
              <a:off x="10364274" y="4548749"/>
              <a:ext cx="444565" cy="361673"/>
              <a:chOff x="5184775" y="225425"/>
              <a:chExt cx="1500188" cy="1220788"/>
            </a:xfrm>
            <a:grpFill/>
          </p:grpSpPr>
          <p:sp>
            <p:nvSpPr>
              <p:cNvPr id="4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rgbClr val="7FBA00"/>
                </a:solidFill>
                <a:round/>
                <a:headEnd/>
                <a:tailEnd/>
              </a:ln>
              <a:extLst/>
            </p:spPr>
            <p:txBody>
              <a:bodyPr vert="horz" wrap="square" lIns="93260" tIns="46630" rIns="93260" bIns="46630"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Oval 87"/>
              <p:cNvSpPr>
                <a:spLocks noChangeArrowheads="1"/>
              </p:cNvSpPr>
              <p:nvPr/>
            </p:nvSpPr>
            <p:spPr bwMode="black">
              <a:xfrm>
                <a:off x="5630863" y="812800"/>
                <a:ext cx="203200" cy="203200"/>
              </a:xfrm>
              <a:prstGeom prst="ellipse">
                <a:avLst/>
              </a:prstGeom>
              <a:grpFill/>
              <a:ln w="9525">
                <a:solidFill>
                  <a:srgbClr val="7FBA00"/>
                </a:solidFill>
                <a:round/>
                <a:headEnd/>
                <a:tailEnd/>
              </a:ln>
              <a:extLst/>
            </p:spPr>
            <p:txBody>
              <a:bodyPr vert="horz" wrap="square" lIns="93260" tIns="46630" rIns="93260" bIns="46630"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w="9525">
                <a:solidFill>
                  <a:srgbClr val="7FBA00"/>
                </a:solidFill>
                <a:round/>
                <a:headEnd/>
                <a:tailEnd/>
              </a:ln>
              <a:extLst/>
            </p:spPr>
            <p:txBody>
              <a:bodyPr vert="horz" wrap="square" lIns="93260" tIns="46630" rIns="93260" bIns="46630"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48" name="Freeform 47"/>
          <p:cNvSpPr/>
          <p:nvPr/>
        </p:nvSpPr>
        <p:spPr bwMode="auto">
          <a:xfrm flipV="1">
            <a:off x="3770653" y="3650853"/>
            <a:ext cx="6927757" cy="695297"/>
          </a:xfrm>
          <a:custGeom>
            <a:avLst/>
            <a:gdLst>
              <a:gd name="connsiteX0" fmla="*/ 0 w 5779008"/>
              <a:gd name="connsiteY0" fmla="*/ 341376 h 341376"/>
              <a:gd name="connsiteX1" fmla="*/ 1097280 w 5779008"/>
              <a:gd name="connsiteY1" fmla="*/ 0 h 341376"/>
              <a:gd name="connsiteX2" fmla="*/ 5779008 w 5779008"/>
              <a:gd name="connsiteY2" fmla="*/ 0 h 341376"/>
              <a:gd name="connsiteX0" fmla="*/ 0 w 6256679"/>
              <a:gd name="connsiteY0" fmla="*/ 341376 h 341376"/>
              <a:gd name="connsiteX1" fmla="*/ 1097280 w 6256679"/>
              <a:gd name="connsiteY1" fmla="*/ 0 h 341376"/>
              <a:gd name="connsiteX2" fmla="*/ 6256679 w 6256679"/>
              <a:gd name="connsiteY2" fmla="*/ 0 h 341376"/>
              <a:gd name="connsiteX0" fmla="*/ 0 w 6256679"/>
              <a:gd name="connsiteY0" fmla="*/ 341376 h 341376"/>
              <a:gd name="connsiteX1" fmla="*/ 1217860 w 6256679"/>
              <a:gd name="connsiteY1" fmla="*/ 0 h 341376"/>
              <a:gd name="connsiteX2" fmla="*/ 6256679 w 6256679"/>
              <a:gd name="connsiteY2" fmla="*/ 0 h 341376"/>
              <a:gd name="connsiteX0" fmla="*/ 0 w 5493004"/>
              <a:gd name="connsiteY0" fmla="*/ 341376 h 341376"/>
              <a:gd name="connsiteX1" fmla="*/ 1217860 w 5493004"/>
              <a:gd name="connsiteY1" fmla="*/ 0 h 341376"/>
              <a:gd name="connsiteX2" fmla="*/ 5493004 w 5493004"/>
              <a:gd name="connsiteY2" fmla="*/ 0 h 341376"/>
              <a:gd name="connsiteX0" fmla="*/ 0 w 5837249"/>
              <a:gd name="connsiteY0" fmla="*/ 341376 h 341376"/>
              <a:gd name="connsiteX1" fmla="*/ 1217860 w 5837249"/>
              <a:gd name="connsiteY1" fmla="*/ 0 h 341376"/>
              <a:gd name="connsiteX2" fmla="*/ 5837249 w 5837249"/>
              <a:gd name="connsiteY2" fmla="*/ 5379 h 341376"/>
              <a:gd name="connsiteX0" fmla="*/ 0 w 6020129"/>
              <a:gd name="connsiteY0" fmla="*/ 341376 h 341376"/>
              <a:gd name="connsiteX1" fmla="*/ 1217860 w 6020129"/>
              <a:gd name="connsiteY1" fmla="*/ 0 h 341376"/>
              <a:gd name="connsiteX2" fmla="*/ 6020129 w 6020129"/>
              <a:gd name="connsiteY2" fmla="*/ 16809 h 341376"/>
            </a:gdLst>
            <a:ahLst/>
            <a:cxnLst>
              <a:cxn ang="0">
                <a:pos x="connsiteX0" y="connsiteY0"/>
              </a:cxn>
              <a:cxn ang="0">
                <a:pos x="connsiteX1" y="connsiteY1"/>
              </a:cxn>
              <a:cxn ang="0">
                <a:pos x="connsiteX2" y="connsiteY2"/>
              </a:cxn>
            </a:cxnLst>
            <a:rect l="l" t="t" r="r" b="b"/>
            <a:pathLst>
              <a:path w="6020129" h="341376">
                <a:moveTo>
                  <a:pt x="0" y="341376"/>
                </a:moveTo>
                <a:lnTo>
                  <a:pt x="1217860" y="0"/>
                </a:lnTo>
                <a:lnTo>
                  <a:pt x="6020129" y="16809"/>
                </a:lnTo>
              </a:path>
            </a:pathLst>
          </a:custGeom>
          <a:noFill/>
          <a:ln w="3175">
            <a:solidFill>
              <a:schemeClr val="bg2">
                <a:lumMod val="1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5938505" y="3994791"/>
            <a:ext cx="6231445" cy="1409617"/>
          </a:xfrm>
          <a:prstGeom prst="rect">
            <a:avLst/>
          </a:prstGeom>
        </p:spPr>
        <p:txBody>
          <a:bodyPr wrap="square">
            <a:spAutoFit/>
          </a:bodyPr>
          <a:lstStyle/>
          <a:p>
            <a:pPr lvl="0" defTabSz="914192">
              <a:lnSpc>
                <a:spcPct val="90000"/>
              </a:lnSpc>
              <a:defRPr/>
            </a:pPr>
            <a:r>
              <a:rPr lang="en-US" sz="2400" b="1">
                <a:solidFill>
                  <a:srgbClr val="00BCF2"/>
                </a:solidFill>
                <a:latin typeface="Segoe UI Semilight"/>
              </a:rPr>
              <a:t>Data Protection </a:t>
            </a:r>
          </a:p>
          <a:p>
            <a:pPr lvl="0">
              <a:defRPr/>
            </a:pPr>
            <a:r>
              <a:rPr lang="en-US" sz="1600">
                <a:solidFill>
                  <a:schemeClr val="tx1">
                    <a:lumMod val="50000"/>
                  </a:schemeClr>
                </a:solidFill>
                <a:latin typeface="Segoe UI Semilight"/>
              </a:rPr>
              <a:t>Encryption in transit    </a:t>
            </a:r>
            <a:r>
              <a:rPr lang="en-US" sz="1400">
                <a:solidFill>
                  <a:schemeClr val="tx1">
                    <a:lumMod val="50000"/>
                  </a:schemeClr>
                </a:solidFill>
                <a:latin typeface="Segoe UI Semilight"/>
              </a:rPr>
              <a:t>: </a:t>
            </a:r>
            <a:r>
              <a:rPr kumimoji="0" lang="en-US" sz="1400" b="1" i="1" u="none" strike="noStrike" kern="1200" cap="none" spc="0" normalizeH="0" baseline="0" noProof="0">
                <a:ln>
                  <a:noFill/>
                </a:ln>
                <a:solidFill>
                  <a:schemeClr val="tx1">
                    <a:lumMod val="50000"/>
                  </a:schemeClr>
                </a:solidFill>
                <a:effectLst/>
                <a:uLnTx/>
                <a:uFillTx/>
                <a:latin typeface="Segoe UI"/>
                <a:ea typeface="+mn-ea"/>
                <a:cs typeface="+mn-cs"/>
              </a:rPr>
              <a:t>Transport Layer Security </a:t>
            </a:r>
            <a:endParaRPr kumimoji="0" lang="en-US" sz="1600" b="0" i="0" u="none" strike="noStrike" kern="1200" cap="none" spc="0" normalizeH="0" baseline="0" noProof="0">
              <a:ln>
                <a:noFill/>
              </a:ln>
              <a:solidFill>
                <a:schemeClr val="tx1">
                  <a:lumMod val="50000"/>
                </a:schemeClr>
              </a:solidFill>
              <a:effectLst/>
              <a:uLnTx/>
              <a:uFillTx/>
              <a:latin typeface="Segoe UI"/>
              <a:ea typeface="+mn-ea"/>
              <a:cs typeface="+mn-cs"/>
            </a:endParaRPr>
          </a:p>
          <a:p>
            <a:pPr lvl="0">
              <a:defRPr/>
            </a:pPr>
            <a:r>
              <a:rPr lang="en-US" sz="1600">
                <a:solidFill>
                  <a:schemeClr val="tx1">
                    <a:lumMod val="50000"/>
                  </a:schemeClr>
                </a:solidFill>
                <a:latin typeface="Segoe UI Semilight"/>
              </a:rPr>
              <a:t>Encryption at rest</a:t>
            </a:r>
            <a:r>
              <a:rPr kumimoji="0" lang="en-US" sz="1600" b="0" i="0" u="none" strike="noStrike" kern="1200" cap="none" spc="0" normalizeH="0" baseline="0" noProof="0">
                <a:ln>
                  <a:noFill/>
                </a:ln>
                <a:solidFill>
                  <a:schemeClr val="tx1">
                    <a:lumMod val="50000"/>
                  </a:schemeClr>
                </a:solidFill>
                <a:effectLst/>
                <a:uLnTx/>
                <a:uFillTx/>
                <a:latin typeface="Segoe UI"/>
                <a:ea typeface="+mn-ea"/>
                <a:cs typeface="+mn-cs"/>
              </a:rPr>
              <a:t>	    </a:t>
            </a:r>
            <a:r>
              <a:rPr lang="en-US" sz="1600">
                <a:solidFill>
                  <a:schemeClr val="tx1">
                    <a:lumMod val="50000"/>
                  </a:schemeClr>
                </a:solidFill>
                <a:latin typeface="Segoe UI Semilight"/>
              </a:rPr>
              <a:t>: </a:t>
            </a:r>
            <a:r>
              <a:rPr kumimoji="0" lang="en-US" sz="1400" b="1" i="1" u="none" strike="noStrike" kern="1200" cap="none" spc="0" normalizeH="0" baseline="0" noProof="0">
                <a:ln>
                  <a:noFill/>
                </a:ln>
                <a:solidFill>
                  <a:schemeClr val="tx1">
                    <a:lumMod val="50000"/>
                  </a:schemeClr>
                </a:solidFill>
                <a:effectLst/>
                <a:uLnTx/>
                <a:uFillTx/>
                <a:latin typeface="Segoe UI"/>
                <a:ea typeface="+mn-ea"/>
                <a:cs typeface="+mn-cs"/>
              </a:rPr>
              <a:t>Transparent Data Encryption </a:t>
            </a:r>
            <a:endParaRPr kumimoji="0" lang="en-US" sz="1600" b="0" i="0" u="none" strike="noStrike" kern="1200" cap="none" spc="0" normalizeH="0" baseline="0" noProof="0">
              <a:ln>
                <a:noFill/>
              </a:ln>
              <a:solidFill>
                <a:schemeClr val="tx1">
                  <a:lumMod val="50000"/>
                </a:schemeClr>
              </a:solidFill>
              <a:effectLst/>
              <a:uLnTx/>
              <a:uFillTx/>
              <a:latin typeface="Segoe UI Semilight"/>
              <a:ea typeface="+mn-ea"/>
              <a:cs typeface="+mn-cs"/>
            </a:endParaRPr>
          </a:p>
          <a:p>
            <a:pPr lvl="0">
              <a:defRPr/>
            </a:pPr>
            <a:r>
              <a:rPr lang="en-US" sz="1600">
                <a:solidFill>
                  <a:schemeClr val="tx1">
                    <a:lumMod val="50000"/>
                  </a:schemeClr>
                </a:solidFill>
                <a:latin typeface="Segoe UI Semilight"/>
              </a:rPr>
              <a:t>Encryption in use </a:t>
            </a:r>
            <a:r>
              <a:rPr lang="en-US" sz="1600">
                <a:solidFill>
                  <a:schemeClr val="tx1">
                    <a:lumMod val="50000"/>
                  </a:schemeClr>
                </a:solidFill>
                <a:latin typeface="Segoe UI"/>
              </a:rPr>
              <a:t>	</a:t>
            </a:r>
            <a:r>
              <a:rPr kumimoji="0" lang="en-US" sz="1600" b="0" i="0" u="none" strike="noStrike" kern="1200" cap="none" spc="0" normalizeH="0" baseline="0" noProof="0">
                <a:ln>
                  <a:noFill/>
                </a:ln>
                <a:solidFill>
                  <a:schemeClr val="tx1">
                    <a:lumMod val="50000"/>
                  </a:schemeClr>
                </a:solidFill>
                <a:effectLst/>
                <a:uLnTx/>
                <a:uFillTx/>
                <a:latin typeface="Segoe UI"/>
                <a:ea typeface="+mn-ea"/>
                <a:cs typeface="+mn-cs"/>
              </a:rPr>
              <a:t>    </a:t>
            </a:r>
            <a:r>
              <a:rPr lang="en-US" sz="1600">
                <a:solidFill>
                  <a:schemeClr val="tx1">
                    <a:lumMod val="50000"/>
                  </a:schemeClr>
                </a:solidFill>
                <a:latin typeface="Segoe UI Semilight"/>
              </a:rPr>
              <a:t>: </a:t>
            </a:r>
            <a:r>
              <a:rPr kumimoji="0" lang="en-US" sz="1400" b="1" i="1" u="none" strike="noStrike" kern="1200" cap="none" spc="0" normalizeH="0" baseline="0" noProof="0">
                <a:ln>
                  <a:noFill/>
                </a:ln>
                <a:solidFill>
                  <a:schemeClr val="tx1">
                    <a:lumMod val="50000"/>
                  </a:schemeClr>
                </a:solidFill>
                <a:effectLst/>
                <a:uLnTx/>
                <a:uFillTx/>
                <a:latin typeface="Segoe UI"/>
                <a:ea typeface="+mn-ea"/>
                <a:cs typeface="+mn-cs"/>
              </a:rPr>
              <a:t>Always Encrypted </a:t>
            </a:r>
            <a:endParaRPr kumimoji="0" lang="en-US" sz="1600" b="0" i="1" u="none" strike="noStrike" kern="1200" cap="none" spc="0" normalizeH="0" baseline="0" noProof="0">
              <a:ln>
                <a:noFill/>
              </a:ln>
              <a:solidFill>
                <a:schemeClr val="tx1">
                  <a:lumMod val="50000"/>
                </a:schemeClr>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lumMod val="50000"/>
                </a:schemeClr>
              </a:solidFill>
              <a:effectLst/>
              <a:uLnTx/>
              <a:uFillTx/>
              <a:latin typeface="Segoe UI Semilight"/>
              <a:ea typeface="+mn-ea"/>
              <a:cs typeface="+mn-cs"/>
            </a:endParaRPr>
          </a:p>
        </p:txBody>
      </p:sp>
      <p:pic>
        <p:nvPicPr>
          <p:cNvPr id="2" name="Picture 1"/>
          <p:cNvPicPr>
            <a:picLocks noChangeAspect="1"/>
          </p:cNvPicPr>
          <p:nvPr/>
        </p:nvPicPr>
        <p:blipFill>
          <a:blip r:embed="rId3"/>
          <a:stretch>
            <a:fillRect/>
          </a:stretch>
        </p:blipFill>
        <p:spPr>
          <a:xfrm>
            <a:off x="2514236" y="2698225"/>
            <a:ext cx="1044964" cy="787805"/>
          </a:xfrm>
          <a:prstGeom prst="rect">
            <a:avLst/>
          </a:prstGeom>
        </p:spPr>
      </p:pic>
      <p:sp>
        <p:nvSpPr>
          <p:cNvPr id="28" name="TextBox 27"/>
          <p:cNvSpPr txBox="1"/>
          <p:nvPr/>
        </p:nvSpPr>
        <p:spPr>
          <a:xfrm>
            <a:off x="-12564" y="5656291"/>
            <a:ext cx="12204564" cy="97413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b="1">
                <a:solidFill>
                  <a:schemeClr val="tx1">
                    <a:lumMod val="50000"/>
                  </a:schemeClr>
                </a:solidFill>
                <a:latin typeface="Segoe UI Semilight"/>
              </a:rPr>
              <a:t>Compliance</a:t>
            </a:r>
            <a:r>
              <a:rPr kumimoji="0" lang="en-US" sz="2745" b="0" i="0" u="none" strike="noStrike" kern="1200" cap="none" spc="-100" normalizeH="0" baseline="0" noProof="0">
                <a:ln w="3175">
                  <a:noFill/>
                </a:ln>
                <a:solidFill>
                  <a:schemeClr val="tx1">
                    <a:lumMod val="50000"/>
                  </a:schemeClr>
                </a:solidFill>
                <a:effectLst/>
                <a:uLnTx/>
                <a:uFillTx/>
                <a:latin typeface="Segoe UI Light"/>
                <a:ea typeface="+mn-ea"/>
                <a:cs typeface="Segoe UI" pitchFamily="34" charset="0"/>
              </a:rPr>
              <a:t>: 	</a:t>
            </a:r>
            <a:r>
              <a:rPr lang="en-US" sz="1600">
                <a:solidFill>
                  <a:schemeClr val="tx1">
                    <a:lumMod val="50000"/>
                  </a:schemeClr>
                </a:solidFill>
                <a:latin typeface="Segoe UI Semilight"/>
              </a:rPr>
              <a:t>FedRAMP,          HIPAA,       PCI,         EU Model Clauses , UK G-Cloud,  ISO,</a:t>
            </a:r>
          </a:p>
          <a:p>
            <a:pPr defTabSz="914225">
              <a:lnSpc>
                <a:spcPct val="90000"/>
              </a:lnSpc>
              <a:spcAft>
                <a:spcPts val="600"/>
              </a:spcAft>
              <a:defRPr/>
            </a:pPr>
            <a:r>
              <a:rPr lang="en-US" sz="1600">
                <a:solidFill>
                  <a:schemeClr val="tx1">
                    <a:lumMod val="50000"/>
                  </a:schemeClr>
                </a:solidFill>
                <a:latin typeface="Segoe UI Semilight"/>
              </a:rPr>
              <a:t>                                 (government), (medical),   (payment), (personal),             (public sector)</a:t>
            </a:r>
          </a:p>
        </p:txBody>
      </p:sp>
      <p:grpSp>
        <p:nvGrpSpPr>
          <p:cNvPr id="30" name="Group 29"/>
          <p:cNvGrpSpPr/>
          <p:nvPr/>
        </p:nvGrpSpPr>
        <p:grpSpPr>
          <a:xfrm>
            <a:off x="4936069" y="3894919"/>
            <a:ext cx="718850" cy="718850"/>
            <a:chOff x="9315540" y="2260675"/>
            <a:chExt cx="718850" cy="718850"/>
          </a:xfrm>
        </p:grpSpPr>
        <p:sp>
          <p:nvSpPr>
            <p:cNvPr id="53" name="Oval 52"/>
            <p:cNvSpPr/>
            <p:nvPr/>
          </p:nvSpPr>
          <p:spPr bwMode="auto">
            <a:xfrm>
              <a:off x="9315540" y="2260675"/>
              <a:ext cx="718850" cy="718850"/>
            </a:xfrm>
            <a:prstGeom prst="ellipse">
              <a:avLst/>
            </a:prstGeom>
            <a:solidFill>
              <a:schemeClr val="bg1"/>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ounded Rectangle 5"/>
            <p:cNvSpPr>
              <a:spLocks noChangeAspect="1"/>
            </p:cNvSpPr>
            <p:nvPr/>
          </p:nvSpPr>
          <p:spPr bwMode="auto">
            <a:xfrm>
              <a:off x="9513302" y="2381112"/>
              <a:ext cx="323327" cy="477976"/>
            </a:xfrm>
            <a:custGeom>
              <a:avLst/>
              <a:gdLst/>
              <a:ahLst/>
              <a:cxnLst/>
              <a:rect l="l" t="t" r="r" b="b"/>
              <a:pathLst>
                <a:path w="507037" h="749752">
                  <a:moveTo>
                    <a:pt x="253519" y="339042"/>
                  </a:moveTo>
                  <a:cubicBezTo>
                    <a:pt x="204663" y="339042"/>
                    <a:pt x="165058" y="378647"/>
                    <a:pt x="165058" y="427503"/>
                  </a:cubicBezTo>
                  <a:cubicBezTo>
                    <a:pt x="165058" y="457766"/>
                    <a:pt x="180255" y="484480"/>
                    <a:pt x="203474" y="500373"/>
                  </a:cubicBezTo>
                  <a:lnTo>
                    <a:pt x="177838" y="653426"/>
                  </a:lnTo>
                  <a:lnTo>
                    <a:pt x="329199" y="653426"/>
                  </a:lnTo>
                  <a:lnTo>
                    <a:pt x="303565" y="500373"/>
                  </a:lnTo>
                  <a:cubicBezTo>
                    <a:pt x="326783" y="484480"/>
                    <a:pt x="341980" y="457766"/>
                    <a:pt x="341980" y="427503"/>
                  </a:cubicBezTo>
                  <a:cubicBezTo>
                    <a:pt x="341980" y="378647"/>
                    <a:pt x="302375" y="339042"/>
                    <a:pt x="253519" y="339042"/>
                  </a:cubicBezTo>
                  <a:close/>
                  <a:moveTo>
                    <a:pt x="289130" y="68"/>
                  </a:moveTo>
                  <a:cubicBezTo>
                    <a:pt x="363198" y="-1860"/>
                    <a:pt x="432293" y="36794"/>
                    <a:pt x="468760" y="100561"/>
                  </a:cubicBezTo>
                  <a:lnTo>
                    <a:pt x="421696" y="126869"/>
                  </a:lnTo>
                  <a:cubicBezTo>
                    <a:pt x="395009" y="80598"/>
                    <a:pt x="344595" y="52570"/>
                    <a:pt x="290565" y="53964"/>
                  </a:cubicBezTo>
                  <a:cubicBezTo>
                    <a:pt x="236467" y="55360"/>
                    <a:pt x="187565" y="86026"/>
                    <a:pt x="163410" y="133701"/>
                  </a:cubicBezTo>
                  <a:cubicBezTo>
                    <a:pt x="145935" y="168192"/>
                    <a:pt x="143492" y="207468"/>
                    <a:pt x="156009" y="242715"/>
                  </a:cubicBezTo>
                  <a:lnTo>
                    <a:pt x="422529" y="242715"/>
                  </a:lnTo>
                  <a:cubicBezTo>
                    <a:pt x="469202" y="242715"/>
                    <a:pt x="507037" y="280550"/>
                    <a:pt x="507037" y="327223"/>
                  </a:cubicBezTo>
                  <a:lnTo>
                    <a:pt x="507037" y="665244"/>
                  </a:lnTo>
                  <a:cubicBezTo>
                    <a:pt x="507037" y="711917"/>
                    <a:pt x="469202" y="749752"/>
                    <a:pt x="422529" y="749752"/>
                  </a:cubicBezTo>
                  <a:lnTo>
                    <a:pt x="84508" y="749752"/>
                  </a:lnTo>
                  <a:cubicBezTo>
                    <a:pt x="37836" y="749752"/>
                    <a:pt x="0" y="711917"/>
                    <a:pt x="0" y="665244"/>
                  </a:cubicBezTo>
                  <a:lnTo>
                    <a:pt x="0" y="327223"/>
                  </a:lnTo>
                  <a:cubicBezTo>
                    <a:pt x="0" y="280550"/>
                    <a:pt x="37836" y="242715"/>
                    <a:pt x="84508" y="242715"/>
                  </a:cubicBezTo>
                  <a:lnTo>
                    <a:pt x="101166" y="242715"/>
                  </a:lnTo>
                  <a:cubicBezTo>
                    <a:pt x="88947" y="199061"/>
                    <a:pt x="93917" y="151930"/>
                    <a:pt x="115014" y="109936"/>
                  </a:cubicBezTo>
                  <a:cubicBezTo>
                    <a:pt x="148003" y="44269"/>
                    <a:pt x="214993" y="1998"/>
                    <a:pt x="289130" y="68"/>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39877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out)">
                                      <p:cBhvr>
                                        <p:cTn id="7" dur="750"/>
                                        <p:tgtEl>
                                          <p:spTgt spid="31"/>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32"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circle(out)">
                                      <p:cBhvr>
                                        <p:cTn id="21" dur="750"/>
                                        <p:tgtEl>
                                          <p:spTgt spid="32"/>
                                        </p:tgtEl>
                                      </p:cBhvr>
                                    </p:animEffect>
                                  </p:childTnLst>
                                </p:cTn>
                              </p:par>
                              <p:par>
                                <p:cTn id="22" presetID="22" presetClass="entr" presetSubtype="8" fill="hold" grpId="0"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par>
                                <p:cTn id="25" presetID="10" presetClass="entr" presetSubtype="0" fill="hold" nodeType="withEffect">
                                  <p:stCondLst>
                                    <p:cond delay="5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circle(out)">
                                      <p:cBhvr>
                                        <p:cTn id="35" dur="750"/>
                                        <p:tgtEl>
                                          <p:spTgt spid="33"/>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par>
                                <p:cTn id="39" presetID="10" presetClass="entr" presetSubtype="0"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p:bldP spid="36" grpId="0" animBg="1"/>
      <p:bldP spid="40" grpId="0" animBg="1"/>
      <p:bldP spid="41" grpId="0"/>
      <p:bldP spid="48" grpId="0" animBg="1"/>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471980" y="0"/>
            <a:ext cx="6948620"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 name="Group 30"/>
          <p:cNvGrpSpPr/>
          <p:nvPr/>
        </p:nvGrpSpPr>
        <p:grpSpPr>
          <a:xfrm>
            <a:off x="5862047" y="3907881"/>
            <a:ext cx="492258" cy="670460"/>
            <a:chOff x="5606149" y="4501139"/>
            <a:chExt cx="571148" cy="777908"/>
          </a:xfrm>
        </p:grpSpPr>
        <p:grpSp>
          <p:nvGrpSpPr>
            <p:cNvPr id="284" name="Group 283"/>
            <p:cNvGrpSpPr/>
            <p:nvPr/>
          </p:nvGrpSpPr>
          <p:grpSpPr>
            <a:xfrm>
              <a:off x="5606149" y="4501139"/>
              <a:ext cx="571148" cy="377798"/>
              <a:chOff x="2735263" y="1203325"/>
              <a:chExt cx="6724650" cy="4448176"/>
            </a:xfrm>
            <a:solidFill>
              <a:schemeClr val="bg1"/>
            </a:solidFill>
          </p:grpSpPr>
          <p:sp>
            <p:nvSpPr>
              <p:cNvPr id="28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7" name="Group 286"/>
            <p:cNvGrpSpPr/>
            <p:nvPr/>
          </p:nvGrpSpPr>
          <p:grpSpPr>
            <a:xfrm>
              <a:off x="5606149" y="4901249"/>
              <a:ext cx="571148" cy="377798"/>
              <a:chOff x="2735263" y="1203325"/>
              <a:chExt cx="6724650" cy="4448176"/>
            </a:xfrm>
            <a:solidFill>
              <a:schemeClr val="bg1"/>
            </a:solidFill>
          </p:grpSpPr>
          <p:sp>
            <p:nvSpPr>
              <p:cNvPr id="288"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0" name="Group 289"/>
          <p:cNvGrpSpPr/>
          <p:nvPr/>
        </p:nvGrpSpPr>
        <p:grpSpPr>
          <a:xfrm>
            <a:off x="6232896" y="5125392"/>
            <a:ext cx="492258" cy="670460"/>
            <a:chOff x="5606149" y="4501139"/>
            <a:chExt cx="571148" cy="777908"/>
          </a:xfrm>
        </p:grpSpPr>
        <p:grpSp>
          <p:nvGrpSpPr>
            <p:cNvPr id="291" name="Group 290"/>
            <p:cNvGrpSpPr/>
            <p:nvPr/>
          </p:nvGrpSpPr>
          <p:grpSpPr>
            <a:xfrm>
              <a:off x="5606149" y="4501139"/>
              <a:ext cx="571148" cy="377798"/>
              <a:chOff x="2735263" y="1203325"/>
              <a:chExt cx="6724650" cy="4448176"/>
            </a:xfrm>
            <a:solidFill>
              <a:schemeClr val="bg1"/>
            </a:solidFill>
          </p:grpSpPr>
          <p:sp>
            <p:nvSpPr>
              <p:cNvPr id="29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2" name="Group 291"/>
            <p:cNvGrpSpPr/>
            <p:nvPr/>
          </p:nvGrpSpPr>
          <p:grpSpPr>
            <a:xfrm>
              <a:off x="5606149" y="4901249"/>
              <a:ext cx="571148" cy="377798"/>
              <a:chOff x="2735263" y="1203325"/>
              <a:chExt cx="6724650" cy="4448176"/>
            </a:xfrm>
            <a:solidFill>
              <a:schemeClr val="bg1"/>
            </a:solidFill>
          </p:grpSpPr>
          <p:sp>
            <p:nvSpPr>
              <p:cNvPr id="293"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p:cNvGrpSpPr/>
          <p:nvPr/>
        </p:nvGrpSpPr>
        <p:grpSpPr>
          <a:xfrm>
            <a:off x="5574108" y="5125392"/>
            <a:ext cx="492258" cy="670460"/>
            <a:chOff x="5606149" y="4501139"/>
            <a:chExt cx="571148" cy="777908"/>
          </a:xfrm>
        </p:grpSpPr>
        <p:grpSp>
          <p:nvGrpSpPr>
            <p:cNvPr id="298" name="Group 297"/>
            <p:cNvGrpSpPr/>
            <p:nvPr/>
          </p:nvGrpSpPr>
          <p:grpSpPr>
            <a:xfrm>
              <a:off x="5606149" y="4501139"/>
              <a:ext cx="571148" cy="377798"/>
              <a:chOff x="2735263" y="1203325"/>
              <a:chExt cx="6724650" cy="4448176"/>
            </a:xfrm>
            <a:solidFill>
              <a:schemeClr val="bg1"/>
            </a:solidFill>
          </p:grpSpPr>
          <p:sp>
            <p:nvSpPr>
              <p:cNvPr id="302"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9" name="Group 298"/>
            <p:cNvGrpSpPr/>
            <p:nvPr/>
          </p:nvGrpSpPr>
          <p:grpSpPr>
            <a:xfrm>
              <a:off x="5606149" y="4901249"/>
              <a:ext cx="571148" cy="377798"/>
              <a:chOff x="2735263" y="1203325"/>
              <a:chExt cx="6724650" cy="4448176"/>
            </a:xfrm>
            <a:solidFill>
              <a:schemeClr val="bg1"/>
            </a:solidFill>
          </p:grpSpPr>
          <p:sp>
            <p:nvSpPr>
              <p:cNvPr id="300"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04" name="Group 303"/>
          <p:cNvGrpSpPr/>
          <p:nvPr/>
        </p:nvGrpSpPr>
        <p:grpSpPr>
          <a:xfrm>
            <a:off x="6899142" y="5125392"/>
            <a:ext cx="492258" cy="670460"/>
            <a:chOff x="5606149" y="4501139"/>
            <a:chExt cx="571148" cy="777908"/>
          </a:xfrm>
        </p:grpSpPr>
        <p:grpSp>
          <p:nvGrpSpPr>
            <p:cNvPr id="305" name="Group 304"/>
            <p:cNvGrpSpPr/>
            <p:nvPr/>
          </p:nvGrpSpPr>
          <p:grpSpPr>
            <a:xfrm>
              <a:off x="5606149" y="4501139"/>
              <a:ext cx="571148" cy="377798"/>
              <a:chOff x="2735263" y="1203325"/>
              <a:chExt cx="6724650" cy="4448176"/>
            </a:xfrm>
            <a:solidFill>
              <a:schemeClr val="bg1"/>
            </a:solidFill>
          </p:grpSpPr>
          <p:sp>
            <p:nvSpPr>
              <p:cNvPr id="309"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6" name="Group 305"/>
            <p:cNvGrpSpPr/>
            <p:nvPr/>
          </p:nvGrpSpPr>
          <p:grpSpPr>
            <a:xfrm>
              <a:off x="5606149" y="4901249"/>
              <a:ext cx="571148" cy="377798"/>
              <a:chOff x="2735263" y="1203325"/>
              <a:chExt cx="6724650" cy="4448176"/>
            </a:xfrm>
            <a:solidFill>
              <a:schemeClr val="bg1"/>
            </a:solidFill>
          </p:grpSpPr>
          <p:sp>
            <p:nvSpPr>
              <p:cNvPr id="307"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0" name="Freeform 38"/>
          <p:cNvSpPr>
            <a:spLocks/>
          </p:cNvSpPr>
          <p:nvPr/>
        </p:nvSpPr>
        <p:spPr bwMode="auto">
          <a:xfrm>
            <a:off x="7907380" y="338926"/>
            <a:ext cx="3975619" cy="261419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Freeform 38"/>
          <p:cNvSpPr>
            <a:spLocks/>
          </p:cNvSpPr>
          <p:nvPr/>
        </p:nvSpPr>
        <p:spPr bwMode="auto">
          <a:xfrm>
            <a:off x="7630864" y="402400"/>
            <a:ext cx="1924727" cy="126561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3" name="Freeform 38"/>
          <p:cNvSpPr>
            <a:spLocks/>
          </p:cNvSpPr>
          <p:nvPr/>
        </p:nvSpPr>
        <p:spPr bwMode="auto">
          <a:xfrm>
            <a:off x="5718151" y="1150424"/>
            <a:ext cx="2799488" cy="184082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58" name="AutoShape 19"/>
          <p:cNvSpPr>
            <a:spLocks noChangeAspect="1" noChangeArrowheads="1" noTextEdit="1"/>
          </p:cNvSpPr>
          <p:nvPr/>
        </p:nvSpPr>
        <p:spPr bwMode="auto">
          <a:xfrm>
            <a:off x="7759866" y="1220391"/>
            <a:ext cx="3794243" cy="1779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pic>
        <p:nvPicPr>
          <p:cNvPr id="279" name="Picture 27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7291" y="4603293"/>
            <a:ext cx="731888" cy="490900"/>
          </a:xfrm>
          <a:prstGeom prst="rect">
            <a:avLst/>
          </a:prstGeom>
        </p:spPr>
      </p:pic>
      <p:pic>
        <p:nvPicPr>
          <p:cNvPr id="56" name="Picture 5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441325" y="5229047"/>
            <a:ext cx="1323822" cy="249468"/>
          </a:xfrm>
          <a:prstGeom prst="rect">
            <a:avLst/>
          </a:prstGeom>
        </p:spPr>
      </p:pic>
      <p:sp>
        <p:nvSpPr>
          <p:cNvPr id="97" name="AutoShape 3"/>
          <p:cNvSpPr>
            <a:spLocks noChangeAspect="1" noChangeArrowheads="1" noTextEdit="1"/>
          </p:cNvSpPr>
          <p:nvPr/>
        </p:nvSpPr>
        <p:spPr bwMode="auto">
          <a:xfrm>
            <a:off x="4465801" y="4864334"/>
            <a:ext cx="5830323" cy="18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5" name="AutoShape 3"/>
          <p:cNvSpPr>
            <a:spLocks noChangeAspect="1" noChangeArrowheads="1" noTextEdit="1"/>
          </p:cNvSpPr>
          <p:nvPr/>
        </p:nvSpPr>
        <p:spPr bwMode="auto">
          <a:xfrm>
            <a:off x="6520583" y="1626846"/>
            <a:ext cx="749788" cy="53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pic>
        <p:nvPicPr>
          <p:cNvPr id="13" name="Picture 12"/>
          <p:cNvPicPr>
            <a:picLocks noChangeAspect="1"/>
          </p:cNvPicPr>
          <p:nvPr/>
        </p:nvPicPr>
        <p:blipFill>
          <a:blip r:embed="rId5">
            <a:duotone>
              <a:prstClr val="black"/>
              <a:schemeClr val="accent2">
                <a:tint val="45000"/>
                <a:satMod val="400000"/>
              </a:schemeClr>
            </a:duotone>
            <a:lum bright="-62000"/>
          </a:blip>
          <a:stretch>
            <a:fillRect/>
          </a:stretch>
        </p:blipFill>
        <p:spPr>
          <a:xfrm>
            <a:off x="8098708" y="1208042"/>
            <a:ext cx="1103831" cy="245296"/>
          </a:xfrm>
          <a:prstGeom prst="rect">
            <a:avLst/>
          </a:prstGeom>
          <a:noFill/>
          <a:ln>
            <a:noFill/>
          </a:ln>
        </p:spPr>
      </p:pic>
      <p:sp>
        <p:nvSpPr>
          <p:cNvPr id="224" name="Rectangle 223"/>
          <p:cNvSpPr/>
          <p:nvPr/>
        </p:nvSpPr>
        <p:spPr>
          <a:xfrm>
            <a:off x="9398556" y="2098828"/>
            <a:ext cx="1141557" cy="362072"/>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1440"/>
              </a:spcBef>
              <a:spcAft>
                <a:spcPts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Rights Management</a:t>
            </a:r>
          </a:p>
        </p:txBody>
      </p:sp>
      <p:cxnSp>
        <p:nvCxnSpPr>
          <p:cNvPr id="430" name="Straight Connector 429"/>
          <p:cNvCxnSpPr/>
          <p:nvPr/>
        </p:nvCxnSpPr>
        <p:spPr>
          <a:xfrm>
            <a:off x="8100439" y="3132496"/>
            <a:ext cx="2796" cy="1359443"/>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2" name="AutoShape 13"/>
          <p:cNvSpPr>
            <a:spLocks noChangeAspect="1" noChangeArrowheads="1" noTextEdit="1"/>
          </p:cNvSpPr>
          <p:nvPr/>
        </p:nvSpPr>
        <p:spPr bwMode="auto">
          <a:xfrm>
            <a:off x="7971917" y="3860188"/>
            <a:ext cx="257533" cy="25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236"/>
          <p:cNvSpPr/>
          <p:nvPr/>
        </p:nvSpPr>
        <p:spPr>
          <a:xfrm>
            <a:off x="7096073" y="2037748"/>
            <a:ext cx="797765" cy="181036"/>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AD </a:t>
            </a:r>
          </a:p>
        </p:txBody>
      </p:sp>
      <p:grpSp>
        <p:nvGrpSpPr>
          <p:cNvPr id="28" name="Group 27"/>
          <p:cNvGrpSpPr/>
          <p:nvPr/>
        </p:nvGrpSpPr>
        <p:grpSpPr>
          <a:xfrm>
            <a:off x="6945817" y="5736547"/>
            <a:ext cx="417086" cy="416642"/>
            <a:chOff x="5866850" y="4712408"/>
            <a:chExt cx="417086" cy="416642"/>
          </a:xfrm>
        </p:grpSpPr>
        <p:sp>
          <p:nvSpPr>
            <p:cNvPr id="192" name="Oval 191"/>
            <p:cNvSpPr/>
            <p:nvPr/>
          </p:nvSpPr>
          <p:spPr bwMode="auto">
            <a:xfrm>
              <a:off x="5866850" y="4712408"/>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204" name="Group 4"/>
            <p:cNvGrpSpPr>
              <a:grpSpLocks noChangeAspect="1"/>
            </p:cNvGrpSpPr>
            <p:nvPr/>
          </p:nvGrpSpPr>
          <p:grpSpPr bwMode="auto">
            <a:xfrm>
              <a:off x="5954256" y="4826102"/>
              <a:ext cx="230862" cy="184982"/>
              <a:chOff x="3989" y="3392"/>
              <a:chExt cx="343" cy="295"/>
            </a:xfrm>
          </p:grpSpPr>
          <p:sp>
            <p:nvSpPr>
              <p:cNvPr id="205" name="Freeform 5"/>
              <p:cNvSpPr>
                <a:spLocks/>
              </p:cNvSpPr>
              <p:nvPr/>
            </p:nvSpPr>
            <p:spPr bwMode="auto">
              <a:xfrm>
                <a:off x="3989" y="3392"/>
                <a:ext cx="333" cy="295"/>
              </a:xfrm>
              <a:custGeom>
                <a:avLst/>
                <a:gdLst>
                  <a:gd name="T0" fmla="*/ 380 w 380"/>
                  <a:gd name="T1" fmla="*/ 79 h 287"/>
                  <a:gd name="T2" fmla="*/ 380 w 380"/>
                  <a:gd name="T3" fmla="*/ 48 h 287"/>
                  <a:gd name="T4" fmla="*/ 368 w 380"/>
                  <a:gd name="T5" fmla="*/ 38 h 287"/>
                  <a:gd name="T6" fmla="*/ 359 w 380"/>
                  <a:gd name="T7" fmla="*/ 20 h 287"/>
                  <a:gd name="T8" fmla="*/ 359 w 380"/>
                  <a:gd name="T9" fmla="*/ 17 h 287"/>
                  <a:gd name="T10" fmla="*/ 342 w 380"/>
                  <a:gd name="T11" fmla="*/ 0 h 287"/>
                  <a:gd name="T12" fmla="*/ 203 w 380"/>
                  <a:gd name="T13" fmla="*/ 0 h 287"/>
                  <a:gd name="T14" fmla="*/ 186 w 380"/>
                  <a:gd name="T15" fmla="*/ 17 h 287"/>
                  <a:gd name="T16" fmla="*/ 186 w 380"/>
                  <a:gd name="T17" fmla="*/ 20 h 287"/>
                  <a:gd name="T18" fmla="*/ 170 w 380"/>
                  <a:gd name="T19" fmla="*/ 38 h 287"/>
                  <a:gd name="T20" fmla="*/ 16 w 380"/>
                  <a:gd name="T21" fmla="*/ 38 h 287"/>
                  <a:gd name="T22" fmla="*/ 0 w 380"/>
                  <a:gd name="T23" fmla="*/ 55 h 287"/>
                  <a:gd name="T24" fmla="*/ 0 w 380"/>
                  <a:gd name="T25" fmla="*/ 269 h 287"/>
                  <a:gd name="T26" fmla="*/ 14 w 380"/>
                  <a:gd name="T27" fmla="*/ 287 h 287"/>
                  <a:gd name="T28" fmla="*/ 40 w 380"/>
                  <a:gd name="T29"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0" h="287">
                    <a:moveTo>
                      <a:pt x="380" y="79"/>
                    </a:moveTo>
                    <a:cubicBezTo>
                      <a:pt x="380" y="79"/>
                      <a:pt x="380" y="60"/>
                      <a:pt x="380" y="48"/>
                    </a:cubicBezTo>
                    <a:cubicBezTo>
                      <a:pt x="380" y="36"/>
                      <a:pt x="368" y="38"/>
                      <a:pt x="368" y="38"/>
                    </a:cubicBezTo>
                    <a:cubicBezTo>
                      <a:pt x="363" y="38"/>
                      <a:pt x="359" y="30"/>
                      <a:pt x="359" y="20"/>
                    </a:cubicBezTo>
                    <a:cubicBezTo>
                      <a:pt x="359" y="17"/>
                      <a:pt x="359" y="17"/>
                      <a:pt x="359" y="17"/>
                    </a:cubicBezTo>
                    <a:cubicBezTo>
                      <a:pt x="359" y="8"/>
                      <a:pt x="351" y="0"/>
                      <a:pt x="342" y="0"/>
                    </a:cubicBezTo>
                    <a:cubicBezTo>
                      <a:pt x="203" y="0"/>
                      <a:pt x="203" y="0"/>
                      <a:pt x="203" y="0"/>
                    </a:cubicBezTo>
                    <a:cubicBezTo>
                      <a:pt x="194" y="0"/>
                      <a:pt x="186" y="8"/>
                      <a:pt x="186" y="17"/>
                    </a:cubicBezTo>
                    <a:cubicBezTo>
                      <a:pt x="186" y="20"/>
                      <a:pt x="186" y="20"/>
                      <a:pt x="186" y="20"/>
                    </a:cubicBezTo>
                    <a:cubicBezTo>
                      <a:pt x="186" y="30"/>
                      <a:pt x="179" y="38"/>
                      <a:pt x="170" y="38"/>
                    </a:cubicBezTo>
                    <a:cubicBezTo>
                      <a:pt x="16" y="38"/>
                      <a:pt x="16" y="38"/>
                      <a:pt x="16" y="38"/>
                    </a:cubicBezTo>
                    <a:cubicBezTo>
                      <a:pt x="7" y="38"/>
                      <a:pt x="0" y="46"/>
                      <a:pt x="0" y="55"/>
                    </a:cubicBezTo>
                    <a:cubicBezTo>
                      <a:pt x="0" y="269"/>
                      <a:pt x="0" y="269"/>
                      <a:pt x="0" y="269"/>
                    </a:cubicBezTo>
                    <a:cubicBezTo>
                      <a:pt x="0" y="278"/>
                      <a:pt x="6" y="286"/>
                      <a:pt x="14" y="287"/>
                    </a:cubicBezTo>
                    <a:cubicBezTo>
                      <a:pt x="40" y="287"/>
                      <a:pt x="40" y="287"/>
                      <a:pt x="40" y="287"/>
                    </a:cubicBezTo>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6"/>
              <p:cNvSpPr>
                <a:spLocks/>
              </p:cNvSpPr>
              <p:nvPr/>
            </p:nvSpPr>
            <p:spPr bwMode="auto">
              <a:xfrm>
                <a:off x="4321" y="3454"/>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close/>
                  </a:path>
                </a:pathLst>
              </a:custGeom>
              <a:solidFill>
                <a:srgbClr val="F47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7"/>
              <p:cNvSpPr>
                <a:spLocks/>
              </p:cNvSpPr>
              <p:nvPr/>
            </p:nvSpPr>
            <p:spPr bwMode="auto">
              <a:xfrm>
                <a:off x="3989" y="3392"/>
                <a:ext cx="333" cy="62"/>
              </a:xfrm>
              <a:custGeom>
                <a:avLst/>
                <a:gdLst>
                  <a:gd name="T0" fmla="*/ 368 w 380"/>
                  <a:gd name="T1" fmla="*/ 38 h 60"/>
                  <a:gd name="T2" fmla="*/ 380 w 380"/>
                  <a:gd name="T3" fmla="*/ 48 h 60"/>
                  <a:gd name="T4" fmla="*/ 380 w 380"/>
                  <a:gd name="T5" fmla="*/ 60 h 60"/>
                  <a:gd name="T6" fmla="*/ 379 w 380"/>
                  <a:gd name="T7" fmla="*/ 60 h 60"/>
                  <a:gd name="T8" fmla="*/ 40 w 380"/>
                  <a:gd name="T9" fmla="*/ 60 h 60"/>
                  <a:gd name="T10" fmla="*/ 40 w 380"/>
                  <a:gd name="T11" fmla="*/ 60 h 60"/>
                  <a:gd name="T12" fmla="*/ 0 w 380"/>
                  <a:gd name="T13" fmla="*/ 60 h 60"/>
                  <a:gd name="T14" fmla="*/ 0 w 380"/>
                  <a:gd name="T15" fmla="*/ 55 h 60"/>
                  <a:gd name="T16" fmla="*/ 16 w 380"/>
                  <a:gd name="T17" fmla="*/ 38 h 60"/>
                  <a:gd name="T18" fmla="*/ 170 w 380"/>
                  <a:gd name="T19" fmla="*/ 38 h 60"/>
                  <a:gd name="T20" fmla="*/ 186 w 380"/>
                  <a:gd name="T21" fmla="*/ 20 h 60"/>
                  <a:gd name="T22" fmla="*/ 186 w 380"/>
                  <a:gd name="T23" fmla="*/ 17 h 60"/>
                  <a:gd name="T24" fmla="*/ 203 w 380"/>
                  <a:gd name="T25" fmla="*/ 0 h 60"/>
                  <a:gd name="T26" fmla="*/ 342 w 380"/>
                  <a:gd name="T27" fmla="*/ 0 h 60"/>
                  <a:gd name="T28" fmla="*/ 359 w 380"/>
                  <a:gd name="T29" fmla="*/ 17 h 60"/>
                  <a:gd name="T30" fmla="*/ 359 w 380"/>
                  <a:gd name="T31" fmla="*/ 20 h 60"/>
                  <a:gd name="T32" fmla="*/ 368 w 380"/>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0" h="60">
                    <a:moveTo>
                      <a:pt x="368" y="38"/>
                    </a:moveTo>
                    <a:cubicBezTo>
                      <a:pt x="368" y="38"/>
                      <a:pt x="380" y="36"/>
                      <a:pt x="380" y="48"/>
                    </a:cubicBezTo>
                    <a:cubicBezTo>
                      <a:pt x="380" y="51"/>
                      <a:pt x="380" y="55"/>
                      <a:pt x="380" y="60"/>
                    </a:cubicBezTo>
                    <a:cubicBezTo>
                      <a:pt x="379" y="60"/>
                      <a:pt x="379" y="60"/>
                      <a:pt x="379" y="60"/>
                    </a:cubicBezTo>
                    <a:cubicBezTo>
                      <a:pt x="40" y="60"/>
                      <a:pt x="40" y="60"/>
                      <a:pt x="40" y="60"/>
                    </a:cubicBezTo>
                    <a:cubicBezTo>
                      <a:pt x="40" y="60"/>
                      <a:pt x="40" y="60"/>
                      <a:pt x="40" y="60"/>
                    </a:cubicBezTo>
                    <a:cubicBezTo>
                      <a:pt x="0" y="60"/>
                      <a:pt x="0" y="60"/>
                      <a:pt x="0" y="60"/>
                    </a:cubicBezTo>
                    <a:cubicBezTo>
                      <a:pt x="0" y="58"/>
                      <a:pt x="0" y="57"/>
                      <a:pt x="0" y="55"/>
                    </a:cubicBezTo>
                    <a:cubicBezTo>
                      <a:pt x="0" y="46"/>
                      <a:pt x="7" y="38"/>
                      <a:pt x="16" y="38"/>
                    </a:cubicBezTo>
                    <a:cubicBezTo>
                      <a:pt x="16" y="38"/>
                      <a:pt x="16" y="38"/>
                      <a:pt x="170" y="38"/>
                    </a:cubicBezTo>
                    <a:cubicBezTo>
                      <a:pt x="179" y="38"/>
                      <a:pt x="186" y="30"/>
                      <a:pt x="186" y="20"/>
                    </a:cubicBezTo>
                    <a:cubicBezTo>
                      <a:pt x="186" y="20"/>
                      <a:pt x="186" y="20"/>
                      <a:pt x="186" y="17"/>
                    </a:cubicBezTo>
                    <a:cubicBezTo>
                      <a:pt x="186" y="8"/>
                      <a:pt x="194" y="0"/>
                      <a:pt x="203" y="0"/>
                    </a:cubicBezTo>
                    <a:cubicBezTo>
                      <a:pt x="203" y="0"/>
                      <a:pt x="203" y="0"/>
                      <a:pt x="342" y="0"/>
                    </a:cubicBezTo>
                    <a:cubicBezTo>
                      <a:pt x="351" y="0"/>
                      <a:pt x="359" y="8"/>
                      <a:pt x="359" y="17"/>
                    </a:cubicBezTo>
                    <a:cubicBezTo>
                      <a:pt x="359" y="17"/>
                      <a:pt x="359" y="17"/>
                      <a:pt x="359" y="20"/>
                    </a:cubicBezTo>
                    <a:cubicBezTo>
                      <a:pt x="359" y="30"/>
                      <a:pt x="363" y="38"/>
                      <a:pt x="368" y="3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8"/>
              <p:cNvSpPr>
                <a:spLocks/>
              </p:cNvSpPr>
              <p:nvPr/>
            </p:nvSpPr>
            <p:spPr bwMode="auto">
              <a:xfrm>
                <a:off x="4013" y="3454"/>
                <a:ext cx="319" cy="233"/>
              </a:xfrm>
              <a:custGeom>
                <a:avLst/>
                <a:gdLst>
                  <a:gd name="T0" fmla="*/ 12 w 363"/>
                  <a:gd name="T1" fmla="*/ 227 h 227"/>
                  <a:gd name="T2" fmla="*/ 0 w 363"/>
                  <a:gd name="T3" fmla="*/ 215 h 227"/>
                  <a:gd name="T4" fmla="*/ 0 w 363"/>
                  <a:gd name="T5" fmla="*/ 12 h 227"/>
                  <a:gd name="T6" fmla="*/ 12 w 363"/>
                  <a:gd name="T7" fmla="*/ 0 h 227"/>
                  <a:gd name="T8" fmla="*/ 12 w 363"/>
                  <a:gd name="T9" fmla="*/ 0 h 227"/>
                  <a:gd name="T10" fmla="*/ 351 w 363"/>
                  <a:gd name="T11" fmla="*/ 0 h 227"/>
                  <a:gd name="T12" fmla="*/ 352 w 363"/>
                  <a:gd name="T13" fmla="*/ 0 h 227"/>
                  <a:gd name="T14" fmla="*/ 363 w 363"/>
                  <a:gd name="T15" fmla="*/ 12 h 227"/>
                  <a:gd name="T16" fmla="*/ 363 w 363"/>
                  <a:gd name="T17" fmla="*/ 215 h 227"/>
                  <a:gd name="T18" fmla="*/ 351 w 363"/>
                  <a:gd name="T19" fmla="*/ 227 h 227"/>
                  <a:gd name="T20" fmla="*/ 335 w 363"/>
                  <a:gd name="T21" fmla="*/ 227 h 227"/>
                  <a:gd name="T22" fmla="*/ 35 w 363"/>
                  <a:gd name="T23" fmla="*/ 227 h 227"/>
                  <a:gd name="T24" fmla="*/ 12 w 363"/>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227">
                    <a:moveTo>
                      <a:pt x="12" y="227"/>
                    </a:moveTo>
                    <a:cubicBezTo>
                      <a:pt x="6" y="227"/>
                      <a:pt x="0" y="222"/>
                      <a:pt x="0" y="215"/>
                    </a:cubicBezTo>
                    <a:cubicBezTo>
                      <a:pt x="0" y="12"/>
                      <a:pt x="0" y="12"/>
                      <a:pt x="0" y="12"/>
                    </a:cubicBezTo>
                    <a:cubicBezTo>
                      <a:pt x="0" y="5"/>
                      <a:pt x="6" y="0"/>
                      <a:pt x="12" y="0"/>
                    </a:cubicBezTo>
                    <a:cubicBezTo>
                      <a:pt x="12" y="0"/>
                      <a:pt x="12" y="0"/>
                      <a:pt x="12" y="0"/>
                    </a:cubicBezTo>
                    <a:cubicBezTo>
                      <a:pt x="351" y="0"/>
                      <a:pt x="351" y="0"/>
                      <a:pt x="351" y="0"/>
                    </a:cubicBezTo>
                    <a:cubicBezTo>
                      <a:pt x="351" y="0"/>
                      <a:pt x="352" y="0"/>
                      <a:pt x="352" y="0"/>
                    </a:cubicBezTo>
                    <a:cubicBezTo>
                      <a:pt x="358" y="0"/>
                      <a:pt x="363" y="5"/>
                      <a:pt x="363" y="12"/>
                    </a:cubicBezTo>
                    <a:cubicBezTo>
                      <a:pt x="363" y="215"/>
                      <a:pt x="363" y="215"/>
                      <a:pt x="363" y="215"/>
                    </a:cubicBezTo>
                    <a:cubicBezTo>
                      <a:pt x="363" y="222"/>
                      <a:pt x="357" y="227"/>
                      <a:pt x="351" y="227"/>
                    </a:cubicBezTo>
                    <a:cubicBezTo>
                      <a:pt x="335" y="227"/>
                      <a:pt x="335" y="227"/>
                      <a:pt x="335" y="227"/>
                    </a:cubicBezTo>
                    <a:cubicBezTo>
                      <a:pt x="164" y="227"/>
                      <a:pt x="78" y="227"/>
                      <a:pt x="35" y="227"/>
                    </a:cubicBezTo>
                    <a:cubicBezTo>
                      <a:pt x="26" y="227"/>
                      <a:pt x="18" y="227"/>
                      <a:pt x="12" y="2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9"/>
              <p:cNvSpPr>
                <a:spLocks/>
              </p:cNvSpPr>
              <p:nvPr/>
            </p:nvSpPr>
            <p:spPr bwMode="auto">
              <a:xfrm>
                <a:off x="3989" y="3454"/>
                <a:ext cx="35" cy="233"/>
              </a:xfrm>
              <a:custGeom>
                <a:avLst/>
                <a:gdLst>
                  <a:gd name="T0" fmla="*/ 40 w 40"/>
                  <a:gd name="T1" fmla="*/ 0 h 227"/>
                  <a:gd name="T2" fmla="*/ 28 w 40"/>
                  <a:gd name="T3" fmla="*/ 12 h 227"/>
                  <a:gd name="T4" fmla="*/ 28 w 40"/>
                  <a:gd name="T5" fmla="*/ 215 h 227"/>
                  <a:gd name="T6" fmla="*/ 40 w 40"/>
                  <a:gd name="T7" fmla="*/ 227 h 227"/>
                  <a:gd name="T8" fmla="*/ 40 w 40"/>
                  <a:gd name="T9" fmla="*/ 227 h 227"/>
                  <a:gd name="T10" fmla="*/ 40 w 40"/>
                  <a:gd name="T11" fmla="*/ 227 h 227"/>
                  <a:gd name="T12" fmla="*/ 14 w 40"/>
                  <a:gd name="T13" fmla="*/ 227 h 227"/>
                  <a:gd name="T14" fmla="*/ 0 w 40"/>
                  <a:gd name="T15" fmla="*/ 209 h 227"/>
                  <a:gd name="T16" fmla="*/ 0 w 40"/>
                  <a:gd name="T17" fmla="*/ 0 h 227"/>
                  <a:gd name="T18" fmla="*/ 40 w 40"/>
                  <a:gd name="T1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7">
                    <a:moveTo>
                      <a:pt x="40" y="0"/>
                    </a:moveTo>
                    <a:cubicBezTo>
                      <a:pt x="34" y="0"/>
                      <a:pt x="28" y="5"/>
                      <a:pt x="28" y="12"/>
                    </a:cubicBezTo>
                    <a:cubicBezTo>
                      <a:pt x="28" y="215"/>
                      <a:pt x="28" y="215"/>
                      <a:pt x="28" y="215"/>
                    </a:cubicBezTo>
                    <a:cubicBezTo>
                      <a:pt x="28" y="222"/>
                      <a:pt x="34" y="227"/>
                      <a:pt x="40" y="227"/>
                    </a:cubicBezTo>
                    <a:cubicBezTo>
                      <a:pt x="40" y="227"/>
                      <a:pt x="40" y="227"/>
                      <a:pt x="40" y="227"/>
                    </a:cubicBezTo>
                    <a:cubicBezTo>
                      <a:pt x="40" y="227"/>
                      <a:pt x="40" y="227"/>
                      <a:pt x="40" y="227"/>
                    </a:cubicBezTo>
                    <a:cubicBezTo>
                      <a:pt x="14" y="227"/>
                      <a:pt x="14" y="227"/>
                      <a:pt x="14" y="227"/>
                    </a:cubicBezTo>
                    <a:cubicBezTo>
                      <a:pt x="6" y="226"/>
                      <a:pt x="0" y="218"/>
                      <a:pt x="0" y="209"/>
                    </a:cubicBezTo>
                    <a:cubicBezTo>
                      <a:pt x="0" y="209"/>
                      <a:pt x="0" y="209"/>
                      <a:pt x="0" y="0"/>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9" name="Rectangle 428"/>
          <p:cNvSpPr/>
          <p:nvPr/>
        </p:nvSpPr>
        <p:spPr>
          <a:xfrm>
            <a:off x="8368437" y="866700"/>
            <a:ext cx="797765" cy="181036"/>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optional </a:t>
            </a:r>
          </a:p>
        </p:txBody>
      </p:sp>
      <p:sp>
        <p:nvSpPr>
          <p:cNvPr id="437" name="Rectangle 436"/>
          <p:cNvSpPr/>
          <p:nvPr/>
        </p:nvSpPr>
        <p:spPr>
          <a:xfrm>
            <a:off x="6131536" y="2606975"/>
            <a:ext cx="2477620" cy="27155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30" normalizeH="0" baseline="0" noProof="0">
                <a:ln>
                  <a:noFill/>
                </a:ln>
                <a:solidFill>
                  <a:srgbClr val="002050"/>
                </a:solidFill>
                <a:effectLst/>
                <a:uLnTx/>
                <a:uFillTx/>
                <a:latin typeface="Segoe UI"/>
                <a:ea typeface="+mn-ea"/>
                <a:cs typeface="+mn-cs"/>
              </a:rPr>
              <a:t>Authentication &amp; collaboration</a:t>
            </a:r>
          </a:p>
        </p:txBody>
      </p:sp>
      <p:cxnSp>
        <p:nvCxnSpPr>
          <p:cNvPr id="466" name="Straight Connector 465"/>
          <p:cNvCxnSpPr/>
          <p:nvPr/>
        </p:nvCxnSpPr>
        <p:spPr>
          <a:xfrm>
            <a:off x="9297484" y="2568001"/>
            <a:ext cx="1196267" cy="0"/>
          </a:xfrm>
          <a:prstGeom prst="line">
            <a:avLst/>
          </a:prstGeom>
          <a:ln w="28575" cap="rnd" cmpd="sng">
            <a:solidFill>
              <a:schemeClr val="accent3"/>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7" name="Rectangle 466"/>
          <p:cNvSpPr/>
          <p:nvPr/>
        </p:nvSpPr>
        <p:spPr>
          <a:xfrm>
            <a:off x="9686306" y="2606975"/>
            <a:ext cx="498855" cy="261610"/>
          </a:xfrm>
          <a:prstGeom prst="rect">
            <a:avLst/>
          </a:prstGeom>
        </p:spPr>
        <p:txBody>
          <a:bodyPr wrap="none" lIns="0" r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30" normalizeH="0" baseline="0" noProof="0">
                <a:ln>
                  <a:noFill/>
                </a:ln>
                <a:solidFill>
                  <a:srgbClr val="002050"/>
                </a:solidFill>
                <a:effectLst/>
                <a:uLnTx/>
                <a:uFillTx/>
                <a:latin typeface="Segoe UI"/>
                <a:ea typeface="+mn-ea"/>
                <a:cs typeface="+mn-cs"/>
              </a:rPr>
              <a:t>BYO Key</a:t>
            </a:r>
            <a:endParaRPr kumimoji="0" lang="en-US" sz="1100" b="0" i="1" u="none" strike="noStrike" kern="1200" cap="none" spc="0" normalizeH="0" baseline="0" noProof="0">
              <a:ln>
                <a:noFill/>
              </a:ln>
              <a:solidFill>
                <a:srgbClr val="002050"/>
              </a:solidFill>
              <a:effectLst/>
              <a:uLnTx/>
              <a:uFillTx/>
              <a:latin typeface="Segoe UI"/>
              <a:ea typeface="+mn-ea"/>
              <a:cs typeface="+mn-cs"/>
            </a:endParaRPr>
          </a:p>
        </p:txBody>
      </p:sp>
      <p:sp>
        <p:nvSpPr>
          <p:cNvPr id="473" name="Rectangle 472"/>
          <p:cNvSpPr/>
          <p:nvPr/>
        </p:nvSpPr>
        <p:spPr>
          <a:xfrm>
            <a:off x="5483664" y="3555837"/>
            <a:ext cx="1177510" cy="276999"/>
          </a:xfrm>
          <a:prstGeom prst="rect">
            <a:avLst/>
          </a:prstGeom>
        </p:spPr>
        <p:txBody>
          <a:bodyPr wrap="square" lIns="0" r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a:ln>
                  <a:noFill/>
                </a:ln>
                <a:solidFill>
                  <a:srgbClr val="FFFFFF"/>
                </a:solidFill>
                <a:effectLst/>
                <a:uLnTx/>
                <a:uFillTx/>
                <a:latin typeface="Segoe UI"/>
                <a:ea typeface="+mn-ea"/>
                <a:cs typeface="+mn-cs"/>
              </a:rPr>
              <a:t>RMS connector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p:cNvCxnSpPr/>
          <p:nvPr/>
        </p:nvCxnSpPr>
        <p:spPr>
          <a:xfrm flipH="1">
            <a:off x="9410301" y="3141657"/>
            <a:ext cx="4798" cy="1345903"/>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99" name="TextBox 498"/>
          <p:cNvSpPr txBox="1"/>
          <p:nvPr/>
        </p:nvSpPr>
        <p:spPr>
          <a:xfrm>
            <a:off x="9381874" y="3267136"/>
            <a:ext cx="1439643" cy="9544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Authorization requests go to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 federation service</a:t>
            </a:r>
          </a:p>
        </p:txBody>
      </p:sp>
      <p:sp>
        <p:nvSpPr>
          <p:cNvPr id="108" name="Title 1"/>
          <p:cNvSpPr>
            <a:spLocks noGrp="1"/>
          </p:cNvSpPr>
          <p:nvPr>
            <p:ph type="title"/>
          </p:nvPr>
        </p:nvSpPr>
        <p:spPr>
          <a:xfrm>
            <a:off x="161347" y="213551"/>
            <a:ext cx="5982089" cy="899665"/>
          </a:xfrm>
        </p:spPr>
        <p:txBody>
          <a:bodyPr/>
          <a:lstStyle/>
          <a:p>
            <a:r>
              <a:rPr lang="en-US" sz="4000" dirty="0"/>
              <a:t>Recommended Topology</a:t>
            </a:r>
            <a:br>
              <a:rPr lang="en-US" sz="4000" dirty="0"/>
            </a:br>
            <a:r>
              <a:rPr lang="en-US" sz="2800" i="1" dirty="0"/>
              <a:t>Azure Information Protection</a:t>
            </a:r>
            <a:endParaRPr lang="en-US" sz="4000" i="1" dirty="0"/>
          </a:p>
        </p:txBody>
      </p:sp>
      <p:sp>
        <p:nvSpPr>
          <p:cNvPr id="6" name="Content Placeholder 5"/>
          <p:cNvSpPr>
            <a:spLocks noGrp="1"/>
          </p:cNvSpPr>
          <p:nvPr>
            <p:ph type="body" sz="quarter" idx="4294967295"/>
          </p:nvPr>
        </p:nvSpPr>
        <p:spPr>
          <a:xfrm>
            <a:off x="816032" y="2182812"/>
            <a:ext cx="3568700" cy="3734740"/>
          </a:xfrm>
          <a:prstGeom prst="rect">
            <a:avLst/>
          </a:prstGeom>
        </p:spPr>
        <p:txBody>
          <a:bodyPr/>
          <a:lstStyle/>
          <a:p>
            <a:pPr marL="0" indent="0">
              <a:lnSpc>
                <a:spcPts val="2560"/>
              </a:lnSpc>
              <a:spcBef>
                <a:spcPts val="1961"/>
              </a:spcBef>
              <a:buNone/>
            </a:pPr>
            <a:r>
              <a:rPr lang="en-US" sz="2000">
                <a:solidFill>
                  <a:schemeClr val="tx1"/>
                </a:solidFill>
                <a:latin typeface="+mn-lt"/>
              </a:rPr>
              <a:t>Data protection for organizations at different stages of cloud adoption</a:t>
            </a:r>
          </a:p>
          <a:p>
            <a:pPr marL="0" indent="0">
              <a:lnSpc>
                <a:spcPts val="2560"/>
              </a:lnSpc>
              <a:spcBef>
                <a:spcPts val="1961"/>
              </a:spcBef>
              <a:buNone/>
            </a:pPr>
            <a:r>
              <a:rPr lang="en-US" sz="2000">
                <a:solidFill>
                  <a:schemeClr val="tx1"/>
                </a:solidFill>
                <a:latin typeface="+mn-lt"/>
              </a:rPr>
              <a:t>Ensures security because </a:t>
            </a:r>
            <a:br>
              <a:rPr lang="en-US" sz="2000">
                <a:solidFill>
                  <a:schemeClr val="tx1"/>
                </a:solidFill>
                <a:latin typeface="+mn-lt"/>
              </a:rPr>
            </a:br>
            <a:r>
              <a:rPr lang="en-US" sz="2000">
                <a:solidFill>
                  <a:schemeClr val="tx1"/>
                </a:solidFill>
                <a:latin typeface="+mn-lt"/>
              </a:rPr>
              <a:t>sensitive data is not </a:t>
            </a:r>
            <a:br>
              <a:rPr lang="en-US" sz="2000">
                <a:solidFill>
                  <a:schemeClr val="tx1"/>
                </a:solidFill>
                <a:latin typeface="+mn-lt"/>
              </a:rPr>
            </a:br>
            <a:r>
              <a:rPr lang="en-US" sz="2000">
                <a:solidFill>
                  <a:schemeClr val="tx1"/>
                </a:solidFill>
                <a:latin typeface="+mn-lt"/>
              </a:rPr>
              <a:t>sent to the RMS server </a:t>
            </a:r>
          </a:p>
          <a:p>
            <a:pPr marL="0" indent="0">
              <a:lnSpc>
                <a:spcPts val="2560"/>
              </a:lnSpc>
              <a:spcBef>
                <a:spcPts val="1961"/>
              </a:spcBef>
              <a:buNone/>
            </a:pPr>
            <a:r>
              <a:rPr lang="en-US" sz="2000">
                <a:solidFill>
                  <a:schemeClr val="tx1"/>
                </a:solidFill>
                <a:latin typeface="+mn-lt"/>
              </a:rPr>
              <a:t>Integration with on-premises assets with minimal effort</a:t>
            </a:r>
          </a:p>
          <a:p>
            <a:pPr marL="0" indent="0">
              <a:lnSpc>
                <a:spcPts val="2560"/>
              </a:lnSpc>
              <a:buNone/>
            </a:pPr>
            <a:endParaRPr lang="en-US" sz="2000">
              <a:latin typeface="+mn-lt"/>
            </a:endParaRPr>
          </a:p>
        </p:txBody>
      </p:sp>
      <p:sp>
        <p:nvSpPr>
          <p:cNvPr id="170" name="Rectangle 169"/>
          <p:cNvSpPr/>
          <p:nvPr/>
        </p:nvSpPr>
        <p:spPr>
          <a:xfrm>
            <a:off x="6789885" y="3566049"/>
            <a:ext cx="1177510" cy="276999"/>
          </a:xfrm>
          <a:prstGeom prst="rect">
            <a:avLst/>
          </a:prstGeom>
        </p:spPr>
        <p:txBody>
          <a:bodyPr wrap="square" lIns="0" r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a:ln>
                  <a:noFill/>
                </a:ln>
                <a:solidFill>
                  <a:srgbClr val="FFFFFF"/>
                </a:solidFill>
                <a:effectLst/>
                <a:uLnTx/>
                <a:uFillTx/>
                <a:latin typeface="Segoe UI"/>
                <a:ea typeface="+mn-ea"/>
                <a:cs typeface="+mn-cs"/>
              </a:rPr>
              <a:t>AAD Connect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Rectangle 463"/>
          <p:cNvSpPr/>
          <p:nvPr/>
        </p:nvSpPr>
        <p:spPr>
          <a:xfrm>
            <a:off x="10609519" y="2091475"/>
            <a:ext cx="1258903" cy="362072"/>
          </a:xfrm>
          <a:prstGeom prst="rect">
            <a:avLst/>
          </a:prstGeom>
          <a:ln>
            <a:noFill/>
          </a:ln>
        </p:spPr>
        <p:txBody>
          <a:bodyPr wrap="square" lIns="0" tIns="0" rIns="0" bIns="0" anchor="ctr">
            <a:spAutoFit/>
          </a:bodyPr>
          <a:lstStyle/>
          <a:p>
            <a:pPr marL="0" marR="0" lvl="0" indent="0" algn="l" defTabSz="1075086" rtl="0" eaLnBrk="1" fontAlgn="base" latinLnBrk="0" hangingPunct="1">
              <a:lnSpc>
                <a:spcPct val="100000"/>
              </a:lnSpc>
              <a:spcBef>
                <a:spcPts val="1412"/>
              </a:spcBef>
              <a:spcAft>
                <a:spcPct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Key Management</a:t>
            </a:r>
          </a:p>
        </p:txBody>
      </p:sp>
      <p:cxnSp>
        <p:nvCxnSpPr>
          <p:cNvPr id="169" name="Straight Connector 168"/>
          <p:cNvCxnSpPr/>
          <p:nvPr/>
        </p:nvCxnSpPr>
        <p:spPr>
          <a:xfrm>
            <a:off x="6156807" y="3083099"/>
            <a:ext cx="0" cy="470262"/>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443033" y="2301660"/>
            <a:ext cx="283216" cy="283218"/>
            <a:chOff x="5372581" y="1617831"/>
            <a:chExt cx="498112" cy="498112"/>
          </a:xfrm>
          <a:solidFill>
            <a:schemeClr val="bg1"/>
          </a:solidFill>
        </p:grpSpPr>
        <p:sp>
          <p:nvSpPr>
            <p:cNvPr id="152" name="Oval 151"/>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43033" y="3516098"/>
            <a:ext cx="283216" cy="283218"/>
            <a:chOff x="5372581" y="1617831"/>
            <a:chExt cx="498112" cy="498112"/>
          </a:xfrm>
          <a:solidFill>
            <a:schemeClr val="bg1"/>
          </a:solidFill>
        </p:grpSpPr>
        <p:sp>
          <p:nvSpPr>
            <p:cNvPr id="161" name="Oval 160"/>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443033" y="4773398"/>
            <a:ext cx="283216" cy="283218"/>
            <a:chOff x="5372581" y="1617831"/>
            <a:chExt cx="498112" cy="498112"/>
          </a:xfrm>
          <a:solidFill>
            <a:schemeClr val="bg1"/>
          </a:solidFill>
        </p:grpSpPr>
        <p:sp>
          <p:nvSpPr>
            <p:cNvPr id="164" name="Oval 163"/>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5"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34" name="Group 4"/>
          <p:cNvGrpSpPr>
            <a:grpSpLocks noChangeAspect="1"/>
          </p:cNvGrpSpPr>
          <p:nvPr/>
        </p:nvGrpSpPr>
        <p:grpSpPr bwMode="auto">
          <a:xfrm>
            <a:off x="6220916" y="1715808"/>
            <a:ext cx="748186" cy="743469"/>
            <a:chOff x="-660" y="2959"/>
            <a:chExt cx="1586" cy="1576"/>
          </a:xfrm>
          <a:solidFill>
            <a:schemeClr val="accent1"/>
          </a:solidFill>
        </p:grpSpPr>
        <p:sp>
          <p:nvSpPr>
            <p:cNvPr id="135" name="Freeform 5"/>
            <p:cNvSpPr>
              <a:spLocks/>
            </p:cNvSpPr>
            <p:nvPr/>
          </p:nvSpPr>
          <p:spPr bwMode="auto">
            <a:xfrm>
              <a:off x="157" y="3550"/>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136" name="Freeform 6"/>
            <p:cNvSpPr>
              <a:spLocks/>
            </p:cNvSpPr>
            <p:nvPr/>
          </p:nvSpPr>
          <p:spPr bwMode="auto">
            <a:xfrm>
              <a:off x="-185" y="3557"/>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137" name="Freeform 7"/>
            <p:cNvSpPr>
              <a:spLocks noEditPoints="1"/>
            </p:cNvSpPr>
            <p:nvPr/>
          </p:nvSpPr>
          <p:spPr bwMode="auto">
            <a:xfrm>
              <a:off x="-660" y="2959"/>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0966" y="1685918"/>
            <a:ext cx="323935" cy="341162"/>
          </a:xfrm>
          <a:prstGeom prst="rect">
            <a:avLst/>
          </a:prstGeom>
        </p:spPr>
      </p:pic>
      <p:grpSp>
        <p:nvGrpSpPr>
          <p:cNvPr id="141" name="Group 140"/>
          <p:cNvGrpSpPr/>
          <p:nvPr/>
        </p:nvGrpSpPr>
        <p:grpSpPr>
          <a:xfrm>
            <a:off x="7888941" y="3496229"/>
            <a:ext cx="417086" cy="416642"/>
            <a:chOff x="3265234" y="4379688"/>
            <a:chExt cx="623934" cy="623270"/>
          </a:xfrm>
        </p:grpSpPr>
        <p:sp>
          <p:nvSpPr>
            <p:cNvPr id="142" name="Oval 141"/>
            <p:cNvSpPr/>
            <p:nvPr/>
          </p:nvSpPr>
          <p:spPr bwMode="auto">
            <a:xfrm>
              <a:off x="3265234" y="4379688"/>
              <a:ext cx="623934" cy="623270"/>
            </a:xfrm>
            <a:prstGeom prst="ellipse">
              <a:avLst/>
            </a:prstGeom>
            <a:solidFill>
              <a:schemeClr val="accent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45" name="Freeform 31"/>
            <p:cNvSpPr>
              <a:spLocks noEditPoints="1"/>
            </p:cNvSpPr>
            <p:nvPr/>
          </p:nvSpPr>
          <p:spPr bwMode="auto">
            <a:xfrm rot="900000">
              <a:off x="3378091" y="4525674"/>
              <a:ext cx="398219" cy="331297"/>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p:cNvGrpSpPr/>
          <p:nvPr/>
        </p:nvGrpSpPr>
        <p:grpSpPr>
          <a:xfrm>
            <a:off x="9107216" y="4622659"/>
            <a:ext cx="571148" cy="377798"/>
            <a:chOff x="2735263" y="1203325"/>
            <a:chExt cx="6724650" cy="4448176"/>
          </a:xfrm>
          <a:solidFill>
            <a:schemeClr val="bg1"/>
          </a:solidFill>
        </p:grpSpPr>
        <p:sp>
          <p:nvSpPr>
            <p:cNvPr id="154"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6" name="Rectangle 155"/>
          <p:cNvSpPr/>
          <p:nvPr/>
        </p:nvSpPr>
        <p:spPr>
          <a:xfrm>
            <a:off x="8897200" y="5112535"/>
            <a:ext cx="942462" cy="149354"/>
          </a:xfrm>
          <a:prstGeom prst="rect">
            <a:avLst/>
          </a:prstGeom>
          <a:ln>
            <a:noFill/>
          </a:ln>
        </p:spPr>
        <p:txBody>
          <a:bodyPr wrap="square" lIns="0" tIns="0" rIns="0" bIns="0" anchor="ctr">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078" b="0" i="0" u="none" strike="noStrike" kern="0" cap="none" spc="0" normalizeH="0" baseline="0" noProof="0">
                <a:ln>
                  <a:noFill/>
                </a:ln>
                <a:solidFill>
                  <a:srgbClr val="FFFFFF"/>
                </a:solidFill>
                <a:effectLst/>
                <a:uLnTx/>
                <a:uFillTx/>
                <a:latin typeface="Segoe UI"/>
                <a:ea typeface="ＭＳ Ｐゴシック" charset="0"/>
                <a:cs typeface="+mn-cs"/>
              </a:rPr>
              <a:t>ADFS</a:t>
            </a:r>
          </a:p>
        </p:txBody>
      </p:sp>
      <p:cxnSp>
        <p:nvCxnSpPr>
          <p:cNvPr id="166" name="Straight Connector 165"/>
          <p:cNvCxnSpPr/>
          <p:nvPr/>
        </p:nvCxnSpPr>
        <p:spPr>
          <a:xfrm>
            <a:off x="5983230" y="2568001"/>
            <a:ext cx="3219309" cy="0"/>
          </a:xfrm>
          <a:prstGeom prst="line">
            <a:avLst/>
          </a:prstGeom>
          <a:ln w="28575" cap="rnd" cmpd="sng">
            <a:solidFill>
              <a:schemeClr val="accent3"/>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Rectangle 40"/>
          <p:cNvSpPr/>
          <p:nvPr/>
        </p:nvSpPr>
        <p:spPr bwMode="auto">
          <a:xfrm>
            <a:off x="10855665" y="1844623"/>
            <a:ext cx="355418" cy="155039"/>
          </a:xfrm>
          <a:custGeom>
            <a:avLst/>
            <a:gdLst/>
            <a:ahLst/>
            <a:cxnLst/>
            <a:rect l="l" t="t" r="r" b="b"/>
            <a:pathLst>
              <a:path w="2814123" h="1162742">
                <a:moveTo>
                  <a:pt x="2232752" y="301490"/>
                </a:moveTo>
                <a:cubicBezTo>
                  <a:pt x="2078178" y="301490"/>
                  <a:pt x="1952871" y="426797"/>
                  <a:pt x="1952871" y="581371"/>
                </a:cubicBezTo>
                <a:cubicBezTo>
                  <a:pt x="1952871" y="735945"/>
                  <a:pt x="2078178" y="861252"/>
                  <a:pt x="2232752" y="861252"/>
                </a:cubicBezTo>
                <a:cubicBezTo>
                  <a:pt x="2387326" y="861252"/>
                  <a:pt x="2512633" y="735945"/>
                  <a:pt x="2512633" y="581371"/>
                </a:cubicBezTo>
                <a:cubicBezTo>
                  <a:pt x="2512633" y="426797"/>
                  <a:pt x="2387326" y="301490"/>
                  <a:pt x="2232752" y="301490"/>
                </a:cubicBezTo>
                <a:close/>
                <a:moveTo>
                  <a:pt x="2232752" y="0"/>
                </a:moveTo>
                <a:cubicBezTo>
                  <a:pt x="2553834" y="0"/>
                  <a:pt x="2814123" y="260289"/>
                  <a:pt x="2814123" y="581371"/>
                </a:cubicBezTo>
                <a:cubicBezTo>
                  <a:pt x="2814123" y="902453"/>
                  <a:pt x="2553834" y="1162742"/>
                  <a:pt x="2232752" y="1162742"/>
                </a:cubicBezTo>
                <a:cubicBezTo>
                  <a:pt x="1982009" y="1162742"/>
                  <a:pt x="1768342" y="1004004"/>
                  <a:pt x="1688733" y="780815"/>
                </a:cubicBezTo>
                <a:lnTo>
                  <a:pt x="1095650" y="780815"/>
                </a:lnTo>
                <a:lnTo>
                  <a:pt x="1095650" y="876349"/>
                </a:lnTo>
                <a:lnTo>
                  <a:pt x="922059" y="876349"/>
                </a:lnTo>
                <a:lnTo>
                  <a:pt x="922059" y="780815"/>
                </a:lnTo>
                <a:lnTo>
                  <a:pt x="668742" y="780815"/>
                </a:lnTo>
                <a:lnTo>
                  <a:pt x="668742" y="931491"/>
                </a:lnTo>
                <a:lnTo>
                  <a:pt x="313307" y="931491"/>
                </a:lnTo>
                <a:lnTo>
                  <a:pt x="313307" y="780815"/>
                </a:lnTo>
                <a:lnTo>
                  <a:pt x="177421" y="780815"/>
                </a:lnTo>
                <a:lnTo>
                  <a:pt x="0" y="381927"/>
                </a:lnTo>
                <a:lnTo>
                  <a:pt x="1688733" y="381927"/>
                </a:lnTo>
                <a:cubicBezTo>
                  <a:pt x="1768342" y="158738"/>
                  <a:pt x="1982009" y="0"/>
                  <a:pt x="2232752"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p:cNvGrpSpPr/>
          <p:nvPr/>
        </p:nvGrpSpPr>
        <p:grpSpPr>
          <a:xfrm>
            <a:off x="5901995" y="4504414"/>
            <a:ext cx="417086" cy="416642"/>
            <a:chOff x="5877241" y="5343476"/>
            <a:chExt cx="417086" cy="416642"/>
          </a:xfrm>
        </p:grpSpPr>
        <p:sp>
          <p:nvSpPr>
            <p:cNvPr id="193" name="Oval 192"/>
            <p:cNvSpPr/>
            <p:nvPr/>
          </p:nvSpPr>
          <p:spPr bwMode="auto">
            <a:xfrm>
              <a:off x="5877241" y="5343476"/>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26" name="Group 25"/>
            <p:cNvGrpSpPr/>
            <p:nvPr/>
          </p:nvGrpSpPr>
          <p:grpSpPr>
            <a:xfrm>
              <a:off x="5997312" y="5417456"/>
              <a:ext cx="176944" cy="248300"/>
              <a:chOff x="5897666" y="4273486"/>
              <a:chExt cx="176944" cy="248300"/>
            </a:xfrm>
          </p:grpSpPr>
          <p:sp>
            <p:nvSpPr>
              <p:cNvPr id="477" name="Freeform 13"/>
              <p:cNvSpPr>
                <a:spLocks/>
              </p:cNvSpPr>
              <p:nvPr/>
            </p:nvSpPr>
            <p:spPr bwMode="auto">
              <a:xfrm>
                <a:off x="5931009" y="4273486"/>
                <a:ext cx="109812" cy="117201"/>
              </a:xfrm>
              <a:custGeom>
                <a:avLst/>
                <a:gdLst>
                  <a:gd name="T0" fmla="*/ 158 w 158"/>
                  <a:gd name="T1" fmla="*/ 149 h 179"/>
                  <a:gd name="T2" fmla="*/ 123 w 158"/>
                  <a:gd name="T3" fmla="*/ 149 h 179"/>
                  <a:gd name="T4" fmla="*/ 123 w 158"/>
                  <a:gd name="T5" fmla="*/ 78 h 179"/>
                  <a:gd name="T6" fmla="*/ 79 w 158"/>
                  <a:gd name="T7" fmla="*/ 35 h 179"/>
                  <a:gd name="T8" fmla="*/ 35 w 158"/>
                  <a:gd name="T9" fmla="*/ 78 h 179"/>
                  <a:gd name="T10" fmla="*/ 35 w 158"/>
                  <a:gd name="T11" fmla="*/ 179 h 179"/>
                  <a:gd name="T12" fmla="*/ 0 w 158"/>
                  <a:gd name="T13" fmla="*/ 179 h 179"/>
                  <a:gd name="T14" fmla="*/ 0 w 158"/>
                  <a:gd name="T15" fmla="*/ 78 h 179"/>
                  <a:gd name="T16" fmla="*/ 79 w 158"/>
                  <a:gd name="T17" fmla="*/ 0 h 179"/>
                  <a:gd name="T18" fmla="*/ 158 w 158"/>
                  <a:gd name="T19" fmla="*/ 78 h 179"/>
                  <a:gd name="T20" fmla="*/ 158 w 158"/>
                  <a:gd name="T21" fmla="*/ 1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79">
                    <a:moveTo>
                      <a:pt x="158" y="149"/>
                    </a:moveTo>
                    <a:cubicBezTo>
                      <a:pt x="123" y="149"/>
                      <a:pt x="123" y="149"/>
                      <a:pt x="123" y="149"/>
                    </a:cubicBezTo>
                    <a:cubicBezTo>
                      <a:pt x="123" y="131"/>
                      <a:pt x="123" y="78"/>
                      <a:pt x="123" y="78"/>
                    </a:cubicBezTo>
                    <a:cubicBezTo>
                      <a:pt x="123" y="55"/>
                      <a:pt x="102" y="35"/>
                      <a:pt x="79" y="35"/>
                    </a:cubicBezTo>
                    <a:cubicBezTo>
                      <a:pt x="56" y="35"/>
                      <a:pt x="35" y="55"/>
                      <a:pt x="35" y="78"/>
                    </a:cubicBezTo>
                    <a:cubicBezTo>
                      <a:pt x="35" y="179"/>
                      <a:pt x="35" y="179"/>
                      <a:pt x="35" y="179"/>
                    </a:cubicBezTo>
                    <a:cubicBezTo>
                      <a:pt x="0" y="179"/>
                      <a:pt x="0" y="179"/>
                      <a:pt x="0" y="179"/>
                    </a:cubicBezTo>
                    <a:cubicBezTo>
                      <a:pt x="0" y="78"/>
                      <a:pt x="0" y="78"/>
                      <a:pt x="0" y="78"/>
                    </a:cubicBezTo>
                    <a:cubicBezTo>
                      <a:pt x="0" y="35"/>
                      <a:pt x="35" y="0"/>
                      <a:pt x="79" y="0"/>
                    </a:cubicBezTo>
                    <a:cubicBezTo>
                      <a:pt x="123" y="0"/>
                      <a:pt x="158" y="35"/>
                      <a:pt x="158" y="78"/>
                    </a:cubicBezTo>
                    <a:cubicBezTo>
                      <a:pt x="158" y="149"/>
                      <a:pt x="158" y="149"/>
                      <a:pt x="158" y="149"/>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8" name="Rectangle 14"/>
              <p:cNvSpPr>
                <a:spLocks noChangeArrowheads="1"/>
              </p:cNvSpPr>
              <p:nvPr/>
            </p:nvSpPr>
            <p:spPr bwMode="auto">
              <a:xfrm>
                <a:off x="5897666" y="4366599"/>
                <a:ext cx="176944" cy="155187"/>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9" name="Rectangle 15"/>
              <p:cNvSpPr>
                <a:spLocks noChangeArrowheads="1"/>
              </p:cNvSpPr>
              <p:nvPr/>
            </p:nvSpPr>
            <p:spPr bwMode="auto">
              <a:xfrm>
                <a:off x="5897666" y="4366599"/>
                <a:ext cx="176944" cy="15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16"/>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17"/>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2" name="Oval 18"/>
              <p:cNvSpPr>
                <a:spLocks noChangeArrowheads="1"/>
              </p:cNvSpPr>
              <p:nvPr/>
            </p:nvSpPr>
            <p:spPr bwMode="auto">
              <a:xfrm>
                <a:off x="5999475" y="4393929"/>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19"/>
              <p:cNvSpPr>
                <a:spLocks/>
              </p:cNvSpPr>
              <p:nvPr/>
            </p:nvSpPr>
            <p:spPr bwMode="auto">
              <a:xfrm>
                <a:off x="5933677" y="4407827"/>
                <a:ext cx="88028" cy="43082"/>
              </a:xfrm>
              <a:custGeom>
                <a:avLst/>
                <a:gdLst>
                  <a:gd name="T0" fmla="*/ 124 w 127"/>
                  <a:gd name="T1" fmla="*/ 8 h 66"/>
                  <a:gd name="T2" fmla="*/ 124 w 127"/>
                  <a:gd name="T3" fmla="*/ 8 h 66"/>
                  <a:gd name="T4" fmla="*/ 111 w 127"/>
                  <a:gd name="T5" fmla="*/ 2 h 66"/>
                  <a:gd name="T6" fmla="*/ 8 w 127"/>
                  <a:gd name="T7" fmla="*/ 45 h 66"/>
                  <a:gd name="T8" fmla="*/ 2 w 127"/>
                  <a:gd name="T9" fmla="*/ 59 h 66"/>
                  <a:gd name="T10" fmla="*/ 16 w 127"/>
                  <a:gd name="T11" fmla="*/ 64 h 66"/>
                  <a:gd name="T12" fmla="*/ 119 w 127"/>
                  <a:gd name="T13" fmla="*/ 21 h 66"/>
                  <a:gd name="T14" fmla="*/ 124 w 127"/>
                  <a:gd name="T15" fmla="*/ 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8"/>
                    </a:moveTo>
                    <a:cubicBezTo>
                      <a:pt x="124" y="8"/>
                      <a:pt x="124" y="8"/>
                      <a:pt x="124" y="8"/>
                    </a:cubicBezTo>
                    <a:cubicBezTo>
                      <a:pt x="122" y="2"/>
                      <a:pt x="116" y="0"/>
                      <a:pt x="111" y="2"/>
                    </a:cubicBezTo>
                    <a:cubicBezTo>
                      <a:pt x="8" y="45"/>
                      <a:pt x="8" y="45"/>
                      <a:pt x="8" y="45"/>
                    </a:cubicBezTo>
                    <a:cubicBezTo>
                      <a:pt x="3" y="47"/>
                      <a:pt x="0" y="53"/>
                      <a:pt x="2" y="59"/>
                    </a:cubicBezTo>
                    <a:cubicBezTo>
                      <a:pt x="5" y="64"/>
                      <a:pt x="11" y="66"/>
                      <a:pt x="16" y="64"/>
                    </a:cubicBezTo>
                    <a:cubicBezTo>
                      <a:pt x="119" y="21"/>
                      <a:pt x="119" y="21"/>
                      <a:pt x="119" y="21"/>
                    </a:cubicBezTo>
                    <a:cubicBezTo>
                      <a:pt x="124" y="19"/>
                      <a:pt x="127" y="13"/>
                      <a:pt x="1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4" name="Oval 20"/>
              <p:cNvSpPr>
                <a:spLocks noChangeArrowheads="1"/>
              </p:cNvSpPr>
              <p:nvPr/>
            </p:nvSpPr>
            <p:spPr bwMode="auto">
              <a:xfrm>
                <a:off x="5999475" y="4456005"/>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21"/>
              <p:cNvSpPr>
                <a:spLocks/>
              </p:cNvSpPr>
              <p:nvPr/>
            </p:nvSpPr>
            <p:spPr bwMode="auto">
              <a:xfrm>
                <a:off x="5933677" y="4436548"/>
                <a:ext cx="88028" cy="43082"/>
              </a:xfrm>
              <a:custGeom>
                <a:avLst/>
                <a:gdLst>
                  <a:gd name="T0" fmla="*/ 124 w 127"/>
                  <a:gd name="T1" fmla="*/ 58 h 66"/>
                  <a:gd name="T2" fmla="*/ 124 w 127"/>
                  <a:gd name="T3" fmla="*/ 58 h 66"/>
                  <a:gd name="T4" fmla="*/ 111 w 127"/>
                  <a:gd name="T5" fmla="*/ 64 h 66"/>
                  <a:gd name="T6" fmla="*/ 8 w 127"/>
                  <a:gd name="T7" fmla="*/ 21 h 66"/>
                  <a:gd name="T8" fmla="*/ 2 w 127"/>
                  <a:gd name="T9" fmla="*/ 7 h 66"/>
                  <a:gd name="T10" fmla="*/ 16 w 127"/>
                  <a:gd name="T11" fmla="*/ 2 h 66"/>
                  <a:gd name="T12" fmla="*/ 119 w 127"/>
                  <a:gd name="T13" fmla="*/ 45 h 66"/>
                  <a:gd name="T14" fmla="*/ 124 w 127"/>
                  <a:gd name="T15" fmla="*/ 5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58"/>
                    </a:moveTo>
                    <a:cubicBezTo>
                      <a:pt x="124" y="58"/>
                      <a:pt x="124" y="58"/>
                      <a:pt x="124" y="58"/>
                    </a:cubicBezTo>
                    <a:cubicBezTo>
                      <a:pt x="122" y="64"/>
                      <a:pt x="116" y="66"/>
                      <a:pt x="111" y="64"/>
                    </a:cubicBezTo>
                    <a:cubicBezTo>
                      <a:pt x="8" y="21"/>
                      <a:pt x="8" y="21"/>
                      <a:pt x="8" y="21"/>
                    </a:cubicBezTo>
                    <a:cubicBezTo>
                      <a:pt x="3" y="19"/>
                      <a:pt x="0" y="13"/>
                      <a:pt x="2" y="7"/>
                    </a:cubicBezTo>
                    <a:cubicBezTo>
                      <a:pt x="5" y="2"/>
                      <a:pt x="11" y="0"/>
                      <a:pt x="16" y="2"/>
                    </a:cubicBezTo>
                    <a:cubicBezTo>
                      <a:pt x="119" y="45"/>
                      <a:pt x="119" y="45"/>
                      <a:pt x="119" y="45"/>
                    </a:cubicBezTo>
                    <a:cubicBezTo>
                      <a:pt x="124" y="47"/>
                      <a:pt x="127" y="53"/>
                      <a:pt x="12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oup 29"/>
          <p:cNvGrpSpPr/>
          <p:nvPr/>
        </p:nvGrpSpPr>
        <p:grpSpPr>
          <a:xfrm>
            <a:off x="6273941" y="5750915"/>
            <a:ext cx="417086" cy="416642"/>
            <a:chOff x="6424789" y="5335384"/>
            <a:chExt cx="417086" cy="416642"/>
          </a:xfrm>
        </p:grpSpPr>
        <p:sp>
          <p:nvSpPr>
            <p:cNvPr id="196" name="Oval 195"/>
            <p:cNvSpPr/>
            <p:nvPr/>
          </p:nvSpPr>
          <p:spPr bwMode="auto">
            <a:xfrm>
              <a:off x="6424789" y="5335384"/>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259" name="Picture 258"/>
            <p:cNvPicPr>
              <a:picLocks noChangeAspect="1"/>
            </p:cNvPicPr>
            <p:nvPr/>
          </p:nvPicPr>
          <p:blipFill>
            <a:blip r:embed="rId7"/>
            <a:stretch>
              <a:fillRect/>
            </a:stretch>
          </p:blipFill>
          <p:spPr>
            <a:xfrm>
              <a:off x="6539114" y="5452760"/>
              <a:ext cx="185782" cy="193789"/>
            </a:xfrm>
            <a:prstGeom prst="rect">
              <a:avLst/>
            </a:prstGeom>
            <a:solidFill>
              <a:schemeClr val="bg1"/>
            </a:solidFill>
          </p:spPr>
        </p:pic>
      </p:grpSp>
      <p:grpSp>
        <p:nvGrpSpPr>
          <p:cNvPr id="29" name="Group 28"/>
          <p:cNvGrpSpPr/>
          <p:nvPr/>
        </p:nvGrpSpPr>
        <p:grpSpPr>
          <a:xfrm>
            <a:off x="5614229" y="5746478"/>
            <a:ext cx="417086" cy="416642"/>
            <a:chOff x="6424789" y="4712408"/>
            <a:chExt cx="417086" cy="416642"/>
          </a:xfrm>
        </p:grpSpPr>
        <p:sp>
          <p:nvSpPr>
            <p:cNvPr id="195" name="Oval 194"/>
            <p:cNvSpPr/>
            <p:nvPr/>
          </p:nvSpPr>
          <p:spPr bwMode="auto">
            <a:xfrm>
              <a:off x="6424789" y="4712408"/>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231" name="Picture 230"/>
            <p:cNvPicPr>
              <a:picLocks noChangeAspect="1"/>
            </p:cNvPicPr>
            <p:nvPr/>
          </p:nvPicPr>
          <p:blipFill>
            <a:blip r:embed="rId8"/>
            <a:stretch>
              <a:fillRect/>
            </a:stretch>
          </p:blipFill>
          <p:spPr>
            <a:xfrm>
              <a:off x="6547983" y="4826102"/>
              <a:ext cx="209737" cy="192169"/>
            </a:xfrm>
            <a:prstGeom prst="rect">
              <a:avLst/>
            </a:prstGeom>
            <a:solidFill>
              <a:schemeClr val="bg1"/>
            </a:solidFill>
          </p:spPr>
        </p:pic>
      </p:gr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3366" y="4989533"/>
            <a:ext cx="323935" cy="341162"/>
          </a:xfrm>
          <a:prstGeom prst="rect">
            <a:avLst/>
          </a:prstGeom>
        </p:spPr>
      </p:pic>
    </p:spTree>
    <p:extLst>
      <p:ext uri="{BB962C8B-B14F-4D97-AF65-F5344CB8AC3E}">
        <p14:creationId xmlns:p14="http://schemas.microsoft.com/office/powerpoint/2010/main" val="9513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471980" y="0"/>
            <a:ext cx="6948620"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 name="Group 30"/>
          <p:cNvGrpSpPr/>
          <p:nvPr/>
        </p:nvGrpSpPr>
        <p:grpSpPr>
          <a:xfrm>
            <a:off x="5862047" y="3907881"/>
            <a:ext cx="492258" cy="670460"/>
            <a:chOff x="5606149" y="4501139"/>
            <a:chExt cx="571148" cy="777908"/>
          </a:xfrm>
        </p:grpSpPr>
        <p:grpSp>
          <p:nvGrpSpPr>
            <p:cNvPr id="284" name="Group 283"/>
            <p:cNvGrpSpPr/>
            <p:nvPr/>
          </p:nvGrpSpPr>
          <p:grpSpPr>
            <a:xfrm>
              <a:off x="5606149" y="4501139"/>
              <a:ext cx="571148" cy="377798"/>
              <a:chOff x="2735263" y="1203325"/>
              <a:chExt cx="6724650" cy="4448176"/>
            </a:xfrm>
            <a:solidFill>
              <a:schemeClr val="bg1"/>
            </a:solidFill>
          </p:grpSpPr>
          <p:sp>
            <p:nvSpPr>
              <p:cNvPr id="28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7" name="Group 286"/>
            <p:cNvGrpSpPr/>
            <p:nvPr/>
          </p:nvGrpSpPr>
          <p:grpSpPr>
            <a:xfrm>
              <a:off x="5606149" y="4901249"/>
              <a:ext cx="571148" cy="377798"/>
              <a:chOff x="2735263" y="1203325"/>
              <a:chExt cx="6724650" cy="4448176"/>
            </a:xfrm>
            <a:solidFill>
              <a:schemeClr val="bg1"/>
            </a:solidFill>
          </p:grpSpPr>
          <p:sp>
            <p:nvSpPr>
              <p:cNvPr id="288"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0" name="Group 289"/>
          <p:cNvGrpSpPr/>
          <p:nvPr/>
        </p:nvGrpSpPr>
        <p:grpSpPr>
          <a:xfrm>
            <a:off x="6232896" y="5125392"/>
            <a:ext cx="492258" cy="670460"/>
            <a:chOff x="5606149" y="4501139"/>
            <a:chExt cx="571148" cy="777908"/>
          </a:xfrm>
        </p:grpSpPr>
        <p:grpSp>
          <p:nvGrpSpPr>
            <p:cNvPr id="291" name="Group 290"/>
            <p:cNvGrpSpPr/>
            <p:nvPr/>
          </p:nvGrpSpPr>
          <p:grpSpPr>
            <a:xfrm>
              <a:off x="5606149" y="4501139"/>
              <a:ext cx="571148" cy="377798"/>
              <a:chOff x="2735263" y="1203325"/>
              <a:chExt cx="6724650" cy="4448176"/>
            </a:xfrm>
            <a:solidFill>
              <a:schemeClr val="bg1"/>
            </a:solidFill>
          </p:grpSpPr>
          <p:sp>
            <p:nvSpPr>
              <p:cNvPr id="29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2" name="Group 291"/>
            <p:cNvGrpSpPr/>
            <p:nvPr/>
          </p:nvGrpSpPr>
          <p:grpSpPr>
            <a:xfrm>
              <a:off x="5606149" y="4901249"/>
              <a:ext cx="571148" cy="377798"/>
              <a:chOff x="2735263" y="1203325"/>
              <a:chExt cx="6724650" cy="4448176"/>
            </a:xfrm>
            <a:solidFill>
              <a:schemeClr val="bg1"/>
            </a:solidFill>
          </p:grpSpPr>
          <p:sp>
            <p:nvSpPr>
              <p:cNvPr id="293"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p:cNvGrpSpPr/>
          <p:nvPr/>
        </p:nvGrpSpPr>
        <p:grpSpPr>
          <a:xfrm>
            <a:off x="5574108" y="5125392"/>
            <a:ext cx="492258" cy="670460"/>
            <a:chOff x="5606149" y="4501139"/>
            <a:chExt cx="571148" cy="777908"/>
          </a:xfrm>
        </p:grpSpPr>
        <p:grpSp>
          <p:nvGrpSpPr>
            <p:cNvPr id="298" name="Group 297"/>
            <p:cNvGrpSpPr/>
            <p:nvPr/>
          </p:nvGrpSpPr>
          <p:grpSpPr>
            <a:xfrm>
              <a:off x="5606149" y="4501139"/>
              <a:ext cx="571148" cy="377798"/>
              <a:chOff x="2735263" y="1203325"/>
              <a:chExt cx="6724650" cy="4448176"/>
            </a:xfrm>
            <a:solidFill>
              <a:schemeClr val="bg1"/>
            </a:solidFill>
          </p:grpSpPr>
          <p:sp>
            <p:nvSpPr>
              <p:cNvPr id="302"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9" name="Group 298"/>
            <p:cNvGrpSpPr/>
            <p:nvPr/>
          </p:nvGrpSpPr>
          <p:grpSpPr>
            <a:xfrm>
              <a:off x="5606149" y="4901249"/>
              <a:ext cx="571148" cy="377798"/>
              <a:chOff x="2735263" y="1203325"/>
              <a:chExt cx="6724650" cy="4448176"/>
            </a:xfrm>
            <a:solidFill>
              <a:schemeClr val="bg1"/>
            </a:solidFill>
          </p:grpSpPr>
          <p:sp>
            <p:nvSpPr>
              <p:cNvPr id="300"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04" name="Group 303"/>
          <p:cNvGrpSpPr/>
          <p:nvPr/>
        </p:nvGrpSpPr>
        <p:grpSpPr>
          <a:xfrm>
            <a:off x="6899142" y="5125392"/>
            <a:ext cx="492258" cy="670460"/>
            <a:chOff x="5606149" y="4501139"/>
            <a:chExt cx="571148" cy="777908"/>
          </a:xfrm>
        </p:grpSpPr>
        <p:grpSp>
          <p:nvGrpSpPr>
            <p:cNvPr id="305" name="Group 304"/>
            <p:cNvGrpSpPr/>
            <p:nvPr/>
          </p:nvGrpSpPr>
          <p:grpSpPr>
            <a:xfrm>
              <a:off x="5606149" y="4501139"/>
              <a:ext cx="571148" cy="377798"/>
              <a:chOff x="2735263" y="1203325"/>
              <a:chExt cx="6724650" cy="4448176"/>
            </a:xfrm>
            <a:solidFill>
              <a:schemeClr val="bg1"/>
            </a:solidFill>
          </p:grpSpPr>
          <p:sp>
            <p:nvSpPr>
              <p:cNvPr id="309"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6" name="Group 305"/>
            <p:cNvGrpSpPr/>
            <p:nvPr/>
          </p:nvGrpSpPr>
          <p:grpSpPr>
            <a:xfrm>
              <a:off x="5606149" y="4901249"/>
              <a:ext cx="571148" cy="377798"/>
              <a:chOff x="2735263" y="1203325"/>
              <a:chExt cx="6724650" cy="4448176"/>
            </a:xfrm>
            <a:solidFill>
              <a:schemeClr val="bg1"/>
            </a:solidFill>
          </p:grpSpPr>
          <p:sp>
            <p:nvSpPr>
              <p:cNvPr id="307"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0" name="Freeform 38"/>
          <p:cNvSpPr>
            <a:spLocks/>
          </p:cNvSpPr>
          <p:nvPr/>
        </p:nvSpPr>
        <p:spPr bwMode="auto">
          <a:xfrm>
            <a:off x="7907380" y="338926"/>
            <a:ext cx="3975619" cy="261419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Freeform 38"/>
          <p:cNvSpPr>
            <a:spLocks/>
          </p:cNvSpPr>
          <p:nvPr/>
        </p:nvSpPr>
        <p:spPr bwMode="auto">
          <a:xfrm>
            <a:off x="7630864" y="402400"/>
            <a:ext cx="1924727" cy="126561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3" name="Freeform 38"/>
          <p:cNvSpPr>
            <a:spLocks/>
          </p:cNvSpPr>
          <p:nvPr/>
        </p:nvSpPr>
        <p:spPr bwMode="auto">
          <a:xfrm>
            <a:off x="5718151" y="1150424"/>
            <a:ext cx="2799488" cy="184082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58" name="AutoShape 19"/>
          <p:cNvSpPr>
            <a:spLocks noChangeAspect="1" noChangeArrowheads="1" noTextEdit="1"/>
          </p:cNvSpPr>
          <p:nvPr/>
        </p:nvSpPr>
        <p:spPr bwMode="auto">
          <a:xfrm>
            <a:off x="7759866" y="1220391"/>
            <a:ext cx="3794243" cy="1779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pic>
        <p:nvPicPr>
          <p:cNvPr id="279" name="Picture 27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7291" y="4603293"/>
            <a:ext cx="731888" cy="490900"/>
          </a:xfrm>
          <a:prstGeom prst="rect">
            <a:avLst/>
          </a:prstGeom>
        </p:spPr>
      </p:pic>
      <p:pic>
        <p:nvPicPr>
          <p:cNvPr id="56" name="Picture 5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441325" y="5229047"/>
            <a:ext cx="1323822" cy="249468"/>
          </a:xfrm>
          <a:prstGeom prst="rect">
            <a:avLst/>
          </a:prstGeom>
        </p:spPr>
      </p:pic>
      <p:sp>
        <p:nvSpPr>
          <p:cNvPr id="97" name="AutoShape 3"/>
          <p:cNvSpPr>
            <a:spLocks noChangeAspect="1" noChangeArrowheads="1" noTextEdit="1"/>
          </p:cNvSpPr>
          <p:nvPr/>
        </p:nvSpPr>
        <p:spPr bwMode="auto">
          <a:xfrm>
            <a:off x="4465801" y="4864334"/>
            <a:ext cx="5830323" cy="18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5" name="AutoShape 3"/>
          <p:cNvSpPr>
            <a:spLocks noChangeAspect="1" noChangeArrowheads="1" noTextEdit="1"/>
          </p:cNvSpPr>
          <p:nvPr/>
        </p:nvSpPr>
        <p:spPr bwMode="auto">
          <a:xfrm>
            <a:off x="6520583" y="1626846"/>
            <a:ext cx="749788" cy="53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pic>
        <p:nvPicPr>
          <p:cNvPr id="13" name="Picture 12"/>
          <p:cNvPicPr>
            <a:picLocks noChangeAspect="1"/>
          </p:cNvPicPr>
          <p:nvPr/>
        </p:nvPicPr>
        <p:blipFill>
          <a:blip r:embed="rId5">
            <a:duotone>
              <a:prstClr val="black"/>
              <a:schemeClr val="accent2">
                <a:tint val="45000"/>
                <a:satMod val="400000"/>
              </a:schemeClr>
            </a:duotone>
            <a:lum bright="-62000"/>
          </a:blip>
          <a:stretch>
            <a:fillRect/>
          </a:stretch>
        </p:blipFill>
        <p:spPr>
          <a:xfrm>
            <a:off x="8098708" y="1208042"/>
            <a:ext cx="1103831" cy="245296"/>
          </a:xfrm>
          <a:prstGeom prst="rect">
            <a:avLst/>
          </a:prstGeom>
          <a:noFill/>
          <a:ln>
            <a:noFill/>
          </a:ln>
        </p:spPr>
      </p:pic>
      <p:sp>
        <p:nvSpPr>
          <p:cNvPr id="224" name="Rectangle 223"/>
          <p:cNvSpPr/>
          <p:nvPr/>
        </p:nvSpPr>
        <p:spPr>
          <a:xfrm>
            <a:off x="9398556" y="2098828"/>
            <a:ext cx="1141557" cy="362072"/>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1440"/>
              </a:spcBef>
              <a:spcAft>
                <a:spcPts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Rights Management</a:t>
            </a:r>
          </a:p>
        </p:txBody>
      </p:sp>
      <p:cxnSp>
        <p:nvCxnSpPr>
          <p:cNvPr id="430" name="Straight Connector 429"/>
          <p:cNvCxnSpPr/>
          <p:nvPr/>
        </p:nvCxnSpPr>
        <p:spPr>
          <a:xfrm>
            <a:off x="8100439" y="3132496"/>
            <a:ext cx="2796" cy="1359443"/>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2" name="AutoShape 13"/>
          <p:cNvSpPr>
            <a:spLocks noChangeAspect="1" noChangeArrowheads="1" noTextEdit="1"/>
          </p:cNvSpPr>
          <p:nvPr/>
        </p:nvSpPr>
        <p:spPr bwMode="auto">
          <a:xfrm>
            <a:off x="7971917" y="3860188"/>
            <a:ext cx="257533" cy="25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236"/>
          <p:cNvSpPr/>
          <p:nvPr/>
        </p:nvSpPr>
        <p:spPr>
          <a:xfrm>
            <a:off x="7096073" y="2037748"/>
            <a:ext cx="797765" cy="181036"/>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AD </a:t>
            </a:r>
          </a:p>
        </p:txBody>
      </p:sp>
      <p:grpSp>
        <p:nvGrpSpPr>
          <p:cNvPr id="28" name="Group 27"/>
          <p:cNvGrpSpPr/>
          <p:nvPr/>
        </p:nvGrpSpPr>
        <p:grpSpPr>
          <a:xfrm>
            <a:off x="6945817" y="5736547"/>
            <a:ext cx="417086" cy="416642"/>
            <a:chOff x="5866850" y="4712408"/>
            <a:chExt cx="417086" cy="416642"/>
          </a:xfrm>
        </p:grpSpPr>
        <p:sp>
          <p:nvSpPr>
            <p:cNvPr id="192" name="Oval 191"/>
            <p:cNvSpPr/>
            <p:nvPr/>
          </p:nvSpPr>
          <p:spPr bwMode="auto">
            <a:xfrm>
              <a:off x="5866850" y="4712408"/>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204" name="Group 4"/>
            <p:cNvGrpSpPr>
              <a:grpSpLocks noChangeAspect="1"/>
            </p:cNvGrpSpPr>
            <p:nvPr/>
          </p:nvGrpSpPr>
          <p:grpSpPr bwMode="auto">
            <a:xfrm>
              <a:off x="5954256" y="4826102"/>
              <a:ext cx="230862" cy="184982"/>
              <a:chOff x="3989" y="3392"/>
              <a:chExt cx="343" cy="295"/>
            </a:xfrm>
          </p:grpSpPr>
          <p:sp>
            <p:nvSpPr>
              <p:cNvPr id="205" name="Freeform 5"/>
              <p:cNvSpPr>
                <a:spLocks/>
              </p:cNvSpPr>
              <p:nvPr/>
            </p:nvSpPr>
            <p:spPr bwMode="auto">
              <a:xfrm>
                <a:off x="3989" y="3392"/>
                <a:ext cx="333" cy="295"/>
              </a:xfrm>
              <a:custGeom>
                <a:avLst/>
                <a:gdLst>
                  <a:gd name="T0" fmla="*/ 380 w 380"/>
                  <a:gd name="T1" fmla="*/ 79 h 287"/>
                  <a:gd name="T2" fmla="*/ 380 w 380"/>
                  <a:gd name="T3" fmla="*/ 48 h 287"/>
                  <a:gd name="T4" fmla="*/ 368 w 380"/>
                  <a:gd name="T5" fmla="*/ 38 h 287"/>
                  <a:gd name="T6" fmla="*/ 359 w 380"/>
                  <a:gd name="T7" fmla="*/ 20 h 287"/>
                  <a:gd name="T8" fmla="*/ 359 w 380"/>
                  <a:gd name="T9" fmla="*/ 17 h 287"/>
                  <a:gd name="T10" fmla="*/ 342 w 380"/>
                  <a:gd name="T11" fmla="*/ 0 h 287"/>
                  <a:gd name="T12" fmla="*/ 203 w 380"/>
                  <a:gd name="T13" fmla="*/ 0 h 287"/>
                  <a:gd name="T14" fmla="*/ 186 w 380"/>
                  <a:gd name="T15" fmla="*/ 17 h 287"/>
                  <a:gd name="T16" fmla="*/ 186 w 380"/>
                  <a:gd name="T17" fmla="*/ 20 h 287"/>
                  <a:gd name="T18" fmla="*/ 170 w 380"/>
                  <a:gd name="T19" fmla="*/ 38 h 287"/>
                  <a:gd name="T20" fmla="*/ 16 w 380"/>
                  <a:gd name="T21" fmla="*/ 38 h 287"/>
                  <a:gd name="T22" fmla="*/ 0 w 380"/>
                  <a:gd name="T23" fmla="*/ 55 h 287"/>
                  <a:gd name="T24" fmla="*/ 0 w 380"/>
                  <a:gd name="T25" fmla="*/ 269 h 287"/>
                  <a:gd name="T26" fmla="*/ 14 w 380"/>
                  <a:gd name="T27" fmla="*/ 287 h 287"/>
                  <a:gd name="T28" fmla="*/ 40 w 380"/>
                  <a:gd name="T29"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0" h="287">
                    <a:moveTo>
                      <a:pt x="380" y="79"/>
                    </a:moveTo>
                    <a:cubicBezTo>
                      <a:pt x="380" y="79"/>
                      <a:pt x="380" y="60"/>
                      <a:pt x="380" y="48"/>
                    </a:cubicBezTo>
                    <a:cubicBezTo>
                      <a:pt x="380" y="36"/>
                      <a:pt x="368" y="38"/>
                      <a:pt x="368" y="38"/>
                    </a:cubicBezTo>
                    <a:cubicBezTo>
                      <a:pt x="363" y="38"/>
                      <a:pt x="359" y="30"/>
                      <a:pt x="359" y="20"/>
                    </a:cubicBezTo>
                    <a:cubicBezTo>
                      <a:pt x="359" y="17"/>
                      <a:pt x="359" y="17"/>
                      <a:pt x="359" y="17"/>
                    </a:cubicBezTo>
                    <a:cubicBezTo>
                      <a:pt x="359" y="8"/>
                      <a:pt x="351" y="0"/>
                      <a:pt x="342" y="0"/>
                    </a:cubicBezTo>
                    <a:cubicBezTo>
                      <a:pt x="203" y="0"/>
                      <a:pt x="203" y="0"/>
                      <a:pt x="203" y="0"/>
                    </a:cubicBezTo>
                    <a:cubicBezTo>
                      <a:pt x="194" y="0"/>
                      <a:pt x="186" y="8"/>
                      <a:pt x="186" y="17"/>
                    </a:cubicBezTo>
                    <a:cubicBezTo>
                      <a:pt x="186" y="20"/>
                      <a:pt x="186" y="20"/>
                      <a:pt x="186" y="20"/>
                    </a:cubicBezTo>
                    <a:cubicBezTo>
                      <a:pt x="186" y="30"/>
                      <a:pt x="179" y="38"/>
                      <a:pt x="170" y="38"/>
                    </a:cubicBezTo>
                    <a:cubicBezTo>
                      <a:pt x="16" y="38"/>
                      <a:pt x="16" y="38"/>
                      <a:pt x="16" y="38"/>
                    </a:cubicBezTo>
                    <a:cubicBezTo>
                      <a:pt x="7" y="38"/>
                      <a:pt x="0" y="46"/>
                      <a:pt x="0" y="55"/>
                    </a:cubicBezTo>
                    <a:cubicBezTo>
                      <a:pt x="0" y="269"/>
                      <a:pt x="0" y="269"/>
                      <a:pt x="0" y="269"/>
                    </a:cubicBezTo>
                    <a:cubicBezTo>
                      <a:pt x="0" y="278"/>
                      <a:pt x="6" y="286"/>
                      <a:pt x="14" y="287"/>
                    </a:cubicBezTo>
                    <a:cubicBezTo>
                      <a:pt x="40" y="287"/>
                      <a:pt x="40" y="287"/>
                      <a:pt x="40" y="287"/>
                    </a:cubicBezTo>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6"/>
              <p:cNvSpPr>
                <a:spLocks/>
              </p:cNvSpPr>
              <p:nvPr/>
            </p:nvSpPr>
            <p:spPr bwMode="auto">
              <a:xfrm>
                <a:off x="4321" y="3454"/>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close/>
                  </a:path>
                </a:pathLst>
              </a:custGeom>
              <a:solidFill>
                <a:srgbClr val="F47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7"/>
              <p:cNvSpPr>
                <a:spLocks/>
              </p:cNvSpPr>
              <p:nvPr/>
            </p:nvSpPr>
            <p:spPr bwMode="auto">
              <a:xfrm>
                <a:off x="3989" y="3392"/>
                <a:ext cx="333" cy="62"/>
              </a:xfrm>
              <a:custGeom>
                <a:avLst/>
                <a:gdLst>
                  <a:gd name="T0" fmla="*/ 368 w 380"/>
                  <a:gd name="T1" fmla="*/ 38 h 60"/>
                  <a:gd name="T2" fmla="*/ 380 w 380"/>
                  <a:gd name="T3" fmla="*/ 48 h 60"/>
                  <a:gd name="T4" fmla="*/ 380 w 380"/>
                  <a:gd name="T5" fmla="*/ 60 h 60"/>
                  <a:gd name="T6" fmla="*/ 379 w 380"/>
                  <a:gd name="T7" fmla="*/ 60 h 60"/>
                  <a:gd name="T8" fmla="*/ 40 w 380"/>
                  <a:gd name="T9" fmla="*/ 60 h 60"/>
                  <a:gd name="T10" fmla="*/ 40 w 380"/>
                  <a:gd name="T11" fmla="*/ 60 h 60"/>
                  <a:gd name="T12" fmla="*/ 0 w 380"/>
                  <a:gd name="T13" fmla="*/ 60 h 60"/>
                  <a:gd name="T14" fmla="*/ 0 w 380"/>
                  <a:gd name="T15" fmla="*/ 55 h 60"/>
                  <a:gd name="T16" fmla="*/ 16 w 380"/>
                  <a:gd name="T17" fmla="*/ 38 h 60"/>
                  <a:gd name="T18" fmla="*/ 170 w 380"/>
                  <a:gd name="T19" fmla="*/ 38 h 60"/>
                  <a:gd name="T20" fmla="*/ 186 w 380"/>
                  <a:gd name="T21" fmla="*/ 20 h 60"/>
                  <a:gd name="T22" fmla="*/ 186 w 380"/>
                  <a:gd name="T23" fmla="*/ 17 h 60"/>
                  <a:gd name="T24" fmla="*/ 203 w 380"/>
                  <a:gd name="T25" fmla="*/ 0 h 60"/>
                  <a:gd name="T26" fmla="*/ 342 w 380"/>
                  <a:gd name="T27" fmla="*/ 0 h 60"/>
                  <a:gd name="T28" fmla="*/ 359 w 380"/>
                  <a:gd name="T29" fmla="*/ 17 h 60"/>
                  <a:gd name="T30" fmla="*/ 359 w 380"/>
                  <a:gd name="T31" fmla="*/ 20 h 60"/>
                  <a:gd name="T32" fmla="*/ 368 w 380"/>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0" h="60">
                    <a:moveTo>
                      <a:pt x="368" y="38"/>
                    </a:moveTo>
                    <a:cubicBezTo>
                      <a:pt x="368" y="38"/>
                      <a:pt x="380" y="36"/>
                      <a:pt x="380" y="48"/>
                    </a:cubicBezTo>
                    <a:cubicBezTo>
                      <a:pt x="380" y="51"/>
                      <a:pt x="380" y="55"/>
                      <a:pt x="380" y="60"/>
                    </a:cubicBezTo>
                    <a:cubicBezTo>
                      <a:pt x="379" y="60"/>
                      <a:pt x="379" y="60"/>
                      <a:pt x="379" y="60"/>
                    </a:cubicBezTo>
                    <a:cubicBezTo>
                      <a:pt x="40" y="60"/>
                      <a:pt x="40" y="60"/>
                      <a:pt x="40" y="60"/>
                    </a:cubicBezTo>
                    <a:cubicBezTo>
                      <a:pt x="40" y="60"/>
                      <a:pt x="40" y="60"/>
                      <a:pt x="40" y="60"/>
                    </a:cubicBezTo>
                    <a:cubicBezTo>
                      <a:pt x="0" y="60"/>
                      <a:pt x="0" y="60"/>
                      <a:pt x="0" y="60"/>
                    </a:cubicBezTo>
                    <a:cubicBezTo>
                      <a:pt x="0" y="58"/>
                      <a:pt x="0" y="57"/>
                      <a:pt x="0" y="55"/>
                    </a:cubicBezTo>
                    <a:cubicBezTo>
                      <a:pt x="0" y="46"/>
                      <a:pt x="7" y="38"/>
                      <a:pt x="16" y="38"/>
                    </a:cubicBezTo>
                    <a:cubicBezTo>
                      <a:pt x="16" y="38"/>
                      <a:pt x="16" y="38"/>
                      <a:pt x="170" y="38"/>
                    </a:cubicBezTo>
                    <a:cubicBezTo>
                      <a:pt x="179" y="38"/>
                      <a:pt x="186" y="30"/>
                      <a:pt x="186" y="20"/>
                    </a:cubicBezTo>
                    <a:cubicBezTo>
                      <a:pt x="186" y="20"/>
                      <a:pt x="186" y="20"/>
                      <a:pt x="186" y="17"/>
                    </a:cubicBezTo>
                    <a:cubicBezTo>
                      <a:pt x="186" y="8"/>
                      <a:pt x="194" y="0"/>
                      <a:pt x="203" y="0"/>
                    </a:cubicBezTo>
                    <a:cubicBezTo>
                      <a:pt x="203" y="0"/>
                      <a:pt x="203" y="0"/>
                      <a:pt x="342" y="0"/>
                    </a:cubicBezTo>
                    <a:cubicBezTo>
                      <a:pt x="351" y="0"/>
                      <a:pt x="359" y="8"/>
                      <a:pt x="359" y="17"/>
                    </a:cubicBezTo>
                    <a:cubicBezTo>
                      <a:pt x="359" y="17"/>
                      <a:pt x="359" y="17"/>
                      <a:pt x="359" y="20"/>
                    </a:cubicBezTo>
                    <a:cubicBezTo>
                      <a:pt x="359" y="30"/>
                      <a:pt x="363" y="38"/>
                      <a:pt x="368" y="3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8"/>
              <p:cNvSpPr>
                <a:spLocks/>
              </p:cNvSpPr>
              <p:nvPr/>
            </p:nvSpPr>
            <p:spPr bwMode="auto">
              <a:xfrm>
                <a:off x="4013" y="3454"/>
                <a:ext cx="319" cy="233"/>
              </a:xfrm>
              <a:custGeom>
                <a:avLst/>
                <a:gdLst>
                  <a:gd name="T0" fmla="*/ 12 w 363"/>
                  <a:gd name="T1" fmla="*/ 227 h 227"/>
                  <a:gd name="T2" fmla="*/ 0 w 363"/>
                  <a:gd name="T3" fmla="*/ 215 h 227"/>
                  <a:gd name="T4" fmla="*/ 0 w 363"/>
                  <a:gd name="T5" fmla="*/ 12 h 227"/>
                  <a:gd name="T6" fmla="*/ 12 w 363"/>
                  <a:gd name="T7" fmla="*/ 0 h 227"/>
                  <a:gd name="T8" fmla="*/ 12 w 363"/>
                  <a:gd name="T9" fmla="*/ 0 h 227"/>
                  <a:gd name="T10" fmla="*/ 351 w 363"/>
                  <a:gd name="T11" fmla="*/ 0 h 227"/>
                  <a:gd name="T12" fmla="*/ 352 w 363"/>
                  <a:gd name="T13" fmla="*/ 0 h 227"/>
                  <a:gd name="T14" fmla="*/ 363 w 363"/>
                  <a:gd name="T15" fmla="*/ 12 h 227"/>
                  <a:gd name="T16" fmla="*/ 363 w 363"/>
                  <a:gd name="T17" fmla="*/ 215 h 227"/>
                  <a:gd name="T18" fmla="*/ 351 w 363"/>
                  <a:gd name="T19" fmla="*/ 227 h 227"/>
                  <a:gd name="T20" fmla="*/ 335 w 363"/>
                  <a:gd name="T21" fmla="*/ 227 h 227"/>
                  <a:gd name="T22" fmla="*/ 35 w 363"/>
                  <a:gd name="T23" fmla="*/ 227 h 227"/>
                  <a:gd name="T24" fmla="*/ 12 w 363"/>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227">
                    <a:moveTo>
                      <a:pt x="12" y="227"/>
                    </a:moveTo>
                    <a:cubicBezTo>
                      <a:pt x="6" y="227"/>
                      <a:pt x="0" y="222"/>
                      <a:pt x="0" y="215"/>
                    </a:cubicBezTo>
                    <a:cubicBezTo>
                      <a:pt x="0" y="12"/>
                      <a:pt x="0" y="12"/>
                      <a:pt x="0" y="12"/>
                    </a:cubicBezTo>
                    <a:cubicBezTo>
                      <a:pt x="0" y="5"/>
                      <a:pt x="6" y="0"/>
                      <a:pt x="12" y="0"/>
                    </a:cubicBezTo>
                    <a:cubicBezTo>
                      <a:pt x="12" y="0"/>
                      <a:pt x="12" y="0"/>
                      <a:pt x="12" y="0"/>
                    </a:cubicBezTo>
                    <a:cubicBezTo>
                      <a:pt x="351" y="0"/>
                      <a:pt x="351" y="0"/>
                      <a:pt x="351" y="0"/>
                    </a:cubicBezTo>
                    <a:cubicBezTo>
                      <a:pt x="351" y="0"/>
                      <a:pt x="352" y="0"/>
                      <a:pt x="352" y="0"/>
                    </a:cubicBezTo>
                    <a:cubicBezTo>
                      <a:pt x="358" y="0"/>
                      <a:pt x="363" y="5"/>
                      <a:pt x="363" y="12"/>
                    </a:cubicBezTo>
                    <a:cubicBezTo>
                      <a:pt x="363" y="215"/>
                      <a:pt x="363" y="215"/>
                      <a:pt x="363" y="215"/>
                    </a:cubicBezTo>
                    <a:cubicBezTo>
                      <a:pt x="363" y="222"/>
                      <a:pt x="357" y="227"/>
                      <a:pt x="351" y="227"/>
                    </a:cubicBezTo>
                    <a:cubicBezTo>
                      <a:pt x="335" y="227"/>
                      <a:pt x="335" y="227"/>
                      <a:pt x="335" y="227"/>
                    </a:cubicBezTo>
                    <a:cubicBezTo>
                      <a:pt x="164" y="227"/>
                      <a:pt x="78" y="227"/>
                      <a:pt x="35" y="227"/>
                    </a:cubicBezTo>
                    <a:cubicBezTo>
                      <a:pt x="26" y="227"/>
                      <a:pt x="18" y="227"/>
                      <a:pt x="12" y="2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9"/>
              <p:cNvSpPr>
                <a:spLocks/>
              </p:cNvSpPr>
              <p:nvPr/>
            </p:nvSpPr>
            <p:spPr bwMode="auto">
              <a:xfrm>
                <a:off x="3989" y="3454"/>
                <a:ext cx="35" cy="233"/>
              </a:xfrm>
              <a:custGeom>
                <a:avLst/>
                <a:gdLst>
                  <a:gd name="T0" fmla="*/ 40 w 40"/>
                  <a:gd name="T1" fmla="*/ 0 h 227"/>
                  <a:gd name="T2" fmla="*/ 28 w 40"/>
                  <a:gd name="T3" fmla="*/ 12 h 227"/>
                  <a:gd name="T4" fmla="*/ 28 w 40"/>
                  <a:gd name="T5" fmla="*/ 215 h 227"/>
                  <a:gd name="T6" fmla="*/ 40 w 40"/>
                  <a:gd name="T7" fmla="*/ 227 h 227"/>
                  <a:gd name="T8" fmla="*/ 40 w 40"/>
                  <a:gd name="T9" fmla="*/ 227 h 227"/>
                  <a:gd name="T10" fmla="*/ 40 w 40"/>
                  <a:gd name="T11" fmla="*/ 227 h 227"/>
                  <a:gd name="T12" fmla="*/ 14 w 40"/>
                  <a:gd name="T13" fmla="*/ 227 h 227"/>
                  <a:gd name="T14" fmla="*/ 0 w 40"/>
                  <a:gd name="T15" fmla="*/ 209 h 227"/>
                  <a:gd name="T16" fmla="*/ 0 w 40"/>
                  <a:gd name="T17" fmla="*/ 0 h 227"/>
                  <a:gd name="T18" fmla="*/ 40 w 40"/>
                  <a:gd name="T1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7">
                    <a:moveTo>
                      <a:pt x="40" y="0"/>
                    </a:moveTo>
                    <a:cubicBezTo>
                      <a:pt x="34" y="0"/>
                      <a:pt x="28" y="5"/>
                      <a:pt x="28" y="12"/>
                    </a:cubicBezTo>
                    <a:cubicBezTo>
                      <a:pt x="28" y="215"/>
                      <a:pt x="28" y="215"/>
                      <a:pt x="28" y="215"/>
                    </a:cubicBezTo>
                    <a:cubicBezTo>
                      <a:pt x="28" y="222"/>
                      <a:pt x="34" y="227"/>
                      <a:pt x="40" y="227"/>
                    </a:cubicBezTo>
                    <a:cubicBezTo>
                      <a:pt x="40" y="227"/>
                      <a:pt x="40" y="227"/>
                      <a:pt x="40" y="227"/>
                    </a:cubicBezTo>
                    <a:cubicBezTo>
                      <a:pt x="40" y="227"/>
                      <a:pt x="40" y="227"/>
                      <a:pt x="40" y="227"/>
                    </a:cubicBezTo>
                    <a:cubicBezTo>
                      <a:pt x="14" y="227"/>
                      <a:pt x="14" y="227"/>
                      <a:pt x="14" y="227"/>
                    </a:cubicBezTo>
                    <a:cubicBezTo>
                      <a:pt x="6" y="226"/>
                      <a:pt x="0" y="218"/>
                      <a:pt x="0" y="209"/>
                    </a:cubicBezTo>
                    <a:cubicBezTo>
                      <a:pt x="0" y="209"/>
                      <a:pt x="0" y="209"/>
                      <a:pt x="0" y="0"/>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9" name="Rectangle 428"/>
          <p:cNvSpPr/>
          <p:nvPr/>
        </p:nvSpPr>
        <p:spPr>
          <a:xfrm>
            <a:off x="8368437" y="866700"/>
            <a:ext cx="797765" cy="181036"/>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optional </a:t>
            </a:r>
          </a:p>
        </p:txBody>
      </p:sp>
      <p:sp>
        <p:nvSpPr>
          <p:cNvPr id="437" name="Rectangle 436"/>
          <p:cNvSpPr/>
          <p:nvPr/>
        </p:nvSpPr>
        <p:spPr>
          <a:xfrm>
            <a:off x="6131536" y="2606975"/>
            <a:ext cx="2477620" cy="27155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30" normalizeH="0" baseline="0" noProof="0">
                <a:ln>
                  <a:noFill/>
                </a:ln>
                <a:solidFill>
                  <a:srgbClr val="002050"/>
                </a:solidFill>
                <a:effectLst/>
                <a:uLnTx/>
                <a:uFillTx/>
                <a:latin typeface="Segoe UI"/>
                <a:ea typeface="+mn-ea"/>
                <a:cs typeface="+mn-cs"/>
              </a:rPr>
              <a:t>Authentication &amp; collaboration</a:t>
            </a:r>
          </a:p>
        </p:txBody>
      </p:sp>
      <p:cxnSp>
        <p:nvCxnSpPr>
          <p:cNvPr id="466" name="Straight Connector 465"/>
          <p:cNvCxnSpPr/>
          <p:nvPr/>
        </p:nvCxnSpPr>
        <p:spPr>
          <a:xfrm>
            <a:off x="9297484" y="2568001"/>
            <a:ext cx="1196267" cy="0"/>
          </a:xfrm>
          <a:prstGeom prst="line">
            <a:avLst/>
          </a:prstGeom>
          <a:ln w="28575" cap="rnd" cmpd="sng">
            <a:solidFill>
              <a:schemeClr val="accent3"/>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7" name="Rectangle 466"/>
          <p:cNvSpPr/>
          <p:nvPr/>
        </p:nvSpPr>
        <p:spPr>
          <a:xfrm>
            <a:off x="9686306" y="2606975"/>
            <a:ext cx="498855" cy="261610"/>
          </a:xfrm>
          <a:prstGeom prst="rect">
            <a:avLst/>
          </a:prstGeom>
        </p:spPr>
        <p:txBody>
          <a:bodyPr wrap="none" lIns="0" r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30" normalizeH="0" baseline="0" noProof="0">
                <a:ln>
                  <a:noFill/>
                </a:ln>
                <a:solidFill>
                  <a:srgbClr val="002050"/>
                </a:solidFill>
                <a:effectLst/>
                <a:uLnTx/>
                <a:uFillTx/>
                <a:latin typeface="Segoe UI"/>
                <a:ea typeface="+mn-ea"/>
                <a:cs typeface="+mn-cs"/>
              </a:rPr>
              <a:t>BYO Key</a:t>
            </a:r>
            <a:endParaRPr kumimoji="0" lang="en-US" sz="1100" b="0" i="1" u="none" strike="noStrike" kern="1200" cap="none" spc="0" normalizeH="0" baseline="0" noProof="0">
              <a:ln>
                <a:noFill/>
              </a:ln>
              <a:solidFill>
                <a:srgbClr val="002050"/>
              </a:solidFill>
              <a:effectLst/>
              <a:uLnTx/>
              <a:uFillTx/>
              <a:latin typeface="Segoe UI"/>
              <a:ea typeface="+mn-ea"/>
              <a:cs typeface="+mn-cs"/>
            </a:endParaRPr>
          </a:p>
        </p:txBody>
      </p:sp>
      <p:sp>
        <p:nvSpPr>
          <p:cNvPr id="473" name="Rectangle 472"/>
          <p:cNvSpPr/>
          <p:nvPr/>
        </p:nvSpPr>
        <p:spPr>
          <a:xfrm>
            <a:off x="5483664" y="3555837"/>
            <a:ext cx="1177510" cy="276999"/>
          </a:xfrm>
          <a:prstGeom prst="rect">
            <a:avLst/>
          </a:prstGeom>
        </p:spPr>
        <p:txBody>
          <a:bodyPr wrap="square" lIns="0" r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a:ln>
                  <a:noFill/>
                </a:ln>
                <a:solidFill>
                  <a:srgbClr val="FFFFFF"/>
                </a:solidFill>
                <a:effectLst/>
                <a:uLnTx/>
                <a:uFillTx/>
                <a:latin typeface="Segoe UI"/>
                <a:ea typeface="+mn-ea"/>
                <a:cs typeface="+mn-cs"/>
              </a:rPr>
              <a:t>RMS connector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p:cNvCxnSpPr/>
          <p:nvPr/>
        </p:nvCxnSpPr>
        <p:spPr>
          <a:xfrm flipH="1">
            <a:off x="9410301" y="3141657"/>
            <a:ext cx="4798" cy="1345903"/>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99" name="TextBox 498"/>
          <p:cNvSpPr txBox="1"/>
          <p:nvPr/>
        </p:nvSpPr>
        <p:spPr>
          <a:xfrm>
            <a:off x="9381874" y="3267136"/>
            <a:ext cx="1439643" cy="9544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Authorization requests go to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 federation service</a:t>
            </a:r>
          </a:p>
        </p:txBody>
      </p:sp>
      <p:sp>
        <p:nvSpPr>
          <p:cNvPr id="108" name="Title 1"/>
          <p:cNvSpPr>
            <a:spLocks noGrp="1"/>
          </p:cNvSpPr>
          <p:nvPr>
            <p:ph type="title"/>
          </p:nvPr>
        </p:nvSpPr>
        <p:spPr>
          <a:xfrm>
            <a:off x="238827" y="222361"/>
            <a:ext cx="11655078" cy="899665"/>
          </a:xfrm>
        </p:spPr>
        <p:txBody>
          <a:bodyPr/>
          <a:lstStyle/>
          <a:p>
            <a:r>
              <a:rPr lang="en-US"/>
              <a:t>Regulated Topology</a:t>
            </a:r>
            <a:br>
              <a:rPr lang="en-US"/>
            </a:br>
            <a:r>
              <a:rPr lang="en-US" sz="3200" i="1">
                <a:gradFill>
                  <a:gsLst>
                    <a:gs pos="1250">
                      <a:srgbClr val="505050"/>
                    </a:gs>
                    <a:gs pos="100000">
                      <a:srgbClr val="505050"/>
                    </a:gs>
                  </a:gsLst>
                  <a:lin ang="5400000" scaled="0"/>
                </a:gradFill>
              </a:rPr>
              <a:t>Azure Information Protection</a:t>
            </a:r>
            <a:endParaRPr lang="en-US"/>
          </a:p>
        </p:txBody>
      </p:sp>
      <p:sp>
        <p:nvSpPr>
          <p:cNvPr id="6" name="Content Placeholder 5"/>
          <p:cNvSpPr>
            <a:spLocks noGrp="1"/>
          </p:cNvSpPr>
          <p:nvPr>
            <p:ph type="body" sz="quarter" idx="4294967295"/>
          </p:nvPr>
        </p:nvSpPr>
        <p:spPr>
          <a:xfrm>
            <a:off x="816032" y="2182812"/>
            <a:ext cx="3807324" cy="5016758"/>
          </a:xfrm>
          <a:prstGeom prst="rect">
            <a:avLst/>
          </a:prstGeom>
        </p:spPr>
        <p:txBody>
          <a:bodyPr/>
          <a:lstStyle/>
          <a:p>
            <a:pPr marL="0" indent="0">
              <a:lnSpc>
                <a:spcPts val="2560"/>
              </a:lnSpc>
              <a:spcBef>
                <a:spcPts val="1961"/>
              </a:spcBef>
              <a:buNone/>
            </a:pPr>
            <a:r>
              <a:rPr lang="en-US" sz="2000">
                <a:solidFill>
                  <a:schemeClr val="bg1">
                    <a:lumMod val="65000"/>
                  </a:schemeClr>
                </a:solidFill>
                <a:latin typeface="+mn-lt"/>
              </a:rPr>
              <a:t>Data protection for organizations at different stages of cloud adoption</a:t>
            </a:r>
          </a:p>
          <a:p>
            <a:pPr marL="0" indent="0">
              <a:lnSpc>
                <a:spcPts val="2560"/>
              </a:lnSpc>
              <a:spcBef>
                <a:spcPts val="1961"/>
              </a:spcBef>
              <a:buNone/>
            </a:pPr>
            <a:r>
              <a:rPr lang="en-US" sz="2000">
                <a:solidFill>
                  <a:schemeClr val="bg1">
                    <a:lumMod val="65000"/>
                  </a:schemeClr>
                </a:solidFill>
                <a:latin typeface="+mn-lt"/>
              </a:rPr>
              <a:t>Ensures security because </a:t>
            </a:r>
            <a:br>
              <a:rPr lang="en-US" sz="2000">
                <a:solidFill>
                  <a:schemeClr val="bg1">
                    <a:lumMod val="65000"/>
                  </a:schemeClr>
                </a:solidFill>
                <a:latin typeface="+mn-lt"/>
              </a:rPr>
            </a:br>
            <a:r>
              <a:rPr lang="en-US" sz="2000">
                <a:solidFill>
                  <a:schemeClr val="bg1">
                    <a:lumMod val="65000"/>
                  </a:schemeClr>
                </a:solidFill>
                <a:latin typeface="+mn-lt"/>
              </a:rPr>
              <a:t>sensitive data is not </a:t>
            </a:r>
            <a:br>
              <a:rPr lang="en-US" sz="2000">
                <a:solidFill>
                  <a:schemeClr val="bg1">
                    <a:lumMod val="65000"/>
                  </a:schemeClr>
                </a:solidFill>
                <a:latin typeface="+mn-lt"/>
              </a:rPr>
            </a:br>
            <a:r>
              <a:rPr lang="en-US" sz="2000">
                <a:solidFill>
                  <a:schemeClr val="bg1">
                    <a:lumMod val="65000"/>
                  </a:schemeClr>
                </a:solidFill>
                <a:latin typeface="+mn-lt"/>
              </a:rPr>
              <a:t>sent to the RMS server </a:t>
            </a:r>
          </a:p>
          <a:p>
            <a:pPr marL="0" indent="0">
              <a:lnSpc>
                <a:spcPts val="2560"/>
              </a:lnSpc>
              <a:spcBef>
                <a:spcPts val="1961"/>
              </a:spcBef>
              <a:buNone/>
            </a:pPr>
            <a:r>
              <a:rPr lang="en-US" sz="2000">
                <a:solidFill>
                  <a:schemeClr val="bg1">
                    <a:lumMod val="65000"/>
                  </a:schemeClr>
                </a:solidFill>
                <a:latin typeface="+mn-lt"/>
              </a:rPr>
              <a:t>Integration with on-premises assets with minimal effort</a:t>
            </a:r>
          </a:p>
          <a:p>
            <a:pPr marL="0" indent="0">
              <a:lnSpc>
                <a:spcPts val="2560"/>
              </a:lnSpc>
              <a:spcBef>
                <a:spcPts val="1961"/>
              </a:spcBef>
              <a:buNone/>
            </a:pPr>
            <a:r>
              <a:rPr lang="en-US" sz="2000">
                <a:solidFill>
                  <a:schemeClr val="tx1"/>
                </a:solidFill>
                <a:latin typeface="+mn-lt"/>
              </a:rPr>
              <a:t>Hold Your Own Key</a:t>
            </a:r>
            <a:br>
              <a:rPr lang="en-US" sz="2000">
                <a:solidFill>
                  <a:schemeClr val="tx1"/>
                </a:solidFill>
                <a:latin typeface="+mn-lt"/>
              </a:rPr>
            </a:br>
            <a:r>
              <a:rPr lang="en-US" sz="2000">
                <a:solidFill>
                  <a:schemeClr val="tx1"/>
                </a:solidFill>
                <a:latin typeface="+mn-lt"/>
              </a:rPr>
              <a:t>with on-premises key retention</a:t>
            </a:r>
          </a:p>
          <a:p>
            <a:pPr marL="0" indent="0">
              <a:lnSpc>
                <a:spcPts val="2560"/>
              </a:lnSpc>
              <a:buNone/>
            </a:pPr>
            <a:endParaRPr lang="en-US" sz="2000">
              <a:latin typeface="+mn-lt"/>
            </a:endParaRPr>
          </a:p>
        </p:txBody>
      </p:sp>
      <p:sp>
        <p:nvSpPr>
          <p:cNvPr id="170" name="Rectangle 169"/>
          <p:cNvSpPr/>
          <p:nvPr/>
        </p:nvSpPr>
        <p:spPr>
          <a:xfrm>
            <a:off x="6789885" y="3566049"/>
            <a:ext cx="1177510" cy="276999"/>
          </a:xfrm>
          <a:prstGeom prst="rect">
            <a:avLst/>
          </a:prstGeom>
        </p:spPr>
        <p:txBody>
          <a:bodyPr wrap="square" lIns="0" r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a:ln>
                  <a:noFill/>
                </a:ln>
                <a:solidFill>
                  <a:srgbClr val="FFFFFF"/>
                </a:solidFill>
                <a:effectLst/>
                <a:uLnTx/>
                <a:uFillTx/>
                <a:latin typeface="Segoe UI"/>
                <a:ea typeface="+mn-ea"/>
                <a:cs typeface="+mn-cs"/>
              </a:rPr>
              <a:t>AAD Connect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Rectangle 463"/>
          <p:cNvSpPr/>
          <p:nvPr/>
        </p:nvSpPr>
        <p:spPr>
          <a:xfrm>
            <a:off x="10609519" y="2091475"/>
            <a:ext cx="1258903" cy="362072"/>
          </a:xfrm>
          <a:prstGeom prst="rect">
            <a:avLst/>
          </a:prstGeom>
          <a:ln>
            <a:noFill/>
          </a:ln>
        </p:spPr>
        <p:txBody>
          <a:bodyPr wrap="square" lIns="0" tIns="0" rIns="0" bIns="0" anchor="ctr">
            <a:spAutoFit/>
          </a:bodyPr>
          <a:lstStyle/>
          <a:p>
            <a:pPr marL="0" marR="0" lvl="0" indent="0" algn="l" defTabSz="1075086" rtl="0" eaLnBrk="1" fontAlgn="base" latinLnBrk="0" hangingPunct="1">
              <a:lnSpc>
                <a:spcPct val="100000"/>
              </a:lnSpc>
              <a:spcBef>
                <a:spcPts val="1412"/>
              </a:spcBef>
              <a:spcAft>
                <a:spcPct val="0"/>
              </a:spcAft>
              <a:buClrTx/>
              <a:buSzTx/>
              <a:buFontTx/>
              <a:buNone/>
              <a:tabLst/>
              <a:defRPr/>
            </a:pPr>
            <a:r>
              <a:rPr kumimoji="0" lang="en-US" sz="1176" b="1" i="0" u="none" strike="noStrike" kern="1200" cap="none" spc="0" normalizeH="0" baseline="0" noProof="0">
                <a:ln>
                  <a:solidFill>
                    <a:srgbClr val="FFFFFF">
                      <a:alpha val="0"/>
                    </a:srgbClr>
                  </a:solidFill>
                </a:ln>
                <a:solidFill>
                  <a:srgbClr val="002050"/>
                </a:solidFill>
                <a:effectLst/>
                <a:uLnTx/>
                <a:uFillTx/>
                <a:latin typeface="Segoe UI"/>
                <a:ea typeface="+mn-ea"/>
                <a:cs typeface="+mn-cs"/>
              </a:rPr>
              <a:t>Azure Key Management</a:t>
            </a:r>
          </a:p>
        </p:txBody>
      </p:sp>
      <p:cxnSp>
        <p:nvCxnSpPr>
          <p:cNvPr id="169" name="Straight Connector 168"/>
          <p:cNvCxnSpPr/>
          <p:nvPr/>
        </p:nvCxnSpPr>
        <p:spPr>
          <a:xfrm>
            <a:off x="6156807" y="3083099"/>
            <a:ext cx="0" cy="470262"/>
          </a:xfrm>
          <a:prstGeom prst="line">
            <a:avLst/>
          </a:prstGeom>
          <a:ln w="28575" cap="flat">
            <a:solidFill>
              <a:schemeClr val="accent3"/>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443033" y="2301660"/>
            <a:ext cx="283216" cy="283218"/>
            <a:chOff x="5372581" y="1617831"/>
            <a:chExt cx="498112" cy="498112"/>
          </a:xfrm>
          <a:solidFill>
            <a:schemeClr val="bg1"/>
          </a:solidFill>
        </p:grpSpPr>
        <p:sp>
          <p:nvSpPr>
            <p:cNvPr id="152" name="Oval 151"/>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43033" y="3516098"/>
            <a:ext cx="283216" cy="283218"/>
            <a:chOff x="5372581" y="1617831"/>
            <a:chExt cx="498112" cy="498112"/>
          </a:xfrm>
          <a:solidFill>
            <a:schemeClr val="bg1"/>
          </a:solidFill>
        </p:grpSpPr>
        <p:sp>
          <p:nvSpPr>
            <p:cNvPr id="161" name="Oval 160"/>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443033" y="4773398"/>
            <a:ext cx="283216" cy="283218"/>
            <a:chOff x="5372581" y="1617831"/>
            <a:chExt cx="498112" cy="498112"/>
          </a:xfrm>
          <a:solidFill>
            <a:schemeClr val="bg1"/>
          </a:solidFill>
        </p:grpSpPr>
        <p:sp>
          <p:nvSpPr>
            <p:cNvPr id="164" name="Oval 163"/>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5"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34" name="Group 4"/>
          <p:cNvGrpSpPr>
            <a:grpSpLocks noChangeAspect="1"/>
          </p:cNvGrpSpPr>
          <p:nvPr/>
        </p:nvGrpSpPr>
        <p:grpSpPr bwMode="auto">
          <a:xfrm>
            <a:off x="6220916" y="1715808"/>
            <a:ext cx="748186" cy="743469"/>
            <a:chOff x="-660" y="2959"/>
            <a:chExt cx="1586" cy="1576"/>
          </a:xfrm>
          <a:solidFill>
            <a:schemeClr val="accent1"/>
          </a:solidFill>
        </p:grpSpPr>
        <p:sp>
          <p:nvSpPr>
            <p:cNvPr id="135" name="Freeform 5"/>
            <p:cNvSpPr>
              <a:spLocks/>
            </p:cNvSpPr>
            <p:nvPr/>
          </p:nvSpPr>
          <p:spPr bwMode="auto">
            <a:xfrm>
              <a:off x="157" y="3550"/>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136" name="Freeform 6"/>
            <p:cNvSpPr>
              <a:spLocks/>
            </p:cNvSpPr>
            <p:nvPr/>
          </p:nvSpPr>
          <p:spPr bwMode="auto">
            <a:xfrm>
              <a:off x="-185" y="3557"/>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137" name="Freeform 7"/>
            <p:cNvSpPr>
              <a:spLocks noEditPoints="1"/>
            </p:cNvSpPr>
            <p:nvPr/>
          </p:nvSpPr>
          <p:spPr bwMode="auto">
            <a:xfrm>
              <a:off x="-660" y="2959"/>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0966" y="1685918"/>
            <a:ext cx="323935" cy="341162"/>
          </a:xfrm>
          <a:prstGeom prst="rect">
            <a:avLst/>
          </a:prstGeom>
        </p:spPr>
      </p:pic>
      <p:grpSp>
        <p:nvGrpSpPr>
          <p:cNvPr id="141" name="Group 140"/>
          <p:cNvGrpSpPr/>
          <p:nvPr/>
        </p:nvGrpSpPr>
        <p:grpSpPr>
          <a:xfrm>
            <a:off x="7888941" y="3496229"/>
            <a:ext cx="417086" cy="416642"/>
            <a:chOff x="3265234" y="4379688"/>
            <a:chExt cx="623934" cy="623270"/>
          </a:xfrm>
        </p:grpSpPr>
        <p:sp>
          <p:nvSpPr>
            <p:cNvPr id="142" name="Oval 141"/>
            <p:cNvSpPr/>
            <p:nvPr/>
          </p:nvSpPr>
          <p:spPr bwMode="auto">
            <a:xfrm>
              <a:off x="3265234" y="4379688"/>
              <a:ext cx="623934" cy="623270"/>
            </a:xfrm>
            <a:prstGeom prst="ellipse">
              <a:avLst/>
            </a:prstGeom>
            <a:solidFill>
              <a:schemeClr val="accent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45" name="Freeform 31"/>
            <p:cNvSpPr>
              <a:spLocks noEditPoints="1"/>
            </p:cNvSpPr>
            <p:nvPr/>
          </p:nvSpPr>
          <p:spPr bwMode="auto">
            <a:xfrm rot="900000">
              <a:off x="3378091" y="4525674"/>
              <a:ext cx="398219" cy="331297"/>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p:cNvGrpSpPr/>
          <p:nvPr/>
        </p:nvGrpSpPr>
        <p:grpSpPr>
          <a:xfrm>
            <a:off x="9107216" y="4622659"/>
            <a:ext cx="571148" cy="377798"/>
            <a:chOff x="2735263" y="1203325"/>
            <a:chExt cx="6724650" cy="4448176"/>
          </a:xfrm>
          <a:solidFill>
            <a:schemeClr val="bg1"/>
          </a:solidFill>
        </p:grpSpPr>
        <p:sp>
          <p:nvSpPr>
            <p:cNvPr id="154"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6" name="Rectangle 155"/>
          <p:cNvSpPr/>
          <p:nvPr/>
        </p:nvSpPr>
        <p:spPr>
          <a:xfrm>
            <a:off x="8897200" y="5112535"/>
            <a:ext cx="942462" cy="149354"/>
          </a:xfrm>
          <a:prstGeom prst="rect">
            <a:avLst/>
          </a:prstGeom>
          <a:ln>
            <a:noFill/>
          </a:ln>
        </p:spPr>
        <p:txBody>
          <a:bodyPr wrap="square" lIns="0" tIns="0" rIns="0" bIns="0" anchor="ctr">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078" b="0" i="0" u="none" strike="noStrike" kern="0" cap="none" spc="0" normalizeH="0" baseline="0" noProof="0">
                <a:ln>
                  <a:noFill/>
                </a:ln>
                <a:solidFill>
                  <a:srgbClr val="FFFFFF"/>
                </a:solidFill>
                <a:effectLst/>
                <a:uLnTx/>
                <a:uFillTx/>
                <a:latin typeface="Segoe UI"/>
                <a:ea typeface="ＭＳ Ｐゴシック" charset="0"/>
                <a:cs typeface="+mn-cs"/>
              </a:rPr>
              <a:t>ADFS</a:t>
            </a:r>
          </a:p>
        </p:txBody>
      </p:sp>
      <p:cxnSp>
        <p:nvCxnSpPr>
          <p:cNvPr id="166" name="Straight Connector 165"/>
          <p:cNvCxnSpPr/>
          <p:nvPr/>
        </p:nvCxnSpPr>
        <p:spPr>
          <a:xfrm>
            <a:off x="5983230" y="2568001"/>
            <a:ext cx="3219309" cy="0"/>
          </a:xfrm>
          <a:prstGeom prst="line">
            <a:avLst/>
          </a:prstGeom>
          <a:ln w="28575" cap="rnd" cmpd="sng">
            <a:solidFill>
              <a:schemeClr val="accent3"/>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Rectangle 40"/>
          <p:cNvSpPr/>
          <p:nvPr/>
        </p:nvSpPr>
        <p:spPr bwMode="auto">
          <a:xfrm>
            <a:off x="10855665" y="1844623"/>
            <a:ext cx="355418" cy="155039"/>
          </a:xfrm>
          <a:custGeom>
            <a:avLst/>
            <a:gdLst/>
            <a:ahLst/>
            <a:cxnLst/>
            <a:rect l="l" t="t" r="r" b="b"/>
            <a:pathLst>
              <a:path w="2814123" h="1162742">
                <a:moveTo>
                  <a:pt x="2232752" y="301490"/>
                </a:moveTo>
                <a:cubicBezTo>
                  <a:pt x="2078178" y="301490"/>
                  <a:pt x="1952871" y="426797"/>
                  <a:pt x="1952871" y="581371"/>
                </a:cubicBezTo>
                <a:cubicBezTo>
                  <a:pt x="1952871" y="735945"/>
                  <a:pt x="2078178" y="861252"/>
                  <a:pt x="2232752" y="861252"/>
                </a:cubicBezTo>
                <a:cubicBezTo>
                  <a:pt x="2387326" y="861252"/>
                  <a:pt x="2512633" y="735945"/>
                  <a:pt x="2512633" y="581371"/>
                </a:cubicBezTo>
                <a:cubicBezTo>
                  <a:pt x="2512633" y="426797"/>
                  <a:pt x="2387326" y="301490"/>
                  <a:pt x="2232752" y="301490"/>
                </a:cubicBezTo>
                <a:close/>
                <a:moveTo>
                  <a:pt x="2232752" y="0"/>
                </a:moveTo>
                <a:cubicBezTo>
                  <a:pt x="2553834" y="0"/>
                  <a:pt x="2814123" y="260289"/>
                  <a:pt x="2814123" y="581371"/>
                </a:cubicBezTo>
                <a:cubicBezTo>
                  <a:pt x="2814123" y="902453"/>
                  <a:pt x="2553834" y="1162742"/>
                  <a:pt x="2232752" y="1162742"/>
                </a:cubicBezTo>
                <a:cubicBezTo>
                  <a:pt x="1982009" y="1162742"/>
                  <a:pt x="1768342" y="1004004"/>
                  <a:pt x="1688733" y="780815"/>
                </a:cubicBezTo>
                <a:lnTo>
                  <a:pt x="1095650" y="780815"/>
                </a:lnTo>
                <a:lnTo>
                  <a:pt x="1095650" y="876349"/>
                </a:lnTo>
                <a:lnTo>
                  <a:pt x="922059" y="876349"/>
                </a:lnTo>
                <a:lnTo>
                  <a:pt x="922059" y="780815"/>
                </a:lnTo>
                <a:lnTo>
                  <a:pt x="668742" y="780815"/>
                </a:lnTo>
                <a:lnTo>
                  <a:pt x="668742" y="931491"/>
                </a:lnTo>
                <a:lnTo>
                  <a:pt x="313307" y="931491"/>
                </a:lnTo>
                <a:lnTo>
                  <a:pt x="313307" y="780815"/>
                </a:lnTo>
                <a:lnTo>
                  <a:pt x="177421" y="780815"/>
                </a:lnTo>
                <a:lnTo>
                  <a:pt x="0" y="381927"/>
                </a:lnTo>
                <a:lnTo>
                  <a:pt x="1688733" y="381927"/>
                </a:lnTo>
                <a:cubicBezTo>
                  <a:pt x="1768342" y="158738"/>
                  <a:pt x="1982009" y="0"/>
                  <a:pt x="2232752"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p:cNvGrpSpPr/>
          <p:nvPr/>
        </p:nvGrpSpPr>
        <p:grpSpPr>
          <a:xfrm>
            <a:off x="5901995" y="4504414"/>
            <a:ext cx="417086" cy="416642"/>
            <a:chOff x="5877241" y="5343476"/>
            <a:chExt cx="417086" cy="416642"/>
          </a:xfrm>
        </p:grpSpPr>
        <p:sp>
          <p:nvSpPr>
            <p:cNvPr id="193" name="Oval 192"/>
            <p:cNvSpPr/>
            <p:nvPr/>
          </p:nvSpPr>
          <p:spPr bwMode="auto">
            <a:xfrm>
              <a:off x="5877241" y="5343476"/>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26" name="Group 25"/>
            <p:cNvGrpSpPr/>
            <p:nvPr/>
          </p:nvGrpSpPr>
          <p:grpSpPr>
            <a:xfrm>
              <a:off x="5997312" y="5417456"/>
              <a:ext cx="176944" cy="248300"/>
              <a:chOff x="5897666" y="4273486"/>
              <a:chExt cx="176944" cy="248300"/>
            </a:xfrm>
          </p:grpSpPr>
          <p:sp>
            <p:nvSpPr>
              <p:cNvPr id="477" name="Freeform 13"/>
              <p:cNvSpPr>
                <a:spLocks/>
              </p:cNvSpPr>
              <p:nvPr/>
            </p:nvSpPr>
            <p:spPr bwMode="auto">
              <a:xfrm>
                <a:off x="5931009" y="4273486"/>
                <a:ext cx="109812" cy="117201"/>
              </a:xfrm>
              <a:custGeom>
                <a:avLst/>
                <a:gdLst>
                  <a:gd name="T0" fmla="*/ 158 w 158"/>
                  <a:gd name="T1" fmla="*/ 149 h 179"/>
                  <a:gd name="T2" fmla="*/ 123 w 158"/>
                  <a:gd name="T3" fmla="*/ 149 h 179"/>
                  <a:gd name="T4" fmla="*/ 123 w 158"/>
                  <a:gd name="T5" fmla="*/ 78 h 179"/>
                  <a:gd name="T6" fmla="*/ 79 w 158"/>
                  <a:gd name="T7" fmla="*/ 35 h 179"/>
                  <a:gd name="T8" fmla="*/ 35 w 158"/>
                  <a:gd name="T9" fmla="*/ 78 h 179"/>
                  <a:gd name="T10" fmla="*/ 35 w 158"/>
                  <a:gd name="T11" fmla="*/ 179 h 179"/>
                  <a:gd name="T12" fmla="*/ 0 w 158"/>
                  <a:gd name="T13" fmla="*/ 179 h 179"/>
                  <a:gd name="T14" fmla="*/ 0 w 158"/>
                  <a:gd name="T15" fmla="*/ 78 h 179"/>
                  <a:gd name="T16" fmla="*/ 79 w 158"/>
                  <a:gd name="T17" fmla="*/ 0 h 179"/>
                  <a:gd name="T18" fmla="*/ 158 w 158"/>
                  <a:gd name="T19" fmla="*/ 78 h 179"/>
                  <a:gd name="T20" fmla="*/ 158 w 158"/>
                  <a:gd name="T21" fmla="*/ 1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79">
                    <a:moveTo>
                      <a:pt x="158" y="149"/>
                    </a:moveTo>
                    <a:cubicBezTo>
                      <a:pt x="123" y="149"/>
                      <a:pt x="123" y="149"/>
                      <a:pt x="123" y="149"/>
                    </a:cubicBezTo>
                    <a:cubicBezTo>
                      <a:pt x="123" y="131"/>
                      <a:pt x="123" y="78"/>
                      <a:pt x="123" y="78"/>
                    </a:cubicBezTo>
                    <a:cubicBezTo>
                      <a:pt x="123" y="55"/>
                      <a:pt x="102" y="35"/>
                      <a:pt x="79" y="35"/>
                    </a:cubicBezTo>
                    <a:cubicBezTo>
                      <a:pt x="56" y="35"/>
                      <a:pt x="35" y="55"/>
                      <a:pt x="35" y="78"/>
                    </a:cubicBezTo>
                    <a:cubicBezTo>
                      <a:pt x="35" y="179"/>
                      <a:pt x="35" y="179"/>
                      <a:pt x="35" y="179"/>
                    </a:cubicBezTo>
                    <a:cubicBezTo>
                      <a:pt x="0" y="179"/>
                      <a:pt x="0" y="179"/>
                      <a:pt x="0" y="179"/>
                    </a:cubicBezTo>
                    <a:cubicBezTo>
                      <a:pt x="0" y="78"/>
                      <a:pt x="0" y="78"/>
                      <a:pt x="0" y="78"/>
                    </a:cubicBezTo>
                    <a:cubicBezTo>
                      <a:pt x="0" y="35"/>
                      <a:pt x="35" y="0"/>
                      <a:pt x="79" y="0"/>
                    </a:cubicBezTo>
                    <a:cubicBezTo>
                      <a:pt x="123" y="0"/>
                      <a:pt x="158" y="35"/>
                      <a:pt x="158" y="78"/>
                    </a:cubicBezTo>
                    <a:cubicBezTo>
                      <a:pt x="158" y="149"/>
                      <a:pt x="158" y="149"/>
                      <a:pt x="158" y="149"/>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8" name="Rectangle 14"/>
              <p:cNvSpPr>
                <a:spLocks noChangeArrowheads="1"/>
              </p:cNvSpPr>
              <p:nvPr/>
            </p:nvSpPr>
            <p:spPr bwMode="auto">
              <a:xfrm>
                <a:off x="5897666" y="4366599"/>
                <a:ext cx="176944" cy="155187"/>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9" name="Rectangle 15"/>
              <p:cNvSpPr>
                <a:spLocks noChangeArrowheads="1"/>
              </p:cNvSpPr>
              <p:nvPr/>
            </p:nvSpPr>
            <p:spPr bwMode="auto">
              <a:xfrm>
                <a:off x="5897666" y="4366599"/>
                <a:ext cx="176944" cy="15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16"/>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17"/>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2" name="Oval 18"/>
              <p:cNvSpPr>
                <a:spLocks noChangeArrowheads="1"/>
              </p:cNvSpPr>
              <p:nvPr/>
            </p:nvSpPr>
            <p:spPr bwMode="auto">
              <a:xfrm>
                <a:off x="5999475" y="4393929"/>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19"/>
              <p:cNvSpPr>
                <a:spLocks/>
              </p:cNvSpPr>
              <p:nvPr/>
            </p:nvSpPr>
            <p:spPr bwMode="auto">
              <a:xfrm>
                <a:off x="5933677" y="4407827"/>
                <a:ext cx="88028" cy="43082"/>
              </a:xfrm>
              <a:custGeom>
                <a:avLst/>
                <a:gdLst>
                  <a:gd name="T0" fmla="*/ 124 w 127"/>
                  <a:gd name="T1" fmla="*/ 8 h 66"/>
                  <a:gd name="T2" fmla="*/ 124 w 127"/>
                  <a:gd name="T3" fmla="*/ 8 h 66"/>
                  <a:gd name="T4" fmla="*/ 111 w 127"/>
                  <a:gd name="T5" fmla="*/ 2 h 66"/>
                  <a:gd name="T6" fmla="*/ 8 w 127"/>
                  <a:gd name="T7" fmla="*/ 45 h 66"/>
                  <a:gd name="T8" fmla="*/ 2 w 127"/>
                  <a:gd name="T9" fmla="*/ 59 h 66"/>
                  <a:gd name="T10" fmla="*/ 16 w 127"/>
                  <a:gd name="T11" fmla="*/ 64 h 66"/>
                  <a:gd name="T12" fmla="*/ 119 w 127"/>
                  <a:gd name="T13" fmla="*/ 21 h 66"/>
                  <a:gd name="T14" fmla="*/ 124 w 127"/>
                  <a:gd name="T15" fmla="*/ 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8"/>
                    </a:moveTo>
                    <a:cubicBezTo>
                      <a:pt x="124" y="8"/>
                      <a:pt x="124" y="8"/>
                      <a:pt x="124" y="8"/>
                    </a:cubicBezTo>
                    <a:cubicBezTo>
                      <a:pt x="122" y="2"/>
                      <a:pt x="116" y="0"/>
                      <a:pt x="111" y="2"/>
                    </a:cubicBezTo>
                    <a:cubicBezTo>
                      <a:pt x="8" y="45"/>
                      <a:pt x="8" y="45"/>
                      <a:pt x="8" y="45"/>
                    </a:cubicBezTo>
                    <a:cubicBezTo>
                      <a:pt x="3" y="47"/>
                      <a:pt x="0" y="53"/>
                      <a:pt x="2" y="59"/>
                    </a:cubicBezTo>
                    <a:cubicBezTo>
                      <a:pt x="5" y="64"/>
                      <a:pt x="11" y="66"/>
                      <a:pt x="16" y="64"/>
                    </a:cubicBezTo>
                    <a:cubicBezTo>
                      <a:pt x="119" y="21"/>
                      <a:pt x="119" y="21"/>
                      <a:pt x="119" y="21"/>
                    </a:cubicBezTo>
                    <a:cubicBezTo>
                      <a:pt x="124" y="19"/>
                      <a:pt x="127" y="13"/>
                      <a:pt x="1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4" name="Oval 20"/>
              <p:cNvSpPr>
                <a:spLocks noChangeArrowheads="1"/>
              </p:cNvSpPr>
              <p:nvPr/>
            </p:nvSpPr>
            <p:spPr bwMode="auto">
              <a:xfrm>
                <a:off x="5999475" y="4456005"/>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21"/>
              <p:cNvSpPr>
                <a:spLocks/>
              </p:cNvSpPr>
              <p:nvPr/>
            </p:nvSpPr>
            <p:spPr bwMode="auto">
              <a:xfrm>
                <a:off x="5933677" y="4436548"/>
                <a:ext cx="88028" cy="43082"/>
              </a:xfrm>
              <a:custGeom>
                <a:avLst/>
                <a:gdLst>
                  <a:gd name="T0" fmla="*/ 124 w 127"/>
                  <a:gd name="T1" fmla="*/ 58 h 66"/>
                  <a:gd name="T2" fmla="*/ 124 w 127"/>
                  <a:gd name="T3" fmla="*/ 58 h 66"/>
                  <a:gd name="T4" fmla="*/ 111 w 127"/>
                  <a:gd name="T5" fmla="*/ 64 h 66"/>
                  <a:gd name="T6" fmla="*/ 8 w 127"/>
                  <a:gd name="T7" fmla="*/ 21 h 66"/>
                  <a:gd name="T8" fmla="*/ 2 w 127"/>
                  <a:gd name="T9" fmla="*/ 7 h 66"/>
                  <a:gd name="T10" fmla="*/ 16 w 127"/>
                  <a:gd name="T11" fmla="*/ 2 h 66"/>
                  <a:gd name="T12" fmla="*/ 119 w 127"/>
                  <a:gd name="T13" fmla="*/ 45 h 66"/>
                  <a:gd name="T14" fmla="*/ 124 w 127"/>
                  <a:gd name="T15" fmla="*/ 5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58"/>
                    </a:moveTo>
                    <a:cubicBezTo>
                      <a:pt x="124" y="58"/>
                      <a:pt x="124" y="58"/>
                      <a:pt x="124" y="58"/>
                    </a:cubicBezTo>
                    <a:cubicBezTo>
                      <a:pt x="122" y="64"/>
                      <a:pt x="116" y="66"/>
                      <a:pt x="111" y="64"/>
                    </a:cubicBezTo>
                    <a:cubicBezTo>
                      <a:pt x="8" y="21"/>
                      <a:pt x="8" y="21"/>
                      <a:pt x="8" y="21"/>
                    </a:cubicBezTo>
                    <a:cubicBezTo>
                      <a:pt x="3" y="19"/>
                      <a:pt x="0" y="13"/>
                      <a:pt x="2" y="7"/>
                    </a:cubicBezTo>
                    <a:cubicBezTo>
                      <a:pt x="5" y="2"/>
                      <a:pt x="11" y="0"/>
                      <a:pt x="16" y="2"/>
                    </a:cubicBezTo>
                    <a:cubicBezTo>
                      <a:pt x="119" y="45"/>
                      <a:pt x="119" y="45"/>
                      <a:pt x="119" y="45"/>
                    </a:cubicBezTo>
                    <a:cubicBezTo>
                      <a:pt x="124" y="47"/>
                      <a:pt x="127" y="53"/>
                      <a:pt x="12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oup 29"/>
          <p:cNvGrpSpPr/>
          <p:nvPr/>
        </p:nvGrpSpPr>
        <p:grpSpPr>
          <a:xfrm>
            <a:off x="6273941" y="5750915"/>
            <a:ext cx="417086" cy="416642"/>
            <a:chOff x="6424789" y="5335384"/>
            <a:chExt cx="417086" cy="416642"/>
          </a:xfrm>
        </p:grpSpPr>
        <p:sp>
          <p:nvSpPr>
            <p:cNvPr id="196" name="Oval 195"/>
            <p:cNvSpPr/>
            <p:nvPr/>
          </p:nvSpPr>
          <p:spPr bwMode="auto">
            <a:xfrm>
              <a:off x="6424789" y="5335384"/>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259" name="Picture 258"/>
            <p:cNvPicPr>
              <a:picLocks noChangeAspect="1"/>
            </p:cNvPicPr>
            <p:nvPr/>
          </p:nvPicPr>
          <p:blipFill>
            <a:blip r:embed="rId7"/>
            <a:stretch>
              <a:fillRect/>
            </a:stretch>
          </p:blipFill>
          <p:spPr>
            <a:xfrm>
              <a:off x="6539114" y="5452760"/>
              <a:ext cx="185782" cy="193789"/>
            </a:xfrm>
            <a:prstGeom prst="rect">
              <a:avLst/>
            </a:prstGeom>
            <a:solidFill>
              <a:schemeClr val="bg1"/>
            </a:solidFill>
          </p:spPr>
        </p:pic>
      </p:grpSp>
      <p:grpSp>
        <p:nvGrpSpPr>
          <p:cNvPr id="29" name="Group 28"/>
          <p:cNvGrpSpPr/>
          <p:nvPr/>
        </p:nvGrpSpPr>
        <p:grpSpPr>
          <a:xfrm>
            <a:off x="5614229" y="5746478"/>
            <a:ext cx="417086" cy="416642"/>
            <a:chOff x="6424789" y="4712408"/>
            <a:chExt cx="417086" cy="416642"/>
          </a:xfrm>
        </p:grpSpPr>
        <p:sp>
          <p:nvSpPr>
            <p:cNvPr id="195" name="Oval 194"/>
            <p:cNvSpPr/>
            <p:nvPr/>
          </p:nvSpPr>
          <p:spPr bwMode="auto">
            <a:xfrm>
              <a:off x="6424789" y="4712408"/>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231" name="Picture 230"/>
            <p:cNvPicPr>
              <a:picLocks noChangeAspect="1"/>
            </p:cNvPicPr>
            <p:nvPr/>
          </p:nvPicPr>
          <p:blipFill>
            <a:blip r:embed="rId8"/>
            <a:stretch>
              <a:fillRect/>
            </a:stretch>
          </p:blipFill>
          <p:spPr>
            <a:xfrm>
              <a:off x="6547983" y="4826102"/>
              <a:ext cx="209737" cy="192169"/>
            </a:xfrm>
            <a:prstGeom prst="rect">
              <a:avLst/>
            </a:prstGeom>
            <a:solidFill>
              <a:schemeClr val="bg1"/>
            </a:solidFill>
          </p:spPr>
        </p:pic>
      </p:gr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3366" y="4989533"/>
            <a:ext cx="323935" cy="341162"/>
          </a:xfrm>
          <a:prstGeom prst="rect">
            <a:avLst/>
          </a:prstGeom>
        </p:spPr>
      </p:pic>
      <p:grpSp>
        <p:nvGrpSpPr>
          <p:cNvPr id="132" name="Group 131"/>
          <p:cNvGrpSpPr/>
          <p:nvPr/>
        </p:nvGrpSpPr>
        <p:grpSpPr>
          <a:xfrm>
            <a:off x="438813" y="5681737"/>
            <a:ext cx="283216" cy="283218"/>
            <a:chOff x="5372581" y="1617831"/>
            <a:chExt cx="498112" cy="498112"/>
          </a:xfrm>
          <a:solidFill>
            <a:schemeClr val="bg1"/>
          </a:solidFill>
        </p:grpSpPr>
        <p:sp>
          <p:nvSpPr>
            <p:cNvPr id="143" name="Oval 142"/>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4"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5" name="Rectangle 4"/>
          <p:cNvSpPr/>
          <p:nvPr/>
        </p:nvSpPr>
        <p:spPr bwMode="auto">
          <a:xfrm>
            <a:off x="5471980" y="11824"/>
            <a:ext cx="6948620" cy="6846176"/>
          </a:xfrm>
          <a:prstGeom prst="rect">
            <a:avLst/>
          </a:prstGeom>
          <a:solidFill>
            <a:srgbClr val="002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p:nvGrpSpPr>
        <p:grpSpPr>
          <a:xfrm>
            <a:off x="9740966" y="3124200"/>
            <a:ext cx="2225864" cy="3372699"/>
            <a:chOff x="9740966" y="3124200"/>
            <a:chExt cx="2225864" cy="3372699"/>
          </a:xfrm>
        </p:grpSpPr>
        <p:grpSp>
          <p:nvGrpSpPr>
            <p:cNvPr id="3" name="Group 2"/>
            <p:cNvGrpSpPr/>
            <p:nvPr/>
          </p:nvGrpSpPr>
          <p:grpSpPr>
            <a:xfrm>
              <a:off x="10134600" y="5140725"/>
              <a:ext cx="1816959" cy="1356174"/>
              <a:chOff x="10296297" y="5111705"/>
              <a:chExt cx="1816959" cy="1356174"/>
            </a:xfrm>
          </p:grpSpPr>
          <p:sp>
            <p:nvSpPr>
              <p:cNvPr id="105" name="Rectangle 104"/>
              <p:cNvSpPr/>
              <p:nvPr/>
            </p:nvSpPr>
            <p:spPr>
              <a:xfrm>
                <a:off x="10839069" y="5308804"/>
                <a:ext cx="1141557" cy="362072"/>
              </a:xfrm>
              <a:prstGeom prst="rect">
                <a:avLst/>
              </a:prstGeom>
            </p:spPr>
            <p:txBody>
              <a:bodyPr wrap="square" lIns="0" tIns="0" rIns="0" bIns="0" anchor="b">
                <a:spAutoFit/>
              </a:bodyPr>
              <a:lstStyle/>
              <a:p>
                <a:pPr marL="0" marR="0" lvl="0" indent="0" algn="l" defTabSz="1095941" rtl="0" eaLnBrk="1" fontAlgn="auto" latinLnBrk="0" hangingPunct="1">
                  <a:lnSpc>
                    <a:spcPct val="100000"/>
                  </a:lnSpc>
                  <a:spcBef>
                    <a:spcPts val="1440"/>
                  </a:spcBef>
                  <a:spcAft>
                    <a:spcPts val="0"/>
                  </a:spcAft>
                  <a:buClrTx/>
                  <a:buSzTx/>
                  <a:buFontTx/>
                  <a:buNone/>
                  <a:tabLst/>
                  <a:defRPr/>
                </a:pPr>
                <a:r>
                  <a:rPr kumimoji="0" lang="en-US" sz="1176" b="1" i="0" u="none" strike="noStrike" kern="1200" cap="none" spc="0" normalizeH="0" baseline="0" noProof="0">
                    <a:ln>
                      <a:solidFill>
                        <a:srgbClr val="FFFFFF">
                          <a:alpha val="0"/>
                        </a:srgbClr>
                      </a:solidFill>
                    </a:ln>
                    <a:solidFill>
                      <a:srgbClr val="FFFFFF"/>
                    </a:solidFill>
                    <a:effectLst/>
                    <a:uLnTx/>
                    <a:uFillTx/>
                    <a:latin typeface="Segoe UI"/>
                    <a:ea typeface="+mn-ea"/>
                    <a:cs typeface="+mn-cs"/>
                  </a:rPr>
                  <a:t>Rights Management</a:t>
                </a:r>
              </a:p>
            </p:txBody>
          </p:sp>
          <p:sp>
            <p:nvSpPr>
              <p:cNvPr id="107" name="Rectangle 106"/>
              <p:cNvSpPr/>
              <p:nvPr/>
            </p:nvSpPr>
            <p:spPr>
              <a:xfrm>
                <a:off x="11015595" y="6206269"/>
                <a:ext cx="1071619" cy="261610"/>
              </a:xfrm>
              <a:prstGeom prst="rect">
                <a:avLst/>
              </a:prstGeom>
            </p:spPr>
            <p:txBody>
              <a:bodyPr wrap="square" lIns="0" r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30" normalizeH="0" baseline="0" noProof="0">
                    <a:ln>
                      <a:noFill/>
                    </a:ln>
                    <a:solidFill>
                      <a:srgbClr val="FFFFFF"/>
                    </a:solidFill>
                    <a:effectLst/>
                    <a:uLnTx/>
                    <a:uFillTx/>
                    <a:latin typeface="Segoe UI"/>
                    <a:ea typeface="+mn-ea"/>
                    <a:cs typeface="+mn-cs"/>
                  </a:rPr>
                  <a:t>No DMZ Exposure</a:t>
                </a:r>
                <a:endParaRPr kumimoji="0" lang="en-US" sz="1100" b="0" i="1"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p:cNvSpPr/>
              <p:nvPr/>
            </p:nvSpPr>
            <p:spPr>
              <a:xfrm>
                <a:off x="10854353" y="5732366"/>
                <a:ext cx="1258903" cy="361894"/>
              </a:xfrm>
              <a:prstGeom prst="rect">
                <a:avLst/>
              </a:prstGeom>
              <a:ln>
                <a:noFill/>
              </a:ln>
            </p:spPr>
            <p:txBody>
              <a:bodyPr wrap="square" lIns="0" tIns="0" rIns="0" bIns="0" anchor="ctr">
                <a:spAutoFit/>
              </a:bodyPr>
              <a:lstStyle/>
              <a:p>
                <a:pPr marL="0" marR="0" lvl="0" indent="0" algn="l" defTabSz="1075086" rtl="0" eaLnBrk="1" fontAlgn="base" latinLnBrk="0" hangingPunct="1">
                  <a:lnSpc>
                    <a:spcPct val="100000"/>
                  </a:lnSpc>
                  <a:spcBef>
                    <a:spcPts val="1412"/>
                  </a:spcBef>
                  <a:spcAft>
                    <a:spcPct val="0"/>
                  </a:spcAft>
                  <a:buClrTx/>
                  <a:buSzTx/>
                  <a:buFontTx/>
                  <a:buNone/>
                  <a:tabLst/>
                  <a:defRPr/>
                </a:pPr>
                <a:r>
                  <a:rPr kumimoji="0" lang="en-US" sz="1176" b="1" i="0" u="none" strike="noStrike" kern="1200" cap="none" spc="0" normalizeH="0" baseline="0" noProof="0">
                    <a:ln>
                      <a:solidFill>
                        <a:srgbClr val="FFFFFF">
                          <a:alpha val="0"/>
                        </a:srgbClr>
                      </a:solidFill>
                    </a:ln>
                    <a:solidFill>
                      <a:srgbClr val="FFFFFF"/>
                    </a:solidFill>
                    <a:effectLst/>
                    <a:uLnTx/>
                    <a:uFillTx/>
                    <a:latin typeface="Segoe UI"/>
                    <a:ea typeface="+mn-ea"/>
                    <a:cs typeface="+mn-cs"/>
                  </a:rPr>
                  <a:t>Key </a:t>
                </a:r>
                <a:br>
                  <a:rPr kumimoji="0" lang="en-US" sz="1176" b="1" i="0" u="none" strike="noStrike" kern="1200" cap="none" spc="0" normalizeH="0" baseline="0" noProof="0">
                    <a:ln>
                      <a:solidFill>
                        <a:srgbClr val="FFFFFF">
                          <a:alpha val="0"/>
                        </a:srgbClr>
                      </a:solidFill>
                    </a:ln>
                    <a:solidFill>
                      <a:srgbClr val="FFFFFF"/>
                    </a:solidFill>
                    <a:effectLst/>
                    <a:uLnTx/>
                    <a:uFillTx/>
                    <a:latin typeface="Segoe UI"/>
                    <a:ea typeface="+mn-ea"/>
                    <a:cs typeface="+mn-cs"/>
                  </a:rPr>
                </a:br>
                <a:r>
                  <a:rPr kumimoji="0" lang="en-US" sz="1176" b="1" i="0" u="none" strike="noStrike" kern="1200" cap="none" spc="0" normalizeH="0" baseline="0" noProof="0">
                    <a:ln>
                      <a:solidFill>
                        <a:srgbClr val="FFFFFF">
                          <a:alpha val="0"/>
                        </a:srgbClr>
                      </a:solidFill>
                    </a:ln>
                    <a:solidFill>
                      <a:srgbClr val="FFFFFF"/>
                    </a:solidFill>
                    <a:effectLst/>
                    <a:uLnTx/>
                    <a:uFillTx/>
                    <a:latin typeface="Segoe UI"/>
                    <a:ea typeface="+mn-ea"/>
                    <a:cs typeface="+mn-cs"/>
                  </a:rPr>
                  <a:t>Management</a:t>
                </a:r>
              </a:p>
            </p:txBody>
          </p:sp>
          <p:sp>
            <p:nvSpPr>
              <p:cNvPr id="111" name="Rectangle 40"/>
              <p:cNvSpPr/>
              <p:nvPr/>
            </p:nvSpPr>
            <p:spPr bwMode="auto">
              <a:xfrm>
                <a:off x="11008065" y="5681638"/>
                <a:ext cx="355418" cy="155039"/>
              </a:xfrm>
              <a:custGeom>
                <a:avLst/>
                <a:gdLst/>
                <a:ahLst/>
                <a:cxnLst/>
                <a:rect l="l" t="t" r="r" b="b"/>
                <a:pathLst>
                  <a:path w="2814123" h="1162742">
                    <a:moveTo>
                      <a:pt x="2232752" y="301490"/>
                    </a:moveTo>
                    <a:cubicBezTo>
                      <a:pt x="2078178" y="301490"/>
                      <a:pt x="1952871" y="426797"/>
                      <a:pt x="1952871" y="581371"/>
                    </a:cubicBezTo>
                    <a:cubicBezTo>
                      <a:pt x="1952871" y="735945"/>
                      <a:pt x="2078178" y="861252"/>
                      <a:pt x="2232752" y="861252"/>
                    </a:cubicBezTo>
                    <a:cubicBezTo>
                      <a:pt x="2387326" y="861252"/>
                      <a:pt x="2512633" y="735945"/>
                      <a:pt x="2512633" y="581371"/>
                    </a:cubicBezTo>
                    <a:cubicBezTo>
                      <a:pt x="2512633" y="426797"/>
                      <a:pt x="2387326" y="301490"/>
                      <a:pt x="2232752" y="301490"/>
                    </a:cubicBezTo>
                    <a:close/>
                    <a:moveTo>
                      <a:pt x="2232752" y="0"/>
                    </a:moveTo>
                    <a:cubicBezTo>
                      <a:pt x="2553834" y="0"/>
                      <a:pt x="2814123" y="260289"/>
                      <a:pt x="2814123" y="581371"/>
                    </a:cubicBezTo>
                    <a:cubicBezTo>
                      <a:pt x="2814123" y="902453"/>
                      <a:pt x="2553834" y="1162742"/>
                      <a:pt x="2232752" y="1162742"/>
                    </a:cubicBezTo>
                    <a:cubicBezTo>
                      <a:pt x="1982009" y="1162742"/>
                      <a:pt x="1768342" y="1004004"/>
                      <a:pt x="1688733" y="780815"/>
                    </a:cubicBezTo>
                    <a:lnTo>
                      <a:pt x="1095650" y="780815"/>
                    </a:lnTo>
                    <a:lnTo>
                      <a:pt x="1095650" y="876349"/>
                    </a:lnTo>
                    <a:lnTo>
                      <a:pt x="922059" y="876349"/>
                    </a:lnTo>
                    <a:lnTo>
                      <a:pt x="922059" y="780815"/>
                    </a:lnTo>
                    <a:lnTo>
                      <a:pt x="668742" y="780815"/>
                    </a:lnTo>
                    <a:lnTo>
                      <a:pt x="668742" y="931491"/>
                    </a:lnTo>
                    <a:lnTo>
                      <a:pt x="313307" y="931491"/>
                    </a:lnTo>
                    <a:lnTo>
                      <a:pt x="313307" y="780815"/>
                    </a:lnTo>
                    <a:lnTo>
                      <a:pt x="177421" y="780815"/>
                    </a:lnTo>
                    <a:lnTo>
                      <a:pt x="0" y="381927"/>
                    </a:lnTo>
                    <a:lnTo>
                      <a:pt x="1688733" y="381927"/>
                    </a:lnTo>
                    <a:cubicBezTo>
                      <a:pt x="1768342" y="158738"/>
                      <a:pt x="1982009" y="0"/>
                      <a:pt x="2232752"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2" name="Group 111"/>
              <p:cNvGrpSpPr/>
              <p:nvPr/>
            </p:nvGrpSpPr>
            <p:grpSpPr>
              <a:xfrm>
                <a:off x="10296297" y="5111705"/>
                <a:ext cx="492258" cy="670460"/>
                <a:chOff x="5606149" y="4501139"/>
                <a:chExt cx="571148" cy="777908"/>
              </a:xfrm>
            </p:grpSpPr>
            <p:grpSp>
              <p:nvGrpSpPr>
                <p:cNvPr id="113" name="Group 112"/>
                <p:cNvGrpSpPr/>
                <p:nvPr/>
              </p:nvGrpSpPr>
              <p:grpSpPr>
                <a:xfrm>
                  <a:off x="5606149" y="4501139"/>
                  <a:ext cx="571148" cy="377798"/>
                  <a:chOff x="2735263" y="1203325"/>
                  <a:chExt cx="6724650" cy="4448176"/>
                </a:xfrm>
                <a:solidFill>
                  <a:schemeClr val="bg1"/>
                </a:solidFill>
              </p:grpSpPr>
              <p:sp>
                <p:nvSpPr>
                  <p:cNvPr id="117"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4" name="Group 113"/>
                <p:cNvGrpSpPr/>
                <p:nvPr/>
              </p:nvGrpSpPr>
              <p:grpSpPr>
                <a:xfrm>
                  <a:off x="5606149" y="4901249"/>
                  <a:ext cx="571148" cy="377798"/>
                  <a:chOff x="2735263" y="1203325"/>
                  <a:chExt cx="6724650" cy="4448176"/>
                </a:xfrm>
                <a:solidFill>
                  <a:schemeClr val="bg1"/>
                </a:solidFill>
              </p:grpSpPr>
              <p:sp>
                <p:nvSpPr>
                  <p:cNvPr id="11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9" name="Group 118"/>
              <p:cNvGrpSpPr/>
              <p:nvPr/>
            </p:nvGrpSpPr>
            <p:grpSpPr>
              <a:xfrm>
                <a:off x="10336245" y="5708238"/>
                <a:ext cx="417086" cy="416642"/>
                <a:chOff x="5877241" y="5343476"/>
                <a:chExt cx="417086" cy="416642"/>
              </a:xfrm>
            </p:grpSpPr>
            <p:sp>
              <p:nvSpPr>
                <p:cNvPr id="120" name="Oval 119"/>
                <p:cNvSpPr/>
                <p:nvPr/>
              </p:nvSpPr>
              <p:spPr bwMode="auto">
                <a:xfrm>
                  <a:off x="5877241" y="5343476"/>
                  <a:ext cx="417086" cy="416642"/>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1374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121" name="Group 120"/>
                <p:cNvGrpSpPr/>
                <p:nvPr/>
              </p:nvGrpSpPr>
              <p:grpSpPr>
                <a:xfrm>
                  <a:off x="5997312" y="5417456"/>
                  <a:ext cx="176944" cy="248300"/>
                  <a:chOff x="5897666" y="4273486"/>
                  <a:chExt cx="176944" cy="248300"/>
                </a:xfrm>
              </p:grpSpPr>
              <p:sp>
                <p:nvSpPr>
                  <p:cNvPr id="122" name="Freeform 13"/>
                  <p:cNvSpPr>
                    <a:spLocks/>
                  </p:cNvSpPr>
                  <p:nvPr/>
                </p:nvSpPr>
                <p:spPr bwMode="auto">
                  <a:xfrm>
                    <a:off x="5931009" y="4273486"/>
                    <a:ext cx="109812" cy="117201"/>
                  </a:xfrm>
                  <a:custGeom>
                    <a:avLst/>
                    <a:gdLst>
                      <a:gd name="T0" fmla="*/ 158 w 158"/>
                      <a:gd name="T1" fmla="*/ 149 h 179"/>
                      <a:gd name="T2" fmla="*/ 123 w 158"/>
                      <a:gd name="T3" fmla="*/ 149 h 179"/>
                      <a:gd name="T4" fmla="*/ 123 w 158"/>
                      <a:gd name="T5" fmla="*/ 78 h 179"/>
                      <a:gd name="T6" fmla="*/ 79 w 158"/>
                      <a:gd name="T7" fmla="*/ 35 h 179"/>
                      <a:gd name="T8" fmla="*/ 35 w 158"/>
                      <a:gd name="T9" fmla="*/ 78 h 179"/>
                      <a:gd name="T10" fmla="*/ 35 w 158"/>
                      <a:gd name="T11" fmla="*/ 179 h 179"/>
                      <a:gd name="T12" fmla="*/ 0 w 158"/>
                      <a:gd name="T13" fmla="*/ 179 h 179"/>
                      <a:gd name="T14" fmla="*/ 0 w 158"/>
                      <a:gd name="T15" fmla="*/ 78 h 179"/>
                      <a:gd name="T16" fmla="*/ 79 w 158"/>
                      <a:gd name="T17" fmla="*/ 0 h 179"/>
                      <a:gd name="T18" fmla="*/ 158 w 158"/>
                      <a:gd name="T19" fmla="*/ 78 h 179"/>
                      <a:gd name="T20" fmla="*/ 158 w 158"/>
                      <a:gd name="T21" fmla="*/ 1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79">
                        <a:moveTo>
                          <a:pt x="158" y="149"/>
                        </a:moveTo>
                        <a:cubicBezTo>
                          <a:pt x="123" y="149"/>
                          <a:pt x="123" y="149"/>
                          <a:pt x="123" y="149"/>
                        </a:cubicBezTo>
                        <a:cubicBezTo>
                          <a:pt x="123" y="131"/>
                          <a:pt x="123" y="78"/>
                          <a:pt x="123" y="78"/>
                        </a:cubicBezTo>
                        <a:cubicBezTo>
                          <a:pt x="123" y="55"/>
                          <a:pt x="102" y="35"/>
                          <a:pt x="79" y="35"/>
                        </a:cubicBezTo>
                        <a:cubicBezTo>
                          <a:pt x="56" y="35"/>
                          <a:pt x="35" y="55"/>
                          <a:pt x="35" y="78"/>
                        </a:cubicBezTo>
                        <a:cubicBezTo>
                          <a:pt x="35" y="179"/>
                          <a:pt x="35" y="179"/>
                          <a:pt x="35" y="179"/>
                        </a:cubicBezTo>
                        <a:cubicBezTo>
                          <a:pt x="0" y="179"/>
                          <a:pt x="0" y="179"/>
                          <a:pt x="0" y="179"/>
                        </a:cubicBezTo>
                        <a:cubicBezTo>
                          <a:pt x="0" y="78"/>
                          <a:pt x="0" y="78"/>
                          <a:pt x="0" y="78"/>
                        </a:cubicBezTo>
                        <a:cubicBezTo>
                          <a:pt x="0" y="35"/>
                          <a:pt x="35" y="0"/>
                          <a:pt x="79" y="0"/>
                        </a:cubicBezTo>
                        <a:cubicBezTo>
                          <a:pt x="123" y="0"/>
                          <a:pt x="158" y="35"/>
                          <a:pt x="158" y="78"/>
                        </a:cubicBezTo>
                        <a:cubicBezTo>
                          <a:pt x="158" y="149"/>
                          <a:pt x="158" y="149"/>
                          <a:pt x="158" y="149"/>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4"/>
                  <p:cNvSpPr>
                    <a:spLocks noChangeArrowheads="1"/>
                  </p:cNvSpPr>
                  <p:nvPr/>
                </p:nvSpPr>
                <p:spPr bwMode="auto">
                  <a:xfrm>
                    <a:off x="5897666" y="4366599"/>
                    <a:ext cx="176944" cy="155187"/>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5"/>
                  <p:cNvSpPr>
                    <a:spLocks noChangeArrowheads="1"/>
                  </p:cNvSpPr>
                  <p:nvPr/>
                </p:nvSpPr>
                <p:spPr bwMode="auto">
                  <a:xfrm>
                    <a:off x="5897666" y="4366599"/>
                    <a:ext cx="176944" cy="15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7"/>
                  <p:cNvSpPr>
                    <a:spLocks/>
                  </p:cNvSpPr>
                  <p:nvPr/>
                </p:nvSpPr>
                <p:spPr bwMode="auto">
                  <a:xfrm>
                    <a:off x="5897666" y="4366599"/>
                    <a:ext cx="176944" cy="155187"/>
                  </a:xfrm>
                  <a:custGeom>
                    <a:avLst/>
                    <a:gdLst>
                      <a:gd name="T0" fmla="*/ 398 w 398"/>
                      <a:gd name="T1" fmla="*/ 0 h 335"/>
                      <a:gd name="T2" fmla="*/ 322 w 398"/>
                      <a:gd name="T3" fmla="*/ 0 h 335"/>
                      <a:gd name="T4" fmla="*/ 267 w 398"/>
                      <a:gd name="T5" fmla="*/ 0 h 335"/>
                      <a:gd name="T6" fmla="*/ 130 w 398"/>
                      <a:gd name="T7" fmla="*/ 0 h 335"/>
                      <a:gd name="T8" fmla="*/ 75 w 398"/>
                      <a:gd name="T9" fmla="*/ 0 h 335"/>
                      <a:gd name="T10" fmla="*/ 0 w 398"/>
                      <a:gd name="T11" fmla="*/ 0 h 335"/>
                      <a:gd name="T12" fmla="*/ 0 w 398"/>
                      <a:gd name="T13" fmla="*/ 335 h 335"/>
                      <a:gd name="T14" fmla="*/ 181 w 398"/>
                      <a:gd name="T15" fmla="*/ 181 h 335"/>
                      <a:gd name="T16" fmla="*/ 398 w 398"/>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35">
                        <a:moveTo>
                          <a:pt x="398" y="0"/>
                        </a:moveTo>
                        <a:lnTo>
                          <a:pt x="322" y="0"/>
                        </a:lnTo>
                        <a:lnTo>
                          <a:pt x="267" y="0"/>
                        </a:lnTo>
                        <a:lnTo>
                          <a:pt x="130" y="0"/>
                        </a:lnTo>
                        <a:lnTo>
                          <a:pt x="75" y="0"/>
                        </a:lnTo>
                        <a:lnTo>
                          <a:pt x="0" y="0"/>
                        </a:lnTo>
                        <a:lnTo>
                          <a:pt x="0" y="335"/>
                        </a:lnTo>
                        <a:lnTo>
                          <a:pt x="181" y="181"/>
                        </a:lnTo>
                        <a:lnTo>
                          <a:pt x="3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Oval 18"/>
                  <p:cNvSpPr>
                    <a:spLocks noChangeArrowheads="1"/>
                  </p:cNvSpPr>
                  <p:nvPr/>
                </p:nvSpPr>
                <p:spPr bwMode="auto">
                  <a:xfrm>
                    <a:off x="5999475" y="4393929"/>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19"/>
                  <p:cNvSpPr>
                    <a:spLocks/>
                  </p:cNvSpPr>
                  <p:nvPr/>
                </p:nvSpPr>
                <p:spPr bwMode="auto">
                  <a:xfrm>
                    <a:off x="5933677" y="4407827"/>
                    <a:ext cx="88028" cy="43082"/>
                  </a:xfrm>
                  <a:custGeom>
                    <a:avLst/>
                    <a:gdLst>
                      <a:gd name="T0" fmla="*/ 124 w 127"/>
                      <a:gd name="T1" fmla="*/ 8 h 66"/>
                      <a:gd name="T2" fmla="*/ 124 w 127"/>
                      <a:gd name="T3" fmla="*/ 8 h 66"/>
                      <a:gd name="T4" fmla="*/ 111 w 127"/>
                      <a:gd name="T5" fmla="*/ 2 h 66"/>
                      <a:gd name="T6" fmla="*/ 8 w 127"/>
                      <a:gd name="T7" fmla="*/ 45 h 66"/>
                      <a:gd name="T8" fmla="*/ 2 w 127"/>
                      <a:gd name="T9" fmla="*/ 59 h 66"/>
                      <a:gd name="T10" fmla="*/ 16 w 127"/>
                      <a:gd name="T11" fmla="*/ 64 h 66"/>
                      <a:gd name="T12" fmla="*/ 119 w 127"/>
                      <a:gd name="T13" fmla="*/ 21 h 66"/>
                      <a:gd name="T14" fmla="*/ 124 w 127"/>
                      <a:gd name="T15" fmla="*/ 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8"/>
                        </a:moveTo>
                        <a:cubicBezTo>
                          <a:pt x="124" y="8"/>
                          <a:pt x="124" y="8"/>
                          <a:pt x="124" y="8"/>
                        </a:cubicBezTo>
                        <a:cubicBezTo>
                          <a:pt x="122" y="2"/>
                          <a:pt x="116" y="0"/>
                          <a:pt x="111" y="2"/>
                        </a:cubicBezTo>
                        <a:cubicBezTo>
                          <a:pt x="8" y="45"/>
                          <a:pt x="8" y="45"/>
                          <a:pt x="8" y="45"/>
                        </a:cubicBezTo>
                        <a:cubicBezTo>
                          <a:pt x="3" y="47"/>
                          <a:pt x="0" y="53"/>
                          <a:pt x="2" y="59"/>
                        </a:cubicBezTo>
                        <a:cubicBezTo>
                          <a:pt x="5" y="64"/>
                          <a:pt x="11" y="66"/>
                          <a:pt x="16" y="64"/>
                        </a:cubicBezTo>
                        <a:cubicBezTo>
                          <a:pt x="119" y="21"/>
                          <a:pt x="119" y="21"/>
                          <a:pt x="119" y="21"/>
                        </a:cubicBezTo>
                        <a:cubicBezTo>
                          <a:pt x="124" y="19"/>
                          <a:pt x="127" y="13"/>
                          <a:pt x="1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20"/>
                  <p:cNvSpPr>
                    <a:spLocks noChangeArrowheads="1"/>
                  </p:cNvSpPr>
                  <p:nvPr/>
                </p:nvSpPr>
                <p:spPr bwMode="auto">
                  <a:xfrm>
                    <a:off x="5999475" y="4456005"/>
                    <a:ext cx="39123" cy="375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21"/>
                  <p:cNvSpPr>
                    <a:spLocks/>
                  </p:cNvSpPr>
                  <p:nvPr/>
                </p:nvSpPr>
                <p:spPr bwMode="auto">
                  <a:xfrm>
                    <a:off x="5933677" y="4436548"/>
                    <a:ext cx="88028" cy="43082"/>
                  </a:xfrm>
                  <a:custGeom>
                    <a:avLst/>
                    <a:gdLst>
                      <a:gd name="T0" fmla="*/ 124 w 127"/>
                      <a:gd name="T1" fmla="*/ 58 h 66"/>
                      <a:gd name="T2" fmla="*/ 124 w 127"/>
                      <a:gd name="T3" fmla="*/ 58 h 66"/>
                      <a:gd name="T4" fmla="*/ 111 w 127"/>
                      <a:gd name="T5" fmla="*/ 64 h 66"/>
                      <a:gd name="T6" fmla="*/ 8 w 127"/>
                      <a:gd name="T7" fmla="*/ 21 h 66"/>
                      <a:gd name="T8" fmla="*/ 2 w 127"/>
                      <a:gd name="T9" fmla="*/ 7 h 66"/>
                      <a:gd name="T10" fmla="*/ 16 w 127"/>
                      <a:gd name="T11" fmla="*/ 2 h 66"/>
                      <a:gd name="T12" fmla="*/ 119 w 127"/>
                      <a:gd name="T13" fmla="*/ 45 h 66"/>
                      <a:gd name="T14" fmla="*/ 124 w 127"/>
                      <a:gd name="T15" fmla="*/ 5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66">
                        <a:moveTo>
                          <a:pt x="124" y="58"/>
                        </a:moveTo>
                        <a:cubicBezTo>
                          <a:pt x="124" y="58"/>
                          <a:pt x="124" y="58"/>
                          <a:pt x="124" y="58"/>
                        </a:cubicBezTo>
                        <a:cubicBezTo>
                          <a:pt x="122" y="64"/>
                          <a:pt x="116" y="66"/>
                          <a:pt x="111" y="64"/>
                        </a:cubicBezTo>
                        <a:cubicBezTo>
                          <a:pt x="8" y="21"/>
                          <a:pt x="8" y="21"/>
                          <a:pt x="8" y="21"/>
                        </a:cubicBezTo>
                        <a:cubicBezTo>
                          <a:pt x="3" y="19"/>
                          <a:pt x="0" y="13"/>
                          <a:pt x="2" y="7"/>
                        </a:cubicBezTo>
                        <a:cubicBezTo>
                          <a:pt x="5" y="2"/>
                          <a:pt x="11" y="0"/>
                          <a:pt x="16" y="2"/>
                        </a:cubicBezTo>
                        <a:cubicBezTo>
                          <a:pt x="119" y="45"/>
                          <a:pt x="119" y="45"/>
                          <a:pt x="119" y="45"/>
                        </a:cubicBezTo>
                        <a:cubicBezTo>
                          <a:pt x="124" y="47"/>
                          <a:pt x="127" y="53"/>
                          <a:pt x="12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49" name="Rectangle 148"/>
            <p:cNvSpPr/>
            <p:nvPr/>
          </p:nvSpPr>
          <p:spPr bwMode="auto">
            <a:xfrm>
              <a:off x="9740966" y="5025873"/>
              <a:ext cx="2225864" cy="1471026"/>
            </a:xfrm>
            <a:prstGeom prst="rect">
              <a:avLst/>
            </a:prstGeom>
            <a:noFill/>
            <a:ln w="30607" cap="rnd" cmpd="sng">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7" name="Straight Connector 156"/>
            <p:cNvCxnSpPr/>
            <p:nvPr/>
          </p:nvCxnSpPr>
          <p:spPr>
            <a:xfrm>
              <a:off x="11049000" y="3124200"/>
              <a:ext cx="0" cy="1828800"/>
            </a:xfrm>
            <a:prstGeom prst="line">
              <a:avLst/>
            </a:prstGeom>
            <a:ln w="28575" cap="flat">
              <a:solidFill>
                <a:schemeClr val="accent3"/>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21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BD7AC4-0351-4F64-ABC6-721755E05944}"/>
              </a:ext>
            </a:extLst>
          </p:cNvPr>
          <p:cNvSpPr/>
          <p:nvPr/>
        </p:nvSpPr>
        <p:spPr bwMode="auto">
          <a:xfrm>
            <a:off x="1" y="1427018"/>
            <a:ext cx="12192000" cy="50014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information protection</a:t>
            </a:r>
          </a:p>
        </p:txBody>
      </p:sp>
      <p:sp>
        <p:nvSpPr>
          <p:cNvPr id="88" name="Rectangle 87">
            <a:extLst>
              <a:ext uri="{FF2B5EF4-FFF2-40B4-BE49-F238E27FC236}">
                <a16:creationId xmlns:a16="http://schemas.microsoft.com/office/drawing/2014/main" id="{190064CD-C762-4C59-AA33-20F2C80CF81B}"/>
              </a:ext>
            </a:extLst>
          </p:cNvPr>
          <p:cNvSpPr/>
          <p:nvPr/>
        </p:nvSpPr>
        <p:spPr bwMode="black">
          <a:xfrm>
            <a:off x="1" y="3168418"/>
            <a:ext cx="12192000" cy="1518690"/>
          </a:xfrm>
          <a:prstGeom prst="rect">
            <a:avLst/>
          </a:prstGeom>
          <a:solidFill>
            <a:schemeClr val="bg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35E3B524-939F-491A-8932-1C747F360C25}"/>
              </a:ext>
            </a:extLst>
          </p:cNvPr>
          <p:cNvCxnSpPr>
            <a:cxnSpLocks/>
          </p:cNvCxnSpPr>
          <p:nvPr/>
        </p:nvCxnSpPr>
        <p:spPr>
          <a:xfrm>
            <a:off x="4498847" y="1726019"/>
            <a:ext cx="0" cy="4354858"/>
          </a:xfrm>
          <a:prstGeom prst="line">
            <a:avLst/>
          </a:prstGeom>
          <a:ln w="28575">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0A28E5-E46E-43E6-A48E-5D7923F3C88F}"/>
              </a:ext>
            </a:extLst>
          </p:cNvPr>
          <p:cNvCxnSpPr>
            <a:cxnSpLocks/>
          </p:cNvCxnSpPr>
          <p:nvPr/>
        </p:nvCxnSpPr>
        <p:spPr>
          <a:xfrm>
            <a:off x="8234794" y="1804153"/>
            <a:ext cx="0" cy="4276724"/>
          </a:xfrm>
          <a:prstGeom prst="line">
            <a:avLst/>
          </a:prstGeom>
          <a:ln w="28575">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D057E03-66DB-4F65-B3EE-7ACA847919B7}"/>
              </a:ext>
            </a:extLst>
          </p:cNvPr>
          <p:cNvSpPr txBox="1"/>
          <p:nvPr/>
        </p:nvSpPr>
        <p:spPr>
          <a:xfrm>
            <a:off x="420700" y="518628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2" name="TextBox 91">
            <a:extLst>
              <a:ext uri="{FF2B5EF4-FFF2-40B4-BE49-F238E27FC236}">
                <a16:creationId xmlns:a16="http://schemas.microsoft.com/office/drawing/2014/main" id="{32A1937A-CFAE-47EF-8320-12D422F41084}"/>
              </a:ext>
            </a:extLst>
          </p:cNvPr>
          <p:cNvSpPr txBox="1"/>
          <p:nvPr/>
        </p:nvSpPr>
        <p:spPr>
          <a:xfrm>
            <a:off x="420700" y="360153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93" name="TextBox 92">
            <a:extLst>
              <a:ext uri="{FF2B5EF4-FFF2-40B4-BE49-F238E27FC236}">
                <a16:creationId xmlns:a16="http://schemas.microsoft.com/office/drawing/2014/main" id="{91C463EB-511F-485D-A63D-89C1CFFFF630}"/>
              </a:ext>
            </a:extLst>
          </p:cNvPr>
          <p:cNvSpPr txBox="1"/>
          <p:nvPr/>
        </p:nvSpPr>
        <p:spPr>
          <a:xfrm>
            <a:off x="420700" y="1862585"/>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105" name="TextBox 104">
            <a:extLst>
              <a:ext uri="{FF2B5EF4-FFF2-40B4-BE49-F238E27FC236}">
                <a16:creationId xmlns:a16="http://schemas.microsoft.com/office/drawing/2014/main" id="{A2E79B1C-AE9C-4D18-AC5C-3B3F3577F7BE}"/>
              </a:ext>
            </a:extLst>
          </p:cNvPr>
          <p:cNvSpPr txBox="1"/>
          <p:nvPr/>
        </p:nvSpPr>
        <p:spPr>
          <a:xfrm>
            <a:off x="2173901" y="3601531"/>
            <a:ext cx="255067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dirty="0" err="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Fileshare</a:t>
            </a:r>
            <a:r>
              <a:rPr lang="en-US" sz="1600"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and </a:t>
            </a:r>
            <a:br>
              <a:rPr lang="en-US" sz="1600"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USB Stick Sprawl</a:t>
            </a:r>
          </a:p>
        </p:txBody>
      </p:sp>
      <p:sp>
        <p:nvSpPr>
          <p:cNvPr id="106" name="TextBox 105">
            <a:extLst>
              <a:ext uri="{FF2B5EF4-FFF2-40B4-BE49-F238E27FC236}">
                <a16:creationId xmlns:a16="http://schemas.microsoft.com/office/drawing/2014/main" id="{D41922D1-65A8-407E-9C18-89842BB44821}"/>
              </a:ext>
            </a:extLst>
          </p:cNvPr>
          <p:cNvSpPr txBox="1"/>
          <p:nvPr/>
        </p:nvSpPr>
        <p:spPr>
          <a:xfrm>
            <a:off x="4692459" y="3601531"/>
            <a:ext cx="352230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SharePoint and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Email/Mobile Sprawl</a:t>
            </a:r>
          </a:p>
        </p:txBody>
      </p:sp>
      <p:sp>
        <p:nvSpPr>
          <p:cNvPr id="107" name="TextBox 106">
            <a:extLst>
              <a:ext uri="{FF2B5EF4-FFF2-40B4-BE49-F238E27FC236}">
                <a16:creationId xmlns:a16="http://schemas.microsoft.com/office/drawing/2014/main" id="{4D970B6A-AB64-4C76-9C2D-CB1FF1778C2C}"/>
              </a:ext>
            </a:extLst>
          </p:cNvPr>
          <p:cNvSpPr txBox="1"/>
          <p:nvPr/>
        </p:nvSpPr>
        <p:spPr>
          <a:xfrm>
            <a:off x="8434567" y="3601531"/>
            <a:ext cx="3614071"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Cloud and</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Shadow IT Sprawl</a:t>
            </a:r>
          </a:p>
        </p:txBody>
      </p:sp>
      <p:sp>
        <p:nvSpPr>
          <p:cNvPr id="108" name="TextBox 107">
            <a:hlinkClick r:id="rId3"/>
            <a:extLst>
              <a:ext uri="{FF2B5EF4-FFF2-40B4-BE49-F238E27FC236}">
                <a16:creationId xmlns:a16="http://schemas.microsoft.com/office/drawing/2014/main" id="{5C4AF4FE-9B31-463B-8F0D-5A91B5FA9FCD}"/>
              </a:ext>
            </a:extLst>
          </p:cNvPr>
          <p:cNvSpPr txBox="1"/>
          <p:nvPr/>
        </p:nvSpPr>
        <p:spPr>
          <a:xfrm>
            <a:off x="2173901" y="1934912"/>
            <a:ext cx="2514395"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Access Controls</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Encryption </a:t>
            </a:r>
          </a:p>
        </p:txBody>
      </p:sp>
      <p:sp>
        <p:nvSpPr>
          <p:cNvPr id="109" name="TextBox 108">
            <a:extLst>
              <a:ext uri="{FF2B5EF4-FFF2-40B4-BE49-F238E27FC236}">
                <a16:creationId xmlns:a16="http://schemas.microsoft.com/office/drawing/2014/main" id="{DA4E16D3-6E81-42AF-8149-F8393B0B6DF9}"/>
              </a:ext>
            </a:extLst>
          </p:cNvPr>
          <p:cNvSpPr txBox="1"/>
          <p:nvPr/>
        </p:nvSpPr>
        <p:spPr>
          <a:xfrm>
            <a:off x="4692459" y="2084184"/>
            <a:ext cx="3483865"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Rights Management</a:t>
            </a:r>
          </a:p>
        </p:txBody>
      </p:sp>
      <p:sp>
        <p:nvSpPr>
          <p:cNvPr id="112" name="TextBox 111">
            <a:extLst>
              <a:ext uri="{FF2B5EF4-FFF2-40B4-BE49-F238E27FC236}">
                <a16:creationId xmlns:a16="http://schemas.microsoft.com/office/drawing/2014/main" id="{FCB36B9E-CF21-4AEC-A409-2F10C8032735}"/>
              </a:ext>
            </a:extLst>
          </p:cNvPr>
          <p:cNvSpPr txBox="1"/>
          <p:nvPr/>
        </p:nvSpPr>
        <p:spPr>
          <a:xfrm>
            <a:off x="8434567" y="1934912"/>
            <a:ext cx="3596727"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Full Lifecycle Protection</a:t>
            </a:r>
            <a:b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(Auto Classification, SaaS)</a:t>
            </a:r>
          </a:p>
        </p:txBody>
      </p:sp>
      <p:grpSp>
        <p:nvGrpSpPr>
          <p:cNvPr id="116" name="Group 115">
            <a:extLst>
              <a:ext uri="{FF2B5EF4-FFF2-40B4-BE49-F238E27FC236}">
                <a16:creationId xmlns:a16="http://schemas.microsoft.com/office/drawing/2014/main" id="{98DB49BD-5078-47FC-8789-F2D6B1123FBB}"/>
              </a:ext>
            </a:extLst>
          </p:cNvPr>
          <p:cNvGrpSpPr/>
          <p:nvPr/>
        </p:nvGrpSpPr>
        <p:grpSpPr>
          <a:xfrm>
            <a:off x="2173901" y="5116040"/>
            <a:ext cx="3303817" cy="1009675"/>
            <a:chOff x="2231957" y="5490860"/>
            <a:chExt cx="3303817" cy="1009675"/>
          </a:xfrm>
        </p:grpSpPr>
        <p:sp>
          <p:nvSpPr>
            <p:cNvPr id="117" name="TextBox 116">
              <a:extLst>
                <a:ext uri="{FF2B5EF4-FFF2-40B4-BE49-F238E27FC236}">
                  <a16:creationId xmlns:a16="http://schemas.microsoft.com/office/drawing/2014/main" id="{F26EBE81-0422-4703-8AEA-B763F4735275}"/>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4FC8C02D-6F54-47DA-ABF1-50366BA38D52}"/>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19" name="Group 118">
              <a:extLst>
                <a:ext uri="{FF2B5EF4-FFF2-40B4-BE49-F238E27FC236}">
                  <a16:creationId xmlns:a16="http://schemas.microsoft.com/office/drawing/2014/main" id="{B178BACB-FA47-42B3-B783-94552A3BB1CA}"/>
                </a:ext>
              </a:extLst>
            </p:cNvPr>
            <p:cNvGrpSpPr/>
            <p:nvPr/>
          </p:nvGrpSpPr>
          <p:grpSpPr>
            <a:xfrm>
              <a:off x="2588156" y="5490860"/>
              <a:ext cx="728362" cy="507941"/>
              <a:chOff x="2657154" y="5599829"/>
              <a:chExt cx="572106" cy="398972"/>
            </a:xfrm>
          </p:grpSpPr>
          <p:grpSp>
            <p:nvGrpSpPr>
              <p:cNvPr id="120" name="Group 119">
                <a:extLst>
                  <a:ext uri="{FF2B5EF4-FFF2-40B4-BE49-F238E27FC236}">
                    <a16:creationId xmlns:a16="http://schemas.microsoft.com/office/drawing/2014/main" id="{BD3C69D2-0D56-4521-BB93-BFD2B011CCD9}"/>
                  </a:ext>
                </a:extLst>
              </p:cNvPr>
              <p:cNvGrpSpPr/>
              <p:nvPr/>
            </p:nvGrpSpPr>
            <p:grpSpPr>
              <a:xfrm>
                <a:off x="2657154" y="5599829"/>
                <a:ext cx="266602" cy="398972"/>
                <a:chOff x="323850" y="3646961"/>
                <a:chExt cx="234950" cy="351604"/>
              </a:xfrm>
              <a:noFill/>
            </p:grpSpPr>
            <p:grpSp>
              <p:nvGrpSpPr>
                <p:cNvPr id="129" name="Group 4">
                  <a:extLst>
                    <a:ext uri="{FF2B5EF4-FFF2-40B4-BE49-F238E27FC236}">
                      <a16:creationId xmlns:a16="http://schemas.microsoft.com/office/drawing/2014/main" id="{7E7568B5-B521-48C4-9C0D-7BCE419A14F4}"/>
                    </a:ext>
                  </a:extLst>
                </p:cNvPr>
                <p:cNvGrpSpPr>
                  <a:grpSpLocks noChangeAspect="1"/>
                </p:cNvGrpSpPr>
                <p:nvPr/>
              </p:nvGrpSpPr>
              <p:grpSpPr bwMode="auto">
                <a:xfrm>
                  <a:off x="323850" y="3871565"/>
                  <a:ext cx="234950" cy="127000"/>
                  <a:chOff x="204" y="2442"/>
                  <a:chExt cx="148" cy="80"/>
                </a:xfrm>
                <a:grpFill/>
              </p:grpSpPr>
              <p:sp>
                <p:nvSpPr>
                  <p:cNvPr id="134" name="Freeform 5">
                    <a:extLst>
                      <a:ext uri="{FF2B5EF4-FFF2-40B4-BE49-F238E27FC236}">
                        <a16:creationId xmlns:a16="http://schemas.microsoft.com/office/drawing/2014/main" id="{74EC6ED9-9357-4F5F-895A-9EC2006346E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6">
                    <a:extLst>
                      <a:ext uri="{FF2B5EF4-FFF2-40B4-BE49-F238E27FC236}">
                        <a16:creationId xmlns:a16="http://schemas.microsoft.com/office/drawing/2014/main" id="{242F9C51-5BA8-4E87-9A7C-A22A65FEAF6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0" name="Group 4">
                  <a:extLst>
                    <a:ext uri="{FF2B5EF4-FFF2-40B4-BE49-F238E27FC236}">
                      <a16:creationId xmlns:a16="http://schemas.microsoft.com/office/drawing/2014/main" id="{B8016EEC-A975-4C75-9D7F-88829537D46B}"/>
                    </a:ext>
                  </a:extLst>
                </p:cNvPr>
                <p:cNvGrpSpPr>
                  <a:grpSpLocks noChangeAspect="1"/>
                </p:cNvGrpSpPr>
                <p:nvPr/>
              </p:nvGrpSpPr>
              <p:grpSpPr bwMode="auto">
                <a:xfrm>
                  <a:off x="323850" y="3646961"/>
                  <a:ext cx="234950" cy="215900"/>
                  <a:chOff x="204" y="2386"/>
                  <a:chExt cx="148" cy="136"/>
                </a:xfrm>
                <a:grpFill/>
              </p:grpSpPr>
              <p:sp>
                <p:nvSpPr>
                  <p:cNvPr id="131" name="Freeform 5">
                    <a:extLst>
                      <a:ext uri="{FF2B5EF4-FFF2-40B4-BE49-F238E27FC236}">
                        <a16:creationId xmlns:a16="http://schemas.microsoft.com/office/drawing/2014/main" id="{5EBAD309-266B-410E-BAC8-3CC82CC3FEA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6">
                    <a:extLst>
                      <a:ext uri="{FF2B5EF4-FFF2-40B4-BE49-F238E27FC236}">
                        <a16:creationId xmlns:a16="http://schemas.microsoft.com/office/drawing/2014/main" id="{DE031505-102C-43B0-849C-F2D0A4ACDAD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7">
                    <a:extLst>
                      <a:ext uri="{FF2B5EF4-FFF2-40B4-BE49-F238E27FC236}">
                        <a16:creationId xmlns:a16="http://schemas.microsoft.com/office/drawing/2014/main" id="{6D42D2F2-293B-4506-B800-45944AA7A94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1" name="Group 120">
                <a:extLst>
                  <a:ext uri="{FF2B5EF4-FFF2-40B4-BE49-F238E27FC236}">
                    <a16:creationId xmlns:a16="http://schemas.microsoft.com/office/drawing/2014/main" id="{1E457F70-251C-4B8A-A64B-6D0C34FFEC57}"/>
                  </a:ext>
                </a:extLst>
              </p:cNvPr>
              <p:cNvGrpSpPr/>
              <p:nvPr/>
            </p:nvGrpSpPr>
            <p:grpSpPr>
              <a:xfrm>
                <a:off x="2962658" y="5599829"/>
                <a:ext cx="266602" cy="398972"/>
                <a:chOff x="323850" y="3646961"/>
                <a:chExt cx="234950" cy="351604"/>
              </a:xfrm>
              <a:noFill/>
            </p:grpSpPr>
            <p:grpSp>
              <p:nvGrpSpPr>
                <p:cNvPr id="122" name="Group 4">
                  <a:extLst>
                    <a:ext uri="{FF2B5EF4-FFF2-40B4-BE49-F238E27FC236}">
                      <a16:creationId xmlns:a16="http://schemas.microsoft.com/office/drawing/2014/main" id="{D6B5A9CC-C460-4D4D-B763-DE91A1FFAFB8}"/>
                    </a:ext>
                  </a:extLst>
                </p:cNvPr>
                <p:cNvGrpSpPr>
                  <a:grpSpLocks noChangeAspect="1"/>
                </p:cNvGrpSpPr>
                <p:nvPr/>
              </p:nvGrpSpPr>
              <p:grpSpPr bwMode="auto">
                <a:xfrm>
                  <a:off x="323850" y="3871565"/>
                  <a:ext cx="234950" cy="127000"/>
                  <a:chOff x="204" y="2442"/>
                  <a:chExt cx="148" cy="80"/>
                </a:xfrm>
                <a:grpFill/>
              </p:grpSpPr>
              <p:sp>
                <p:nvSpPr>
                  <p:cNvPr id="127" name="Freeform 5">
                    <a:extLst>
                      <a:ext uri="{FF2B5EF4-FFF2-40B4-BE49-F238E27FC236}">
                        <a16:creationId xmlns:a16="http://schemas.microsoft.com/office/drawing/2014/main" id="{735EFA67-D8F1-4775-A1D0-F156109C2CF3}"/>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6">
                    <a:extLst>
                      <a:ext uri="{FF2B5EF4-FFF2-40B4-BE49-F238E27FC236}">
                        <a16:creationId xmlns:a16="http://schemas.microsoft.com/office/drawing/2014/main" id="{D7530DE6-A61F-4714-A682-719047FB4BE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3" name="Group 4">
                  <a:extLst>
                    <a:ext uri="{FF2B5EF4-FFF2-40B4-BE49-F238E27FC236}">
                      <a16:creationId xmlns:a16="http://schemas.microsoft.com/office/drawing/2014/main" id="{F31D582B-96E0-4B2A-AB62-A5DC8D025541}"/>
                    </a:ext>
                  </a:extLst>
                </p:cNvPr>
                <p:cNvGrpSpPr>
                  <a:grpSpLocks noChangeAspect="1"/>
                </p:cNvGrpSpPr>
                <p:nvPr/>
              </p:nvGrpSpPr>
              <p:grpSpPr bwMode="auto">
                <a:xfrm>
                  <a:off x="323850" y="3646961"/>
                  <a:ext cx="234950" cy="215900"/>
                  <a:chOff x="204" y="2386"/>
                  <a:chExt cx="148" cy="136"/>
                </a:xfrm>
                <a:grpFill/>
              </p:grpSpPr>
              <p:sp>
                <p:nvSpPr>
                  <p:cNvPr id="124" name="Freeform 5">
                    <a:extLst>
                      <a:ext uri="{FF2B5EF4-FFF2-40B4-BE49-F238E27FC236}">
                        <a16:creationId xmlns:a16="http://schemas.microsoft.com/office/drawing/2014/main" id="{10039F9C-B0C8-4ED6-A9D0-37D102F0B943}"/>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6">
                    <a:extLst>
                      <a:ext uri="{FF2B5EF4-FFF2-40B4-BE49-F238E27FC236}">
                        <a16:creationId xmlns:a16="http://schemas.microsoft.com/office/drawing/2014/main" id="{B59FA7A2-47CA-4DEF-A87B-EFE0B8DC12EA}"/>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7">
                    <a:extLst>
                      <a:ext uri="{FF2B5EF4-FFF2-40B4-BE49-F238E27FC236}">
                        <a16:creationId xmlns:a16="http://schemas.microsoft.com/office/drawing/2014/main" id="{5D80F508-77F1-41D3-89D0-6C8F5676510E}"/>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136" name="TextBox 135">
            <a:extLst>
              <a:ext uri="{FF2B5EF4-FFF2-40B4-BE49-F238E27FC236}">
                <a16:creationId xmlns:a16="http://schemas.microsoft.com/office/drawing/2014/main" id="{277D758A-4346-4203-899E-4BFFAC0E3836}"/>
              </a:ext>
            </a:extLst>
          </p:cNvPr>
          <p:cNvSpPr txBox="1"/>
          <p:nvPr/>
        </p:nvSpPr>
        <p:spPr>
          <a:xfrm>
            <a:off x="8434567" y="560865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37" name="Group 136">
            <a:extLst>
              <a:ext uri="{FF2B5EF4-FFF2-40B4-BE49-F238E27FC236}">
                <a16:creationId xmlns:a16="http://schemas.microsoft.com/office/drawing/2014/main" id="{1196635E-CC17-4350-B995-44793723F894}"/>
              </a:ext>
            </a:extLst>
          </p:cNvPr>
          <p:cNvGrpSpPr/>
          <p:nvPr/>
        </p:nvGrpSpPr>
        <p:grpSpPr>
          <a:xfrm>
            <a:off x="11600454" y="5383131"/>
            <a:ext cx="266869" cy="64669"/>
            <a:chOff x="1340723" y="917625"/>
            <a:chExt cx="418498" cy="101414"/>
          </a:xfrm>
          <a:solidFill>
            <a:schemeClr val="tx1">
              <a:lumMod val="65000"/>
              <a:lumOff val="35000"/>
            </a:schemeClr>
          </a:solidFill>
        </p:grpSpPr>
        <p:sp>
          <p:nvSpPr>
            <p:cNvPr id="138" name="Oval 137">
              <a:extLst>
                <a:ext uri="{FF2B5EF4-FFF2-40B4-BE49-F238E27FC236}">
                  <a16:creationId xmlns:a16="http://schemas.microsoft.com/office/drawing/2014/main" id="{3A8676D7-938E-4336-9F69-2DCA266B1FC0}"/>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F7EF4C8B-D8E1-4A83-84B1-8965FA37CF8D}"/>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297F76E-FB8E-4E46-B765-3CF316C64801}"/>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1" name="HoloLens_EC94" title="Icon of Microsoft HoloLens">
            <a:extLst>
              <a:ext uri="{FF2B5EF4-FFF2-40B4-BE49-F238E27FC236}">
                <a16:creationId xmlns:a16="http://schemas.microsoft.com/office/drawing/2014/main" id="{4D7AACE1-74DF-4F07-A2C0-629B8D7753FB}"/>
              </a:ext>
            </a:extLst>
          </p:cNvPr>
          <p:cNvSpPr>
            <a:spLocks noChangeAspect="1" noEditPoints="1"/>
          </p:cNvSpPr>
          <p:nvPr/>
        </p:nvSpPr>
        <p:spPr bwMode="auto">
          <a:xfrm>
            <a:off x="11048492" y="530556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2" name="Group 141">
            <a:extLst>
              <a:ext uri="{FF2B5EF4-FFF2-40B4-BE49-F238E27FC236}">
                <a16:creationId xmlns:a16="http://schemas.microsoft.com/office/drawing/2014/main" id="{D250E002-60CC-42F9-B42D-0416206B2D48}"/>
              </a:ext>
            </a:extLst>
          </p:cNvPr>
          <p:cNvGrpSpPr/>
          <p:nvPr/>
        </p:nvGrpSpPr>
        <p:grpSpPr>
          <a:xfrm>
            <a:off x="9267901" y="5256099"/>
            <a:ext cx="455036" cy="347594"/>
            <a:chOff x="9391942" y="5630919"/>
            <a:chExt cx="455036" cy="347594"/>
          </a:xfrm>
        </p:grpSpPr>
        <p:sp>
          <p:nvSpPr>
            <p:cNvPr id="143" name="factory_3" title="Icon of a factory or warehouse">
              <a:extLst>
                <a:ext uri="{FF2B5EF4-FFF2-40B4-BE49-F238E27FC236}">
                  <a16:creationId xmlns:a16="http://schemas.microsoft.com/office/drawing/2014/main" id="{933788CF-FC3B-40D4-90F9-64B03BCC621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4" name="Group 143">
              <a:extLst>
                <a:ext uri="{FF2B5EF4-FFF2-40B4-BE49-F238E27FC236}">
                  <a16:creationId xmlns:a16="http://schemas.microsoft.com/office/drawing/2014/main" id="{D139E61C-50A0-4355-8CF8-0A76D5637A41}"/>
                </a:ext>
              </a:extLst>
            </p:cNvPr>
            <p:cNvGrpSpPr/>
            <p:nvPr/>
          </p:nvGrpSpPr>
          <p:grpSpPr>
            <a:xfrm>
              <a:off x="9391942" y="5837637"/>
              <a:ext cx="133957" cy="140876"/>
              <a:chOff x="2089172" y="4854362"/>
              <a:chExt cx="260148" cy="273585"/>
            </a:xfrm>
          </p:grpSpPr>
          <p:sp>
            <p:nvSpPr>
              <p:cNvPr id="145" name="Rectangle 144">
                <a:extLst>
                  <a:ext uri="{FF2B5EF4-FFF2-40B4-BE49-F238E27FC236}">
                    <a16:creationId xmlns:a16="http://schemas.microsoft.com/office/drawing/2014/main" id="{5D74506A-97B6-499F-BD0A-4C9E07A8C7B6}"/>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ame 5">
                <a:extLst>
                  <a:ext uri="{FF2B5EF4-FFF2-40B4-BE49-F238E27FC236}">
                    <a16:creationId xmlns:a16="http://schemas.microsoft.com/office/drawing/2014/main" id="{2CF6F49C-1740-414E-8AC0-672B2F1614BC}"/>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47" name="cloud" title="Icon of a cloud">
            <a:extLst>
              <a:ext uri="{FF2B5EF4-FFF2-40B4-BE49-F238E27FC236}">
                <a16:creationId xmlns:a16="http://schemas.microsoft.com/office/drawing/2014/main" id="{42F6E239-7982-4479-88B3-DD0BFE6B22BA}"/>
              </a:ext>
            </a:extLst>
          </p:cNvPr>
          <p:cNvSpPr>
            <a:spLocks noChangeAspect="1"/>
          </p:cNvSpPr>
          <p:nvPr/>
        </p:nvSpPr>
        <p:spPr bwMode="auto">
          <a:xfrm>
            <a:off x="8670221" y="525609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a:extLst>
              <a:ext uri="{FF2B5EF4-FFF2-40B4-BE49-F238E27FC236}">
                <a16:creationId xmlns:a16="http://schemas.microsoft.com/office/drawing/2014/main" id="{8B70B028-3B24-44F5-83C8-14B005282A84}"/>
              </a:ext>
            </a:extLst>
          </p:cNvPr>
          <p:cNvGrpSpPr/>
          <p:nvPr/>
        </p:nvGrpSpPr>
        <p:grpSpPr>
          <a:xfrm>
            <a:off x="9863417" y="5344499"/>
            <a:ext cx="400808" cy="259194"/>
            <a:chOff x="10002866" y="5719319"/>
            <a:chExt cx="400808" cy="259194"/>
          </a:xfrm>
        </p:grpSpPr>
        <p:sp>
          <p:nvSpPr>
            <p:cNvPr id="149" name="Truck" title="Icon of a truck with a storage trailer">
              <a:extLst>
                <a:ext uri="{FF2B5EF4-FFF2-40B4-BE49-F238E27FC236}">
                  <a16:creationId xmlns:a16="http://schemas.microsoft.com/office/drawing/2014/main" id="{001282ED-2B77-4FCB-98E3-3F2ADE0ADBE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0" name="Group 149">
              <a:extLst>
                <a:ext uri="{FF2B5EF4-FFF2-40B4-BE49-F238E27FC236}">
                  <a16:creationId xmlns:a16="http://schemas.microsoft.com/office/drawing/2014/main" id="{267E937C-94AE-486F-A4F5-61D90BE0914C}"/>
                </a:ext>
              </a:extLst>
            </p:cNvPr>
            <p:cNvGrpSpPr/>
            <p:nvPr/>
          </p:nvGrpSpPr>
          <p:grpSpPr>
            <a:xfrm>
              <a:off x="10002866" y="5837637"/>
              <a:ext cx="133957" cy="140876"/>
              <a:chOff x="2089172" y="4854362"/>
              <a:chExt cx="260148" cy="273585"/>
            </a:xfrm>
          </p:grpSpPr>
          <p:sp>
            <p:nvSpPr>
              <p:cNvPr id="177" name="Rectangle 176">
                <a:extLst>
                  <a:ext uri="{FF2B5EF4-FFF2-40B4-BE49-F238E27FC236}">
                    <a16:creationId xmlns:a16="http://schemas.microsoft.com/office/drawing/2014/main" id="{20D68973-D03A-4FE0-B122-11C84FC421F6}"/>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Frame 5">
                <a:extLst>
                  <a:ext uri="{FF2B5EF4-FFF2-40B4-BE49-F238E27FC236}">
                    <a16:creationId xmlns:a16="http://schemas.microsoft.com/office/drawing/2014/main" id="{191C2121-4E75-4C7D-B1E1-89D7F61AA1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9" name="Group 178">
            <a:extLst>
              <a:ext uri="{FF2B5EF4-FFF2-40B4-BE49-F238E27FC236}">
                <a16:creationId xmlns:a16="http://schemas.microsoft.com/office/drawing/2014/main" id="{56F89162-55E3-4771-B7CF-F4196475844F}"/>
              </a:ext>
            </a:extLst>
          </p:cNvPr>
          <p:cNvGrpSpPr/>
          <p:nvPr/>
        </p:nvGrpSpPr>
        <p:grpSpPr>
          <a:xfrm>
            <a:off x="10404705" y="5227238"/>
            <a:ext cx="175237" cy="376455"/>
            <a:chOff x="10536960" y="5602058"/>
            <a:chExt cx="175237" cy="376455"/>
          </a:xfrm>
        </p:grpSpPr>
        <p:sp>
          <p:nvSpPr>
            <p:cNvPr id="180" name="watch" title="Icon of a smart watch">
              <a:extLst>
                <a:ext uri="{FF2B5EF4-FFF2-40B4-BE49-F238E27FC236}">
                  <a16:creationId xmlns:a16="http://schemas.microsoft.com/office/drawing/2014/main" id="{3E0691DC-4A08-4B4E-859A-9C7B23848C4C}"/>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1" name="Group 180">
              <a:extLst>
                <a:ext uri="{FF2B5EF4-FFF2-40B4-BE49-F238E27FC236}">
                  <a16:creationId xmlns:a16="http://schemas.microsoft.com/office/drawing/2014/main" id="{EAAD9C3C-F8F7-48E8-B1E5-F03B62FE90BD}"/>
                </a:ext>
              </a:extLst>
            </p:cNvPr>
            <p:cNvGrpSpPr/>
            <p:nvPr/>
          </p:nvGrpSpPr>
          <p:grpSpPr>
            <a:xfrm>
              <a:off x="10536960" y="5837637"/>
              <a:ext cx="133957" cy="140876"/>
              <a:chOff x="2089172" y="4854362"/>
              <a:chExt cx="260148" cy="273585"/>
            </a:xfrm>
          </p:grpSpPr>
          <p:sp>
            <p:nvSpPr>
              <p:cNvPr id="182" name="Rectangle 181">
                <a:extLst>
                  <a:ext uri="{FF2B5EF4-FFF2-40B4-BE49-F238E27FC236}">
                    <a16:creationId xmlns:a16="http://schemas.microsoft.com/office/drawing/2014/main" id="{064B7E22-D368-41D8-BAF1-F51444D9CCA8}"/>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Frame 5">
                <a:extLst>
                  <a:ext uri="{FF2B5EF4-FFF2-40B4-BE49-F238E27FC236}">
                    <a16:creationId xmlns:a16="http://schemas.microsoft.com/office/drawing/2014/main" id="{48AC63C8-5C2A-4FD8-A200-63C6FFDDFA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84" name="Group 183">
            <a:extLst>
              <a:ext uri="{FF2B5EF4-FFF2-40B4-BE49-F238E27FC236}">
                <a16:creationId xmlns:a16="http://schemas.microsoft.com/office/drawing/2014/main" id="{6CBB337D-60D0-49A5-8A35-FDAC02FFAC2C}"/>
              </a:ext>
            </a:extLst>
          </p:cNvPr>
          <p:cNvGrpSpPr/>
          <p:nvPr/>
        </p:nvGrpSpPr>
        <p:grpSpPr>
          <a:xfrm>
            <a:off x="10720422" y="5278328"/>
            <a:ext cx="187590" cy="325365"/>
            <a:chOff x="10830749" y="5653148"/>
            <a:chExt cx="187590" cy="325365"/>
          </a:xfrm>
        </p:grpSpPr>
        <p:sp>
          <p:nvSpPr>
            <p:cNvPr id="185" name="light" title="Icon of a lightbulb">
              <a:extLst>
                <a:ext uri="{FF2B5EF4-FFF2-40B4-BE49-F238E27FC236}">
                  <a16:creationId xmlns:a16="http://schemas.microsoft.com/office/drawing/2014/main" id="{AE9BE517-CF24-4226-8930-9D9BA13F17D1}"/>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6" name="Group 185">
              <a:extLst>
                <a:ext uri="{FF2B5EF4-FFF2-40B4-BE49-F238E27FC236}">
                  <a16:creationId xmlns:a16="http://schemas.microsoft.com/office/drawing/2014/main" id="{D90C1D93-4444-4FCA-8DB4-76E6AFEC8DF8}"/>
                </a:ext>
              </a:extLst>
            </p:cNvPr>
            <p:cNvGrpSpPr/>
            <p:nvPr/>
          </p:nvGrpSpPr>
          <p:grpSpPr>
            <a:xfrm>
              <a:off x="10830749" y="5837637"/>
              <a:ext cx="133957" cy="140876"/>
              <a:chOff x="2089172" y="4854362"/>
              <a:chExt cx="260148" cy="273585"/>
            </a:xfrm>
          </p:grpSpPr>
          <p:sp>
            <p:nvSpPr>
              <p:cNvPr id="191" name="Rectangle 190">
                <a:extLst>
                  <a:ext uri="{FF2B5EF4-FFF2-40B4-BE49-F238E27FC236}">
                    <a16:creationId xmlns:a16="http://schemas.microsoft.com/office/drawing/2014/main" id="{630D62E9-FFB2-4EBC-ADED-7353422B452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Frame 5">
                <a:extLst>
                  <a:ext uri="{FF2B5EF4-FFF2-40B4-BE49-F238E27FC236}">
                    <a16:creationId xmlns:a16="http://schemas.microsoft.com/office/drawing/2014/main" id="{435BA620-288F-4B7E-A5D3-7D7E9196D59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93" name="Group 192">
            <a:extLst>
              <a:ext uri="{FF2B5EF4-FFF2-40B4-BE49-F238E27FC236}">
                <a16:creationId xmlns:a16="http://schemas.microsoft.com/office/drawing/2014/main" id="{37048EA4-8E35-4050-BE5E-AB7056DD3ED0}"/>
              </a:ext>
            </a:extLst>
          </p:cNvPr>
          <p:cNvGrpSpPr/>
          <p:nvPr/>
        </p:nvGrpSpPr>
        <p:grpSpPr>
          <a:xfrm>
            <a:off x="4692459" y="5243029"/>
            <a:ext cx="4201717" cy="882686"/>
            <a:chOff x="4972099" y="5617849"/>
            <a:chExt cx="4201717" cy="882686"/>
          </a:xfrm>
        </p:grpSpPr>
        <p:sp>
          <p:nvSpPr>
            <p:cNvPr id="194" name="TextBox 193">
              <a:extLst>
                <a:ext uri="{FF2B5EF4-FFF2-40B4-BE49-F238E27FC236}">
                  <a16:creationId xmlns:a16="http://schemas.microsoft.com/office/drawing/2014/main" id="{F922CB26-0720-46F8-89CB-E0F07C900BC2}"/>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195" name="Group 194">
              <a:extLst>
                <a:ext uri="{FF2B5EF4-FFF2-40B4-BE49-F238E27FC236}">
                  <a16:creationId xmlns:a16="http://schemas.microsoft.com/office/drawing/2014/main" id="{3352220B-488A-4FFD-B465-D67641C87CEA}"/>
                </a:ext>
              </a:extLst>
            </p:cNvPr>
            <p:cNvGrpSpPr/>
            <p:nvPr/>
          </p:nvGrpSpPr>
          <p:grpSpPr>
            <a:xfrm>
              <a:off x="5359888" y="5617849"/>
              <a:ext cx="2279295" cy="383909"/>
              <a:chOff x="5359888" y="5617849"/>
              <a:chExt cx="2279295" cy="383909"/>
            </a:xfrm>
          </p:grpSpPr>
          <p:grpSp>
            <p:nvGrpSpPr>
              <p:cNvPr id="197" name="Group 196">
                <a:extLst>
                  <a:ext uri="{FF2B5EF4-FFF2-40B4-BE49-F238E27FC236}">
                    <a16:creationId xmlns:a16="http://schemas.microsoft.com/office/drawing/2014/main" id="{BC830EB8-1545-496E-9CBB-3A4F19D9814F}"/>
                  </a:ext>
                </a:extLst>
              </p:cNvPr>
              <p:cNvGrpSpPr/>
              <p:nvPr/>
            </p:nvGrpSpPr>
            <p:grpSpPr>
              <a:xfrm>
                <a:off x="7089773" y="5617849"/>
                <a:ext cx="219492" cy="365760"/>
                <a:chOff x="7089773" y="5617849"/>
                <a:chExt cx="219492" cy="365760"/>
              </a:xfrm>
            </p:grpSpPr>
            <p:sp>
              <p:nvSpPr>
                <p:cNvPr id="204" name="CellPhone_E8EA" title="Icon of a cellphone">
                  <a:extLst>
                    <a:ext uri="{FF2B5EF4-FFF2-40B4-BE49-F238E27FC236}">
                      <a16:creationId xmlns:a16="http://schemas.microsoft.com/office/drawing/2014/main" id="{1B3B4DB7-1836-4C42-B02B-07BD2A5FD22E}"/>
                    </a:ext>
                  </a:extLst>
                </p:cNvPr>
                <p:cNvSpPr>
                  <a:spLocks noChangeAspect="1" noEditPoints="1"/>
                </p:cNvSpPr>
                <p:nvPr/>
              </p:nvSpPr>
              <p:spPr bwMode="auto">
                <a:xfrm>
                  <a:off x="7089773" y="5617849"/>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Shape 2706">
                  <a:extLst>
                    <a:ext uri="{FF2B5EF4-FFF2-40B4-BE49-F238E27FC236}">
                      <a16:creationId xmlns:a16="http://schemas.microsoft.com/office/drawing/2014/main" id="{260B080F-7C4E-4DC1-BD43-AF0B8C5B2A19}"/>
                    </a:ext>
                  </a:extLst>
                </p:cNvPr>
                <p:cNvSpPr/>
                <p:nvPr/>
              </p:nvSpPr>
              <p:spPr>
                <a:xfrm>
                  <a:off x="7153851" y="5737690"/>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98" name="Group 197">
                <a:extLst>
                  <a:ext uri="{FF2B5EF4-FFF2-40B4-BE49-F238E27FC236}">
                    <a16:creationId xmlns:a16="http://schemas.microsoft.com/office/drawing/2014/main" id="{C2407E73-C684-485B-9260-B1A4B44EEAFE}"/>
                  </a:ext>
                </a:extLst>
              </p:cNvPr>
              <p:cNvGrpSpPr/>
              <p:nvPr/>
            </p:nvGrpSpPr>
            <p:grpSpPr>
              <a:xfrm>
                <a:off x="7419691" y="5626842"/>
                <a:ext cx="219492" cy="365760"/>
                <a:chOff x="7419691" y="5626842"/>
                <a:chExt cx="219492" cy="365760"/>
              </a:xfrm>
            </p:grpSpPr>
            <p:sp>
              <p:nvSpPr>
                <p:cNvPr id="202" name="CellPhone_E8EA" title="Icon of a cellphone">
                  <a:extLst>
                    <a:ext uri="{FF2B5EF4-FFF2-40B4-BE49-F238E27FC236}">
                      <a16:creationId xmlns:a16="http://schemas.microsoft.com/office/drawing/2014/main" id="{EAE734BD-C33D-4957-B54D-B49D188C9634}"/>
                    </a:ext>
                  </a:extLst>
                </p:cNvPr>
                <p:cNvSpPr>
                  <a:spLocks noChangeAspect="1" noEditPoints="1"/>
                </p:cNvSpPr>
                <p:nvPr/>
              </p:nvSpPr>
              <p:spPr bwMode="auto">
                <a:xfrm>
                  <a:off x="7419691" y="562684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7">
                  <a:extLst>
                    <a:ext uri="{FF2B5EF4-FFF2-40B4-BE49-F238E27FC236}">
                      <a16:creationId xmlns:a16="http://schemas.microsoft.com/office/drawing/2014/main" id="{8C42E07D-C0E9-4301-BD07-CDA2D2490569}"/>
                    </a:ext>
                  </a:extLst>
                </p:cNvPr>
                <p:cNvSpPr>
                  <a:spLocks noEditPoints="1"/>
                </p:cNvSpPr>
                <p:nvPr/>
              </p:nvSpPr>
              <p:spPr bwMode="auto">
                <a:xfrm>
                  <a:off x="7482843" y="5759048"/>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9" name="network_3" title="Icon of a server connected to a network">
                <a:extLst>
                  <a:ext uri="{FF2B5EF4-FFF2-40B4-BE49-F238E27FC236}">
                    <a16:creationId xmlns:a16="http://schemas.microsoft.com/office/drawing/2014/main" id="{42B1DC77-C974-4FF8-97D1-532C6281F3A7}"/>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network_3" title="Icon of a server connected to a network">
                <a:extLst>
                  <a:ext uri="{FF2B5EF4-FFF2-40B4-BE49-F238E27FC236}">
                    <a16:creationId xmlns:a16="http://schemas.microsoft.com/office/drawing/2014/main" id="{9DE926C7-A554-4AFD-BE0E-CFA75DA5FB8D}"/>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network_3" title="Icon of a server connected to a network">
                <a:extLst>
                  <a:ext uri="{FF2B5EF4-FFF2-40B4-BE49-F238E27FC236}">
                    <a16:creationId xmlns:a16="http://schemas.microsoft.com/office/drawing/2014/main" id="{F057BDF1-4047-403F-9AA7-CA1E26F7EAE7}"/>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left)">
                                      <p:cBhvr>
                                        <p:cTn id="14" dur="750"/>
                                        <p:tgtEl>
                                          <p:spTgt spid="116"/>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left)">
                                      <p:cBhvr>
                                        <p:cTn id="22" dur="500"/>
                                        <p:tgtEl>
                                          <p:spTgt spid="193"/>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wipe(left)">
                                      <p:cBhvr>
                                        <p:cTn id="30" dur="500"/>
                                        <p:tgtEl>
                                          <p:spTgt spid="13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47"/>
                                        </p:tgtEl>
                                        <p:attrNameLst>
                                          <p:attrName>style.visibility</p:attrName>
                                        </p:attrNameLst>
                                      </p:cBhvr>
                                      <p:to>
                                        <p:strVal val="visible"/>
                                      </p:to>
                                    </p:set>
                                    <p:anim calcmode="lin" valueType="num">
                                      <p:cBhvr>
                                        <p:cTn id="33" dur="250" fill="hold"/>
                                        <p:tgtEl>
                                          <p:spTgt spid="147"/>
                                        </p:tgtEl>
                                        <p:attrNameLst>
                                          <p:attrName>ppt_w</p:attrName>
                                        </p:attrNameLst>
                                      </p:cBhvr>
                                      <p:tavLst>
                                        <p:tav tm="0">
                                          <p:val>
                                            <p:fltVal val="0"/>
                                          </p:val>
                                        </p:tav>
                                        <p:tav tm="100000">
                                          <p:val>
                                            <p:strVal val="#ppt_w"/>
                                          </p:val>
                                        </p:tav>
                                      </p:tavLst>
                                    </p:anim>
                                    <p:anim calcmode="lin" valueType="num">
                                      <p:cBhvr>
                                        <p:cTn id="34" dur="250" fill="hold"/>
                                        <p:tgtEl>
                                          <p:spTgt spid="147"/>
                                        </p:tgtEl>
                                        <p:attrNameLst>
                                          <p:attrName>ppt_h</p:attrName>
                                        </p:attrNameLst>
                                      </p:cBhvr>
                                      <p:tavLst>
                                        <p:tav tm="0">
                                          <p:val>
                                            <p:fltVal val="0"/>
                                          </p:val>
                                        </p:tav>
                                        <p:tav tm="100000">
                                          <p:val>
                                            <p:strVal val="#ppt_h"/>
                                          </p:val>
                                        </p:tav>
                                      </p:tavLst>
                                    </p:anim>
                                    <p:animEffect transition="in" filter="fade">
                                      <p:cBhvr>
                                        <p:cTn id="35" dur="250"/>
                                        <p:tgtEl>
                                          <p:spTgt spid="147"/>
                                        </p:tgtEl>
                                      </p:cBhvr>
                                    </p:animEffect>
                                  </p:childTnLst>
                                </p:cTn>
                              </p:par>
                              <p:par>
                                <p:cTn id="36" presetID="53" presetClass="entr" presetSubtype="16" fill="hold" nodeType="withEffect">
                                  <p:stCondLst>
                                    <p:cond delay="150"/>
                                  </p:stCondLst>
                                  <p:childTnLst>
                                    <p:set>
                                      <p:cBhvr>
                                        <p:cTn id="37" dur="1" fill="hold">
                                          <p:stCondLst>
                                            <p:cond delay="0"/>
                                          </p:stCondLst>
                                        </p:cTn>
                                        <p:tgtEl>
                                          <p:spTgt spid="142"/>
                                        </p:tgtEl>
                                        <p:attrNameLst>
                                          <p:attrName>style.visibility</p:attrName>
                                        </p:attrNameLst>
                                      </p:cBhvr>
                                      <p:to>
                                        <p:strVal val="visible"/>
                                      </p:to>
                                    </p:set>
                                    <p:anim calcmode="lin" valueType="num">
                                      <p:cBhvr>
                                        <p:cTn id="38" dur="250" fill="hold"/>
                                        <p:tgtEl>
                                          <p:spTgt spid="142"/>
                                        </p:tgtEl>
                                        <p:attrNameLst>
                                          <p:attrName>ppt_w</p:attrName>
                                        </p:attrNameLst>
                                      </p:cBhvr>
                                      <p:tavLst>
                                        <p:tav tm="0">
                                          <p:val>
                                            <p:fltVal val="0"/>
                                          </p:val>
                                        </p:tav>
                                        <p:tav tm="100000">
                                          <p:val>
                                            <p:strVal val="#ppt_w"/>
                                          </p:val>
                                        </p:tav>
                                      </p:tavLst>
                                    </p:anim>
                                    <p:anim calcmode="lin" valueType="num">
                                      <p:cBhvr>
                                        <p:cTn id="39" dur="250" fill="hold"/>
                                        <p:tgtEl>
                                          <p:spTgt spid="142"/>
                                        </p:tgtEl>
                                        <p:attrNameLst>
                                          <p:attrName>ppt_h</p:attrName>
                                        </p:attrNameLst>
                                      </p:cBhvr>
                                      <p:tavLst>
                                        <p:tav tm="0">
                                          <p:val>
                                            <p:fltVal val="0"/>
                                          </p:val>
                                        </p:tav>
                                        <p:tav tm="100000">
                                          <p:val>
                                            <p:strVal val="#ppt_h"/>
                                          </p:val>
                                        </p:tav>
                                      </p:tavLst>
                                    </p:anim>
                                    <p:animEffect transition="in" filter="fade">
                                      <p:cBhvr>
                                        <p:cTn id="40" dur="250"/>
                                        <p:tgtEl>
                                          <p:spTgt spid="142"/>
                                        </p:tgtEl>
                                      </p:cBhvr>
                                    </p:animEffect>
                                  </p:childTnLst>
                                </p:cTn>
                              </p:par>
                              <p:par>
                                <p:cTn id="41" presetID="53" presetClass="entr" presetSubtype="16" fill="hold" nodeType="withEffect">
                                  <p:stCondLst>
                                    <p:cond delay="300"/>
                                  </p:stCondLst>
                                  <p:childTnLst>
                                    <p:set>
                                      <p:cBhvr>
                                        <p:cTn id="42" dur="1" fill="hold">
                                          <p:stCondLst>
                                            <p:cond delay="0"/>
                                          </p:stCondLst>
                                        </p:cTn>
                                        <p:tgtEl>
                                          <p:spTgt spid="148"/>
                                        </p:tgtEl>
                                        <p:attrNameLst>
                                          <p:attrName>style.visibility</p:attrName>
                                        </p:attrNameLst>
                                      </p:cBhvr>
                                      <p:to>
                                        <p:strVal val="visible"/>
                                      </p:to>
                                    </p:set>
                                    <p:anim calcmode="lin" valueType="num">
                                      <p:cBhvr>
                                        <p:cTn id="43" dur="250" fill="hold"/>
                                        <p:tgtEl>
                                          <p:spTgt spid="148"/>
                                        </p:tgtEl>
                                        <p:attrNameLst>
                                          <p:attrName>ppt_w</p:attrName>
                                        </p:attrNameLst>
                                      </p:cBhvr>
                                      <p:tavLst>
                                        <p:tav tm="0">
                                          <p:val>
                                            <p:fltVal val="0"/>
                                          </p:val>
                                        </p:tav>
                                        <p:tav tm="100000">
                                          <p:val>
                                            <p:strVal val="#ppt_w"/>
                                          </p:val>
                                        </p:tav>
                                      </p:tavLst>
                                    </p:anim>
                                    <p:anim calcmode="lin" valueType="num">
                                      <p:cBhvr>
                                        <p:cTn id="44" dur="250" fill="hold"/>
                                        <p:tgtEl>
                                          <p:spTgt spid="148"/>
                                        </p:tgtEl>
                                        <p:attrNameLst>
                                          <p:attrName>ppt_h</p:attrName>
                                        </p:attrNameLst>
                                      </p:cBhvr>
                                      <p:tavLst>
                                        <p:tav tm="0">
                                          <p:val>
                                            <p:fltVal val="0"/>
                                          </p:val>
                                        </p:tav>
                                        <p:tav tm="100000">
                                          <p:val>
                                            <p:strVal val="#ppt_h"/>
                                          </p:val>
                                        </p:tav>
                                      </p:tavLst>
                                    </p:anim>
                                    <p:animEffect transition="in" filter="fade">
                                      <p:cBhvr>
                                        <p:cTn id="45" dur="250"/>
                                        <p:tgtEl>
                                          <p:spTgt spid="148"/>
                                        </p:tgtEl>
                                      </p:cBhvr>
                                    </p:animEffect>
                                  </p:childTnLst>
                                </p:cTn>
                              </p:par>
                              <p:par>
                                <p:cTn id="46" presetID="53" presetClass="entr" presetSubtype="16" fill="hold" nodeType="withEffect">
                                  <p:stCondLst>
                                    <p:cond delay="450"/>
                                  </p:stCondLst>
                                  <p:childTnLst>
                                    <p:set>
                                      <p:cBhvr>
                                        <p:cTn id="47" dur="1" fill="hold">
                                          <p:stCondLst>
                                            <p:cond delay="0"/>
                                          </p:stCondLst>
                                        </p:cTn>
                                        <p:tgtEl>
                                          <p:spTgt spid="179"/>
                                        </p:tgtEl>
                                        <p:attrNameLst>
                                          <p:attrName>style.visibility</p:attrName>
                                        </p:attrNameLst>
                                      </p:cBhvr>
                                      <p:to>
                                        <p:strVal val="visible"/>
                                      </p:to>
                                    </p:set>
                                    <p:anim calcmode="lin" valueType="num">
                                      <p:cBhvr>
                                        <p:cTn id="48" dur="250" fill="hold"/>
                                        <p:tgtEl>
                                          <p:spTgt spid="179"/>
                                        </p:tgtEl>
                                        <p:attrNameLst>
                                          <p:attrName>ppt_w</p:attrName>
                                        </p:attrNameLst>
                                      </p:cBhvr>
                                      <p:tavLst>
                                        <p:tav tm="0">
                                          <p:val>
                                            <p:fltVal val="0"/>
                                          </p:val>
                                        </p:tav>
                                        <p:tav tm="100000">
                                          <p:val>
                                            <p:strVal val="#ppt_w"/>
                                          </p:val>
                                        </p:tav>
                                      </p:tavLst>
                                    </p:anim>
                                    <p:anim calcmode="lin" valueType="num">
                                      <p:cBhvr>
                                        <p:cTn id="49" dur="250" fill="hold"/>
                                        <p:tgtEl>
                                          <p:spTgt spid="179"/>
                                        </p:tgtEl>
                                        <p:attrNameLst>
                                          <p:attrName>ppt_h</p:attrName>
                                        </p:attrNameLst>
                                      </p:cBhvr>
                                      <p:tavLst>
                                        <p:tav tm="0">
                                          <p:val>
                                            <p:fltVal val="0"/>
                                          </p:val>
                                        </p:tav>
                                        <p:tav tm="100000">
                                          <p:val>
                                            <p:strVal val="#ppt_h"/>
                                          </p:val>
                                        </p:tav>
                                      </p:tavLst>
                                    </p:anim>
                                    <p:animEffect transition="in" filter="fade">
                                      <p:cBhvr>
                                        <p:cTn id="50" dur="250"/>
                                        <p:tgtEl>
                                          <p:spTgt spid="179"/>
                                        </p:tgtEl>
                                      </p:cBhvr>
                                    </p:animEffect>
                                  </p:childTnLst>
                                </p:cTn>
                              </p:par>
                              <p:par>
                                <p:cTn id="51" presetID="53" presetClass="entr" presetSubtype="16" fill="hold" nodeType="withEffect">
                                  <p:stCondLst>
                                    <p:cond delay="600"/>
                                  </p:stCondLst>
                                  <p:childTnLst>
                                    <p:set>
                                      <p:cBhvr>
                                        <p:cTn id="52" dur="1" fill="hold">
                                          <p:stCondLst>
                                            <p:cond delay="0"/>
                                          </p:stCondLst>
                                        </p:cTn>
                                        <p:tgtEl>
                                          <p:spTgt spid="184"/>
                                        </p:tgtEl>
                                        <p:attrNameLst>
                                          <p:attrName>style.visibility</p:attrName>
                                        </p:attrNameLst>
                                      </p:cBhvr>
                                      <p:to>
                                        <p:strVal val="visible"/>
                                      </p:to>
                                    </p:set>
                                    <p:anim calcmode="lin" valueType="num">
                                      <p:cBhvr>
                                        <p:cTn id="53" dur="250" fill="hold"/>
                                        <p:tgtEl>
                                          <p:spTgt spid="184"/>
                                        </p:tgtEl>
                                        <p:attrNameLst>
                                          <p:attrName>ppt_w</p:attrName>
                                        </p:attrNameLst>
                                      </p:cBhvr>
                                      <p:tavLst>
                                        <p:tav tm="0">
                                          <p:val>
                                            <p:fltVal val="0"/>
                                          </p:val>
                                        </p:tav>
                                        <p:tav tm="100000">
                                          <p:val>
                                            <p:strVal val="#ppt_w"/>
                                          </p:val>
                                        </p:tav>
                                      </p:tavLst>
                                    </p:anim>
                                    <p:anim calcmode="lin" valueType="num">
                                      <p:cBhvr>
                                        <p:cTn id="54" dur="250" fill="hold"/>
                                        <p:tgtEl>
                                          <p:spTgt spid="184"/>
                                        </p:tgtEl>
                                        <p:attrNameLst>
                                          <p:attrName>ppt_h</p:attrName>
                                        </p:attrNameLst>
                                      </p:cBhvr>
                                      <p:tavLst>
                                        <p:tav tm="0">
                                          <p:val>
                                            <p:fltVal val="0"/>
                                          </p:val>
                                        </p:tav>
                                        <p:tav tm="100000">
                                          <p:val>
                                            <p:strVal val="#ppt_h"/>
                                          </p:val>
                                        </p:tav>
                                      </p:tavLst>
                                    </p:anim>
                                    <p:animEffect transition="in" filter="fade">
                                      <p:cBhvr>
                                        <p:cTn id="55" dur="250"/>
                                        <p:tgtEl>
                                          <p:spTgt spid="184"/>
                                        </p:tgtEl>
                                      </p:cBhvr>
                                    </p:animEffect>
                                  </p:childTnLst>
                                </p:cTn>
                              </p:par>
                              <p:par>
                                <p:cTn id="56" presetID="53" presetClass="entr" presetSubtype="16" fill="hold" grpId="0" nodeType="withEffect">
                                  <p:stCondLst>
                                    <p:cond delay="750"/>
                                  </p:stCondLst>
                                  <p:childTnLst>
                                    <p:set>
                                      <p:cBhvr>
                                        <p:cTn id="57" dur="1" fill="hold">
                                          <p:stCondLst>
                                            <p:cond delay="0"/>
                                          </p:stCondLst>
                                        </p:cTn>
                                        <p:tgtEl>
                                          <p:spTgt spid="141"/>
                                        </p:tgtEl>
                                        <p:attrNameLst>
                                          <p:attrName>style.visibility</p:attrName>
                                        </p:attrNameLst>
                                      </p:cBhvr>
                                      <p:to>
                                        <p:strVal val="visible"/>
                                      </p:to>
                                    </p:set>
                                    <p:anim calcmode="lin" valueType="num">
                                      <p:cBhvr>
                                        <p:cTn id="58" dur="250" fill="hold"/>
                                        <p:tgtEl>
                                          <p:spTgt spid="141"/>
                                        </p:tgtEl>
                                        <p:attrNameLst>
                                          <p:attrName>ppt_w</p:attrName>
                                        </p:attrNameLst>
                                      </p:cBhvr>
                                      <p:tavLst>
                                        <p:tav tm="0">
                                          <p:val>
                                            <p:fltVal val="0"/>
                                          </p:val>
                                        </p:tav>
                                        <p:tav tm="100000">
                                          <p:val>
                                            <p:strVal val="#ppt_w"/>
                                          </p:val>
                                        </p:tav>
                                      </p:tavLst>
                                    </p:anim>
                                    <p:anim calcmode="lin" valueType="num">
                                      <p:cBhvr>
                                        <p:cTn id="59" dur="250" fill="hold"/>
                                        <p:tgtEl>
                                          <p:spTgt spid="141"/>
                                        </p:tgtEl>
                                        <p:attrNameLst>
                                          <p:attrName>ppt_h</p:attrName>
                                        </p:attrNameLst>
                                      </p:cBhvr>
                                      <p:tavLst>
                                        <p:tav tm="0">
                                          <p:val>
                                            <p:fltVal val="0"/>
                                          </p:val>
                                        </p:tav>
                                        <p:tav tm="100000">
                                          <p:val>
                                            <p:strVal val="#ppt_h"/>
                                          </p:val>
                                        </p:tav>
                                      </p:tavLst>
                                    </p:anim>
                                    <p:animEffect transition="in" filter="fade">
                                      <p:cBhvr>
                                        <p:cTn id="60" dur="250"/>
                                        <p:tgtEl>
                                          <p:spTgt spid="141"/>
                                        </p:tgtEl>
                                      </p:cBhvr>
                                    </p:animEffect>
                                  </p:childTnLst>
                                </p:cTn>
                              </p:par>
                              <p:par>
                                <p:cTn id="61" presetID="53" presetClass="entr" presetSubtype="16" fill="hold" nodeType="withEffect">
                                  <p:stCondLst>
                                    <p:cond delay="9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250" fill="hold"/>
                                        <p:tgtEl>
                                          <p:spTgt spid="137"/>
                                        </p:tgtEl>
                                        <p:attrNameLst>
                                          <p:attrName>ppt_w</p:attrName>
                                        </p:attrNameLst>
                                      </p:cBhvr>
                                      <p:tavLst>
                                        <p:tav tm="0">
                                          <p:val>
                                            <p:fltVal val="0"/>
                                          </p:val>
                                        </p:tav>
                                        <p:tav tm="100000">
                                          <p:val>
                                            <p:strVal val="#ppt_w"/>
                                          </p:val>
                                        </p:tav>
                                      </p:tavLst>
                                    </p:anim>
                                    <p:anim calcmode="lin" valueType="num">
                                      <p:cBhvr>
                                        <p:cTn id="64" dur="250" fill="hold"/>
                                        <p:tgtEl>
                                          <p:spTgt spid="137"/>
                                        </p:tgtEl>
                                        <p:attrNameLst>
                                          <p:attrName>ppt_h</p:attrName>
                                        </p:attrNameLst>
                                      </p:cBhvr>
                                      <p:tavLst>
                                        <p:tav tm="0">
                                          <p:val>
                                            <p:fltVal val="0"/>
                                          </p:val>
                                        </p:tav>
                                        <p:tav tm="100000">
                                          <p:val>
                                            <p:strVal val="#ppt_h"/>
                                          </p:val>
                                        </p:tav>
                                      </p:tavLst>
                                    </p:anim>
                                    <p:animEffect transition="in" filter="fade">
                                      <p:cBhvr>
                                        <p:cTn id="65" dur="250"/>
                                        <p:tgtEl>
                                          <p:spTgt spid="137"/>
                                        </p:tgtEl>
                                      </p:cBhvr>
                                    </p:animEffect>
                                  </p:childTnLst>
                                </p:cTn>
                              </p:par>
                            </p:childTnLst>
                          </p:cTn>
                        </p:par>
                        <p:par>
                          <p:cTn id="66" fill="hold">
                            <p:stCondLst>
                              <p:cond delay="39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fade">
                                      <p:cBhvr>
                                        <p:cTn id="77" dur="500"/>
                                        <p:tgtEl>
                                          <p:spTgt spid="108"/>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09"/>
                                        </p:tgtEl>
                                        <p:attrNameLst>
                                          <p:attrName>style.visibility</p:attrName>
                                        </p:attrNameLst>
                                      </p:cBhvr>
                                      <p:to>
                                        <p:strVal val="visible"/>
                                      </p:to>
                                    </p:set>
                                    <p:animEffect transition="in" filter="fade">
                                      <p:cBhvr>
                                        <p:cTn id="81" dur="500"/>
                                        <p:tgtEl>
                                          <p:spTgt spid="109"/>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fade">
                                      <p:cBhvr>
                                        <p:cTn id="8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105" grpId="0"/>
      <p:bldP spid="106" grpId="0"/>
      <p:bldP spid="107" grpId="0"/>
      <p:bldP spid="108" grpId="0"/>
      <p:bldP spid="109" grpId="0"/>
      <p:bldP spid="112" grpId="0"/>
      <p:bldP spid="136" grpId="0"/>
      <p:bldP spid="141" grpId="0" animBg="1"/>
      <p:bldP spid="1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2F431903-E592-445A-841A-BAEB92F65D38}"/>
              </a:ext>
            </a:extLst>
          </p:cNvPr>
          <p:cNvSpPr/>
          <p:nvPr/>
        </p:nvSpPr>
        <p:spPr bwMode="auto">
          <a:xfrm>
            <a:off x="-3456" y="1638851"/>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588263" y="457201"/>
            <a:ext cx="11018520" cy="553999"/>
          </a:xfrm>
        </p:spPr>
        <p:txBody>
          <a:bodyPr/>
          <a:lstStyle/>
          <a:p>
            <a:r>
              <a:rPr lang="en-US"/>
              <a:t>Data security challenges</a:t>
            </a:r>
          </a:p>
        </p:txBody>
      </p:sp>
      <p:grpSp>
        <p:nvGrpSpPr>
          <p:cNvPr id="39" name="Group 38">
            <a:extLst>
              <a:ext uri="{FF2B5EF4-FFF2-40B4-BE49-F238E27FC236}">
                <a16:creationId xmlns:a16="http://schemas.microsoft.com/office/drawing/2014/main" id="{3DDC1B3A-F617-4594-8EC7-7DAEB3671884}"/>
              </a:ext>
            </a:extLst>
          </p:cNvPr>
          <p:cNvGrpSpPr/>
          <p:nvPr/>
        </p:nvGrpSpPr>
        <p:grpSpPr>
          <a:xfrm>
            <a:off x="9047401" y="1837950"/>
            <a:ext cx="2055709" cy="1406538"/>
            <a:chOff x="13510031" y="5212589"/>
            <a:chExt cx="1581311" cy="1081950"/>
          </a:xfrm>
        </p:grpSpPr>
        <p:pic>
          <p:nvPicPr>
            <p:cNvPr id="181" name="Picture 180"/>
            <p:cNvPicPr>
              <a:picLocks noChangeAspect="1"/>
            </p:cNvPicPr>
            <p:nvPr/>
          </p:nvPicPr>
          <p:blipFill rotWithShape="1">
            <a:blip r:embed="rId3">
              <a:clrChange>
                <a:clrFrom>
                  <a:srgbClr val="0072C6"/>
                </a:clrFrom>
                <a:clrTo>
                  <a:srgbClr val="0072C6">
                    <a:alpha val="0"/>
                  </a:srgbClr>
                </a:clrTo>
              </a:clrChange>
            </a:blip>
            <a:srcRect l="1" r="64918" b="41087"/>
            <a:stretch/>
          </p:blipFill>
          <p:spPr>
            <a:xfrm>
              <a:off x="14220796" y="5450596"/>
              <a:ext cx="352024" cy="445686"/>
            </a:xfrm>
            <a:prstGeom prst="rect">
              <a:avLst/>
            </a:prstGeom>
          </p:spPr>
        </p:pic>
        <p:pic>
          <p:nvPicPr>
            <p:cNvPr id="182" name="Picture 3" descr="\\MAGNUM\Projects\Microsoft\Cloud Power FY12\Design\ICONS_PNG\Document.png"/>
            <p:cNvPicPr>
              <a:picLocks noChangeAspect="1" noChangeArrowheads="1"/>
            </p:cNvPicPr>
            <p:nvPr/>
          </p:nvPicPr>
          <p:blipFill>
            <a:blip r:embed="rId4" cstate="print">
              <a:biLevel thresh="25000"/>
            </a:blip>
            <a:stretch>
              <a:fillRect/>
            </a:stretch>
          </p:blipFill>
          <p:spPr bwMode="auto">
            <a:xfrm>
              <a:off x="13942429" y="5537164"/>
              <a:ext cx="376715" cy="376715"/>
            </a:xfrm>
            <a:prstGeom prst="rect">
              <a:avLst/>
            </a:prstGeom>
            <a:noFill/>
          </p:spPr>
        </p:pic>
        <p:pic>
          <p:nvPicPr>
            <p:cNvPr id="183" name="Picture 182"/>
            <p:cNvPicPr>
              <a:picLocks noChangeAspect="1"/>
            </p:cNvPicPr>
            <p:nvPr/>
          </p:nvPicPr>
          <p:blipFill>
            <a:blip r:embed="rId5"/>
            <a:stretch>
              <a:fillRect/>
            </a:stretch>
          </p:blipFill>
          <p:spPr>
            <a:xfrm>
              <a:off x="13510031" y="5212589"/>
              <a:ext cx="1581311" cy="1081950"/>
            </a:xfrm>
            <a:prstGeom prst="rect">
              <a:avLst/>
            </a:prstGeom>
          </p:spPr>
        </p:pic>
      </p:grpSp>
      <p:sp>
        <p:nvSpPr>
          <p:cNvPr id="177" name="Text Placeholder 3">
            <a:extLst>
              <a:ext uri="{FF2B5EF4-FFF2-40B4-BE49-F238E27FC236}">
                <a16:creationId xmlns:a16="http://schemas.microsoft.com/office/drawing/2014/main" id="{FFE01E4F-505B-4E66-B105-E393646D76A0}"/>
              </a:ext>
            </a:extLst>
          </p:cNvPr>
          <p:cNvSpPr txBox="1">
            <a:spLocks/>
          </p:cNvSpPr>
          <p:nvPr/>
        </p:nvSpPr>
        <p:spPr>
          <a:xfrm>
            <a:off x="8368162" y="3711340"/>
            <a:ext cx="3539387" cy="1920526"/>
          </a:xfrm>
          <a:prstGeom prst="rect">
            <a:avLst/>
          </a:prstGeom>
        </p:spPr>
        <p:txBody>
          <a:bodyPr vert="horz" wrap="square" lIns="91440" tIns="91440" rIns="91440" bIns="9144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a:latin typeface="Segoe UI Semibold" panose="020B0702040204020203" pitchFamily="34" charset="0"/>
                <a:cs typeface="Segoe UI Semibold" panose="020B0702040204020203" pitchFamily="34" charset="0"/>
              </a:rPr>
              <a:t>Compliance and Security Require a Complete Strategy </a:t>
            </a:r>
          </a:p>
          <a:p>
            <a:pPr marL="0" indent="-228605">
              <a:spcAft>
                <a:spcPts val="1200"/>
              </a:spcAft>
              <a:buNone/>
            </a:pPr>
            <a:r>
              <a:rPr lang="en-US" sz="1200">
                <a:gradFill>
                  <a:gsLst>
                    <a:gs pos="1250">
                      <a:srgbClr val="1A1A1A"/>
                    </a:gs>
                    <a:gs pos="100000">
                      <a:srgbClr val="1A1A1A"/>
                    </a:gs>
                  </a:gsLst>
                  <a:lin ang="5400000" scaled="0"/>
                </a:gradFill>
                <a:latin typeface="+mn-lt"/>
                <a:cs typeface="+mn-cs"/>
              </a:rPr>
              <a:t>Compliance penalties are increasing and measuring outcomes vs. methods</a:t>
            </a:r>
          </a:p>
          <a:p>
            <a:pPr marL="0" indent="-228605">
              <a:spcAft>
                <a:spcPts val="1200"/>
              </a:spcAft>
              <a:buNone/>
            </a:pPr>
            <a:r>
              <a:rPr lang="en-US" sz="1200">
                <a:gradFill>
                  <a:gsLst>
                    <a:gs pos="1250">
                      <a:srgbClr val="1A1A1A"/>
                    </a:gs>
                    <a:gs pos="100000">
                      <a:srgbClr val="1A1A1A"/>
                    </a:gs>
                  </a:gsLst>
                  <a:lin ang="5400000" scaled="0"/>
                </a:gradFill>
                <a:latin typeface="+mn-lt"/>
                <a:cs typeface="+mn-cs"/>
              </a:rPr>
              <a:t>Need full lifecycle protection for information assets (appropriate to valuation)</a:t>
            </a:r>
          </a:p>
        </p:txBody>
      </p:sp>
      <p:sp>
        <p:nvSpPr>
          <p:cNvPr id="178" name="Rectangle 177">
            <a:extLst>
              <a:ext uri="{FF2B5EF4-FFF2-40B4-BE49-F238E27FC236}">
                <a16:creationId xmlns:a16="http://schemas.microsoft.com/office/drawing/2014/main" id="{54BB169E-8CCA-4880-AB64-A47EF97DF79A}"/>
              </a:ext>
            </a:extLst>
          </p:cNvPr>
          <p:cNvSpPr/>
          <p:nvPr/>
        </p:nvSpPr>
        <p:spPr>
          <a:xfrm>
            <a:off x="472069" y="3711340"/>
            <a:ext cx="2601031" cy="3416320"/>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Reduce and Manage Risk of User Errors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Collaboration to create new business value requires data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sharing and data mobility</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Critically important to prevent unauthorized disclosure, modification, or destruction</a:t>
            </a: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p:txBody>
      </p:sp>
      <p:sp>
        <p:nvSpPr>
          <p:cNvPr id="179" name="Rectangle 178">
            <a:extLst>
              <a:ext uri="{FF2B5EF4-FFF2-40B4-BE49-F238E27FC236}">
                <a16:creationId xmlns:a16="http://schemas.microsoft.com/office/drawing/2014/main" id="{96CC37F2-3156-4D51-8F72-485B2857DF9D}"/>
              </a:ext>
            </a:extLst>
          </p:cNvPr>
          <p:cNvSpPr/>
          <p:nvPr/>
        </p:nvSpPr>
        <p:spPr>
          <a:xfrm>
            <a:off x="3126457" y="3711340"/>
            <a:ext cx="2167514" cy="2105192"/>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Classification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is Challenging</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Manual user classification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is impractical at scale</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Large set of existing documents and more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being created all the time</a:t>
            </a:r>
          </a:p>
        </p:txBody>
      </p:sp>
      <p:sp>
        <p:nvSpPr>
          <p:cNvPr id="180" name="Rectangle 179">
            <a:extLst>
              <a:ext uri="{FF2B5EF4-FFF2-40B4-BE49-F238E27FC236}">
                <a16:creationId xmlns:a16="http://schemas.microsoft.com/office/drawing/2014/main" id="{DF8C731E-5285-4E07-997D-1EC4C4C82437}"/>
              </a:ext>
            </a:extLst>
          </p:cNvPr>
          <p:cNvSpPr/>
          <p:nvPr/>
        </p:nvSpPr>
        <p:spPr>
          <a:xfrm>
            <a:off x="5291867" y="3711340"/>
            <a:ext cx="2926080" cy="1920526"/>
          </a:xfrm>
          <a:prstGeom prst="rect">
            <a:avLst/>
          </a:prstGeom>
        </p:spPr>
        <p:txBody>
          <a:bodyPr wrap="square" lIns="91440" tIns="91440" rIns="91440" bIns="91440">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Data Must Be Protected Outside of the Network</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Data must be protected as it traverses mobile devices and cloud services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Data created outside the network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must be classified and protected</a:t>
            </a:r>
          </a:p>
        </p:txBody>
      </p:sp>
      <p:grpSp>
        <p:nvGrpSpPr>
          <p:cNvPr id="14" name="Group 13">
            <a:extLst>
              <a:ext uri="{FF2B5EF4-FFF2-40B4-BE49-F238E27FC236}">
                <a16:creationId xmlns:a16="http://schemas.microsoft.com/office/drawing/2014/main" id="{58A5776B-6DC7-4DBF-9112-ED68073D78BB}"/>
              </a:ext>
            </a:extLst>
          </p:cNvPr>
          <p:cNvGrpSpPr/>
          <p:nvPr/>
        </p:nvGrpSpPr>
        <p:grpSpPr>
          <a:xfrm>
            <a:off x="904289" y="2086664"/>
            <a:ext cx="1512608" cy="909110"/>
            <a:chOff x="756282" y="2213775"/>
            <a:chExt cx="1419919" cy="853402"/>
          </a:xfrm>
        </p:grpSpPr>
        <p:sp>
          <p:nvSpPr>
            <p:cNvPr id="184" name="people_12" title="Icon of three people">
              <a:extLst>
                <a:ext uri="{FF2B5EF4-FFF2-40B4-BE49-F238E27FC236}">
                  <a16:creationId xmlns:a16="http://schemas.microsoft.com/office/drawing/2014/main" id="{A48A7018-77D6-43A0-9ABE-8FAF4919B51B}"/>
                </a:ext>
              </a:extLst>
            </p:cNvPr>
            <p:cNvSpPr>
              <a:spLocks noChangeAspect="1" noEditPoints="1"/>
            </p:cNvSpPr>
            <p:nvPr/>
          </p:nvSpPr>
          <p:spPr bwMode="auto">
            <a:xfrm>
              <a:off x="756282" y="2658291"/>
              <a:ext cx="479252" cy="40888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Rectangle 3">
              <a:extLst>
                <a:ext uri="{FF2B5EF4-FFF2-40B4-BE49-F238E27FC236}">
                  <a16:creationId xmlns:a16="http://schemas.microsoft.com/office/drawing/2014/main" id="{8673F6F3-0279-40F7-982A-EFA340095288}"/>
                </a:ext>
              </a:extLst>
            </p:cNvPr>
            <p:cNvSpPr/>
            <p:nvPr/>
          </p:nvSpPr>
          <p:spPr bwMode="black">
            <a:xfrm rot="3600000">
              <a:off x="1526876" y="2793937"/>
              <a:ext cx="127028" cy="325768"/>
            </a:xfrm>
            <a:custGeom>
              <a:avLst/>
              <a:gdLst>
                <a:gd name="connsiteX0" fmla="*/ 0 w 1643269"/>
                <a:gd name="connsiteY0" fmla="*/ 0 h 3591339"/>
                <a:gd name="connsiteX1" fmla="*/ 1643269 w 1643269"/>
                <a:gd name="connsiteY1" fmla="*/ 0 h 3591339"/>
                <a:gd name="connsiteX2" fmla="*/ 1643269 w 1643269"/>
                <a:gd name="connsiteY2" fmla="*/ 3591339 h 3591339"/>
                <a:gd name="connsiteX3" fmla="*/ 0 w 1643269"/>
                <a:gd name="connsiteY3" fmla="*/ 3591339 h 3591339"/>
                <a:gd name="connsiteX4" fmla="*/ 0 w 1643269"/>
                <a:gd name="connsiteY4" fmla="*/ 0 h 3591339"/>
                <a:gd name="connsiteX0" fmla="*/ 0 w 1643269"/>
                <a:gd name="connsiteY0" fmla="*/ 0 h 3591339"/>
                <a:gd name="connsiteX1" fmla="*/ 742121 w 1643269"/>
                <a:gd name="connsiteY1" fmla="*/ 0 h 3591339"/>
                <a:gd name="connsiteX2" fmla="*/ 1643269 w 1643269"/>
                <a:gd name="connsiteY2" fmla="*/ 0 h 3591339"/>
                <a:gd name="connsiteX3" fmla="*/ 1643269 w 1643269"/>
                <a:gd name="connsiteY3" fmla="*/ 3591339 h 3591339"/>
                <a:gd name="connsiteX4" fmla="*/ 0 w 1643269"/>
                <a:gd name="connsiteY4" fmla="*/ 3591339 h 3591339"/>
                <a:gd name="connsiteX5" fmla="*/ 0 w 1643269"/>
                <a:gd name="connsiteY5" fmla="*/ 0 h 3591339"/>
                <a:gd name="connsiteX0" fmla="*/ 0 w 1643269"/>
                <a:gd name="connsiteY0" fmla="*/ 0 h 3591339"/>
                <a:gd name="connsiteX1" fmla="*/ 742121 w 1643269"/>
                <a:gd name="connsiteY1" fmla="*/ 0 h 3591339"/>
                <a:gd name="connsiteX2" fmla="*/ 1325217 w 1643269"/>
                <a:gd name="connsiteY2" fmla="*/ 0 h 3591339"/>
                <a:gd name="connsiteX3" fmla="*/ 1643269 w 1643269"/>
                <a:gd name="connsiteY3" fmla="*/ 0 h 3591339"/>
                <a:gd name="connsiteX4" fmla="*/ 1643269 w 1643269"/>
                <a:gd name="connsiteY4" fmla="*/ 3591339 h 3591339"/>
                <a:gd name="connsiteX5" fmla="*/ 0 w 1643269"/>
                <a:gd name="connsiteY5" fmla="*/ 3591339 h 3591339"/>
                <a:gd name="connsiteX6" fmla="*/ 0 w 1643269"/>
                <a:gd name="connsiteY6" fmla="*/ 0 h 3591339"/>
                <a:gd name="connsiteX0" fmla="*/ 0 w 1643269"/>
                <a:gd name="connsiteY0" fmla="*/ 424069 h 4015408"/>
                <a:gd name="connsiteX1" fmla="*/ 742121 w 1643269"/>
                <a:gd name="connsiteY1" fmla="*/ 424069 h 4015408"/>
                <a:gd name="connsiteX2" fmla="*/ 1232452 w 1643269"/>
                <a:gd name="connsiteY2" fmla="*/ 0 h 4015408"/>
                <a:gd name="connsiteX3" fmla="*/ 1643269 w 1643269"/>
                <a:gd name="connsiteY3" fmla="*/ 424069 h 4015408"/>
                <a:gd name="connsiteX4" fmla="*/ 1643269 w 1643269"/>
                <a:gd name="connsiteY4" fmla="*/ 4015408 h 4015408"/>
                <a:gd name="connsiteX5" fmla="*/ 0 w 1643269"/>
                <a:gd name="connsiteY5" fmla="*/ 4015408 h 4015408"/>
                <a:gd name="connsiteX6" fmla="*/ 0 w 1643269"/>
                <a:gd name="connsiteY6" fmla="*/ 424069 h 4015408"/>
                <a:gd name="connsiteX0" fmla="*/ 0 w 1643269"/>
                <a:gd name="connsiteY0" fmla="*/ 424069 h 4015408"/>
                <a:gd name="connsiteX1" fmla="*/ 609600 w 1643269"/>
                <a:gd name="connsiteY1" fmla="*/ 1232452 h 4015408"/>
                <a:gd name="connsiteX2" fmla="*/ 1232452 w 1643269"/>
                <a:gd name="connsiteY2" fmla="*/ 0 h 4015408"/>
                <a:gd name="connsiteX3" fmla="*/ 1643269 w 1643269"/>
                <a:gd name="connsiteY3" fmla="*/ 424069 h 4015408"/>
                <a:gd name="connsiteX4" fmla="*/ 1643269 w 1643269"/>
                <a:gd name="connsiteY4" fmla="*/ 4015408 h 4015408"/>
                <a:gd name="connsiteX5" fmla="*/ 0 w 1643269"/>
                <a:gd name="connsiteY5" fmla="*/ 4015408 h 4015408"/>
                <a:gd name="connsiteX6" fmla="*/ 0 w 1643269"/>
                <a:gd name="connsiteY6" fmla="*/ 424069 h 4015408"/>
                <a:gd name="connsiteX0" fmla="*/ 0 w 1643269"/>
                <a:gd name="connsiteY0" fmla="*/ 543339 h 4134678"/>
                <a:gd name="connsiteX1" fmla="*/ 609600 w 1643269"/>
                <a:gd name="connsiteY1" fmla="*/ 1351722 h 4134678"/>
                <a:gd name="connsiteX2" fmla="*/ 1285461 w 1643269"/>
                <a:gd name="connsiteY2" fmla="*/ 0 h 4134678"/>
                <a:gd name="connsiteX3" fmla="*/ 1643269 w 1643269"/>
                <a:gd name="connsiteY3" fmla="*/ 543339 h 4134678"/>
                <a:gd name="connsiteX4" fmla="*/ 1643269 w 1643269"/>
                <a:gd name="connsiteY4" fmla="*/ 4134678 h 4134678"/>
                <a:gd name="connsiteX5" fmla="*/ 0 w 1643269"/>
                <a:gd name="connsiteY5" fmla="*/ 4134678 h 4134678"/>
                <a:gd name="connsiteX6" fmla="*/ 0 w 1643269"/>
                <a:gd name="connsiteY6" fmla="*/ 543339 h 4134678"/>
                <a:gd name="connsiteX0" fmla="*/ 0 w 1643269"/>
                <a:gd name="connsiteY0" fmla="*/ 490330 h 4081669"/>
                <a:gd name="connsiteX1" fmla="*/ 609600 w 1643269"/>
                <a:gd name="connsiteY1" fmla="*/ 1298713 h 4081669"/>
                <a:gd name="connsiteX2" fmla="*/ 768626 w 1643269"/>
                <a:gd name="connsiteY2" fmla="*/ 0 h 4081669"/>
                <a:gd name="connsiteX3" fmla="*/ 1643269 w 1643269"/>
                <a:gd name="connsiteY3" fmla="*/ 490330 h 4081669"/>
                <a:gd name="connsiteX4" fmla="*/ 1643269 w 1643269"/>
                <a:gd name="connsiteY4" fmla="*/ 4081669 h 4081669"/>
                <a:gd name="connsiteX5" fmla="*/ 0 w 1643269"/>
                <a:gd name="connsiteY5" fmla="*/ 4081669 h 4081669"/>
                <a:gd name="connsiteX6" fmla="*/ 0 w 1643269"/>
                <a:gd name="connsiteY6" fmla="*/ 490330 h 4081669"/>
                <a:gd name="connsiteX0" fmla="*/ 0 w 1643269"/>
                <a:gd name="connsiteY0" fmla="*/ 490330 h 4081669"/>
                <a:gd name="connsiteX1" fmla="*/ 609600 w 1643269"/>
                <a:gd name="connsiteY1" fmla="*/ 1298713 h 4081669"/>
                <a:gd name="connsiteX2" fmla="*/ 768626 w 1643269"/>
                <a:gd name="connsiteY2" fmla="*/ 0 h 4081669"/>
                <a:gd name="connsiteX3" fmla="*/ 1205948 w 1643269"/>
                <a:gd name="connsiteY3" fmla="*/ 225287 h 4081669"/>
                <a:gd name="connsiteX4" fmla="*/ 1643269 w 1643269"/>
                <a:gd name="connsiteY4" fmla="*/ 490330 h 4081669"/>
                <a:gd name="connsiteX5" fmla="*/ 1643269 w 1643269"/>
                <a:gd name="connsiteY5" fmla="*/ 4081669 h 4081669"/>
                <a:gd name="connsiteX6" fmla="*/ 0 w 1643269"/>
                <a:gd name="connsiteY6" fmla="*/ 4081669 h 4081669"/>
                <a:gd name="connsiteX7" fmla="*/ 0 w 1643269"/>
                <a:gd name="connsiteY7" fmla="*/ 490330 h 4081669"/>
                <a:gd name="connsiteX0" fmla="*/ 0 w 1643269"/>
                <a:gd name="connsiteY0" fmla="*/ 490330 h 4081669"/>
                <a:gd name="connsiteX1" fmla="*/ 609600 w 1643269"/>
                <a:gd name="connsiteY1" fmla="*/ 1298713 h 4081669"/>
                <a:gd name="connsiteX2" fmla="*/ 768626 w 1643269"/>
                <a:gd name="connsiteY2" fmla="*/ 0 h 4081669"/>
                <a:gd name="connsiteX3" fmla="*/ 1179443 w 1643269"/>
                <a:gd name="connsiteY3" fmla="*/ 1046922 h 4081669"/>
                <a:gd name="connsiteX4" fmla="*/ 1643269 w 1643269"/>
                <a:gd name="connsiteY4" fmla="*/ 490330 h 4081669"/>
                <a:gd name="connsiteX5" fmla="*/ 1643269 w 1643269"/>
                <a:gd name="connsiteY5" fmla="*/ 4081669 h 4081669"/>
                <a:gd name="connsiteX6" fmla="*/ 0 w 1643269"/>
                <a:gd name="connsiteY6" fmla="*/ 4081669 h 4081669"/>
                <a:gd name="connsiteX7" fmla="*/ 0 w 1643269"/>
                <a:gd name="connsiteY7" fmla="*/ 490330 h 4081669"/>
                <a:gd name="connsiteX0" fmla="*/ 0 w 1643269"/>
                <a:gd name="connsiteY0" fmla="*/ 79512 h 3670851"/>
                <a:gd name="connsiteX1" fmla="*/ 609600 w 1643269"/>
                <a:gd name="connsiteY1" fmla="*/ 887895 h 3670851"/>
                <a:gd name="connsiteX2" fmla="*/ 728870 w 1643269"/>
                <a:gd name="connsiteY2" fmla="*/ 0 h 3670851"/>
                <a:gd name="connsiteX3" fmla="*/ 1179443 w 1643269"/>
                <a:gd name="connsiteY3" fmla="*/ 636104 h 3670851"/>
                <a:gd name="connsiteX4" fmla="*/ 1643269 w 1643269"/>
                <a:gd name="connsiteY4" fmla="*/ 79512 h 3670851"/>
                <a:gd name="connsiteX5" fmla="*/ 1643269 w 1643269"/>
                <a:gd name="connsiteY5" fmla="*/ 3670851 h 3670851"/>
                <a:gd name="connsiteX6" fmla="*/ 0 w 1643269"/>
                <a:gd name="connsiteY6" fmla="*/ 3670851 h 3670851"/>
                <a:gd name="connsiteX7" fmla="*/ 0 w 1643269"/>
                <a:gd name="connsiteY7" fmla="*/ 79512 h 3670851"/>
                <a:gd name="connsiteX0" fmla="*/ 0 w 1643269"/>
                <a:gd name="connsiteY0" fmla="*/ 622852 h 4214191"/>
                <a:gd name="connsiteX1" fmla="*/ 609600 w 1643269"/>
                <a:gd name="connsiteY1" fmla="*/ 1431235 h 4214191"/>
                <a:gd name="connsiteX2" fmla="*/ 728870 w 1643269"/>
                <a:gd name="connsiteY2" fmla="*/ 5433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 name="connsiteX0" fmla="*/ 0 w 1643269"/>
                <a:gd name="connsiteY0" fmla="*/ 622852 h 4214191"/>
                <a:gd name="connsiteX1" fmla="*/ 609600 w 1643269"/>
                <a:gd name="connsiteY1" fmla="*/ 1431235 h 4214191"/>
                <a:gd name="connsiteX2" fmla="*/ 795131 w 1643269"/>
                <a:gd name="connsiteY2" fmla="*/ 2385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 name="connsiteX0" fmla="*/ 0 w 1643269"/>
                <a:gd name="connsiteY0" fmla="*/ 622852 h 4214191"/>
                <a:gd name="connsiteX1" fmla="*/ 490330 w 1643269"/>
                <a:gd name="connsiteY1" fmla="*/ 1457740 h 4214191"/>
                <a:gd name="connsiteX2" fmla="*/ 795131 w 1643269"/>
                <a:gd name="connsiteY2" fmla="*/ 2385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269" h="4214191">
                  <a:moveTo>
                    <a:pt x="0" y="622852"/>
                  </a:moveTo>
                  <a:lnTo>
                    <a:pt x="490330" y="1457740"/>
                  </a:lnTo>
                  <a:lnTo>
                    <a:pt x="795131" y="238540"/>
                  </a:lnTo>
                  <a:lnTo>
                    <a:pt x="1179443" y="1179444"/>
                  </a:lnTo>
                  <a:lnTo>
                    <a:pt x="1643269" y="0"/>
                  </a:lnTo>
                  <a:lnTo>
                    <a:pt x="1643269" y="4214191"/>
                  </a:lnTo>
                  <a:lnTo>
                    <a:pt x="0" y="4214191"/>
                  </a:lnTo>
                  <a:lnTo>
                    <a:pt x="0" y="622852"/>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3">
              <a:extLst>
                <a:ext uri="{FF2B5EF4-FFF2-40B4-BE49-F238E27FC236}">
                  <a16:creationId xmlns:a16="http://schemas.microsoft.com/office/drawing/2014/main" id="{E7A1B298-6E17-4B85-87AD-EA566D34D93E}"/>
                </a:ext>
              </a:extLst>
            </p:cNvPr>
            <p:cNvSpPr/>
            <p:nvPr/>
          </p:nvSpPr>
          <p:spPr bwMode="black">
            <a:xfrm rot="17100000">
              <a:off x="1912517" y="2754331"/>
              <a:ext cx="127028" cy="389282"/>
            </a:xfrm>
            <a:custGeom>
              <a:avLst/>
              <a:gdLst>
                <a:gd name="connsiteX0" fmla="*/ 0 w 1643269"/>
                <a:gd name="connsiteY0" fmla="*/ 0 h 3591339"/>
                <a:gd name="connsiteX1" fmla="*/ 1643269 w 1643269"/>
                <a:gd name="connsiteY1" fmla="*/ 0 h 3591339"/>
                <a:gd name="connsiteX2" fmla="*/ 1643269 w 1643269"/>
                <a:gd name="connsiteY2" fmla="*/ 3591339 h 3591339"/>
                <a:gd name="connsiteX3" fmla="*/ 0 w 1643269"/>
                <a:gd name="connsiteY3" fmla="*/ 3591339 h 3591339"/>
                <a:gd name="connsiteX4" fmla="*/ 0 w 1643269"/>
                <a:gd name="connsiteY4" fmla="*/ 0 h 3591339"/>
                <a:gd name="connsiteX0" fmla="*/ 0 w 1643269"/>
                <a:gd name="connsiteY0" fmla="*/ 0 h 3591339"/>
                <a:gd name="connsiteX1" fmla="*/ 742121 w 1643269"/>
                <a:gd name="connsiteY1" fmla="*/ 0 h 3591339"/>
                <a:gd name="connsiteX2" fmla="*/ 1643269 w 1643269"/>
                <a:gd name="connsiteY2" fmla="*/ 0 h 3591339"/>
                <a:gd name="connsiteX3" fmla="*/ 1643269 w 1643269"/>
                <a:gd name="connsiteY3" fmla="*/ 3591339 h 3591339"/>
                <a:gd name="connsiteX4" fmla="*/ 0 w 1643269"/>
                <a:gd name="connsiteY4" fmla="*/ 3591339 h 3591339"/>
                <a:gd name="connsiteX5" fmla="*/ 0 w 1643269"/>
                <a:gd name="connsiteY5" fmla="*/ 0 h 3591339"/>
                <a:gd name="connsiteX0" fmla="*/ 0 w 1643269"/>
                <a:gd name="connsiteY0" fmla="*/ 0 h 3591339"/>
                <a:gd name="connsiteX1" fmla="*/ 742121 w 1643269"/>
                <a:gd name="connsiteY1" fmla="*/ 0 h 3591339"/>
                <a:gd name="connsiteX2" fmla="*/ 1325217 w 1643269"/>
                <a:gd name="connsiteY2" fmla="*/ 0 h 3591339"/>
                <a:gd name="connsiteX3" fmla="*/ 1643269 w 1643269"/>
                <a:gd name="connsiteY3" fmla="*/ 0 h 3591339"/>
                <a:gd name="connsiteX4" fmla="*/ 1643269 w 1643269"/>
                <a:gd name="connsiteY4" fmla="*/ 3591339 h 3591339"/>
                <a:gd name="connsiteX5" fmla="*/ 0 w 1643269"/>
                <a:gd name="connsiteY5" fmla="*/ 3591339 h 3591339"/>
                <a:gd name="connsiteX6" fmla="*/ 0 w 1643269"/>
                <a:gd name="connsiteY6" fmla="*/ 0 h 3591339"/>
                <a:gd name="connsiteX0" fmla="*/ 0 w 1643269"/>
                <a:gd name="connsiteY0" fmla="*/ 424069 h 4015408"/>
                <a:gd name="connsiteX1" fmla="*/ 742121 w 1643269"/>
                <a:gd name="connsiteY1" fmla="*/ 424069 h 4015408"/>
                <a:gd name="connsiteX2" fmla="*/ 1232452 w 1643269"/>
                <a:gd name="connsiteY2" fmla="*/ 0 h 4015408"/>
                <a:gd name="connsiteX3" fmla="*/ 1643269 w 1643269"/>
                <a:gd name="connsiteY3" fmla="*/ 424069 h 4015408"/>
                <a:gd name="connsiteX4" fmla="*/ 1643269 w 1643269"/>
                <a:gd name="connsiteY4" fmla="*/ 4015408 h 4015408"/>
                <a:gd name="connsiteX5" fmla="*/ 0 w 1643269"/>
                <a:gd name="connsiteY5" fmla="*/ 4015408 h 4015408"/>
                <a:gd name="connsiteX6" fmla="*/ 0 w 1643269"/>
                <a:gd name="connsiteY6" fmla="*/ 424069 h 4015408"/>
                <a:gd name="connsiteX0" fmla="*/ 0 w 1643269"/>
                <a:gd name="connsiteY0" fmla="*/ 424069 h 4015408"/>
                <a:gd name="connsiteX1" fmla="*/ 609600 w 1643269"/>
                <a:gd name="connsiteY1" fmla="*/ 1232452 h 4015408"/>
                <a:gd name="connsiteX2" fmla="*/ 1232452 w 1643269"/>
                <a:gd name="connsiteY2" fmla="*/ 0 h 4015408"/>
                <a:gd name="connsiteX3" fmla="*/ 1643269 w 1643269"/>
                <a:gd name="connsiteY3" fmla="*/ 424069 h 4015408"/>
                <a:gd name="connsiteX4" fmla="*/ 1643269 w 1643269"/>
                <a:gd name="connsiteY4" fmla="*/ 4015408 h 4015408"/>
                <a:gd name="connsiteX5" fmla="*/ 0 w 1643269"/>
                <a:gd name="connsiteY5" fmla="*/ 4015408 h 4015408"/>
                <a:gd name="connsiteX6" fmla="*/ 0 w 1643269"/>
                <a:gd name="connsiteY6" fmla="*/ 424069 h 4015408"/>
                <a:gd name="connsiteX0" fmla="*/ 0 w 1643269"/>
                <a:gd name="connsiteY0" fmla="*/ 543339 h 4134678"/>
                <a:gd name="connsiteX1" fmla="*/ 609600 w 1643269"/>
                <a:gd name="connsiteY1" fmla="*/ 1351722 h 4134678"/>
                <a:gd name="connsiteX2" fmla="*/ 1285461 w 1643269"/>
                <a:gd name="connsiteY2" fmla="*/ 0 h 4134678"/>
                <a:gd name="connsiteX3" fmla="*/ 1643269 w 1643269"/>
                <a:gd name="connsiteY3" fmla="*/ 543339 h 4134678"/>
                <a:gd name="connsiteX4" fmla="*/ 1643269 w 1643269"/>
                <a:gd name="connsiteY4" fmla="*/ 4134678 h 4134678"/>
                <a:gd name="connsiteX5" fmla="*/ 0 w 1643269"/>
                <a:gd name="connsiteY5" fmla="*/ 4134678 h 4134678"/>
                <a:gd name="connsiteX6" fmla="*/ 0 w 1643269"/>
                <a:gd name="connsiteY6" fmla="*/ 543339 h 4134678"/>
                <a:gd name="connsiteX0" fmla="*/ 0 w 1643269"/>
                <a:gd name="connsiteY0" fmla="*/ 490330 h 4081669"/>
                <a:gd name="connsiteX1" fmla="*/ 609600 w 1643269"/>
                <a:gd name="connsiteY1" fmla="*/ 1298713 h 4081669"/>
                <a:gd name="connsiteX2" fmla="*/ 768626 w 1643269"/>
                <a:gd name="connsiteY2" fmla="*/ 0 h 4081669"/>
                <a:gd name="connsiteX3" fmla="*/ 1643269 w 1643269"/>
                <a:gd name="connsiteY3" fmla="*/ 490330 h 4081669"/>
                <a:gd name="connsiteX4" fmla="*/ 1643269 w 1643269"/>
                <a:gd name="connsiteY4" fmla="*/ 4081669 h 4081669"/>
                <a:gd name="connsiteX5" fmla="*/ 0 w 1643269"/>
                <a:gd name="connsiteY5" fmla="*/ 4081669 h 4081669"/>
                <a:gd name="connsiteX6" fmla="*/ 0 w 1643269"/>
                <a:gd name="connsiteY6" fmla="*/ 490330 h 4081669"/>
                <a:gd name="connsiteX0" fmla="*/ 0 w 1643269"/>
                <a:gd name="connsiteY0" fmla="*/ 490330 h 4081669"/>
                <a:gd name="connsiteX1" fmla="*/ 609600 w 1643269"/>
                <a:gd name="connsiteY1" fmla="*/ 1298713 h 4081669"/>
                <a:gd name="connsiteX2" fmla="*/ 768626 w 1643269"/>
                <a:gd name="connsiteY2" fmla="*/ 0 h 4081669"/>
                <a:gd name="connsiteX3" fmla="*/ 1205948 w 1643269"/>
                <a:gd name="connsiteY3" fmla="*/ 225287 h 4081669"/>
                <a:gd name="connsiteX4" fmla="*/ 1643269 w 1643269"/>
                <a:gd name="connsiteY4" fmla="*/ 490330 h 4081669"/>
                <a:gd name="connsiteX5" fmla="*/ 1643269 w 1643269"/>
                <a:gd name="connsiteY5" fmla="*/ 4081669 h 4081669"/>
                <a:gd name="connsiteX6" fmla="*/ 0 w 1643269"/>
                <a:gd name="connsiteY6" fmla="*/ 4081669 h 4081669"/>
                <a:gd name="connsiteX7" fmla="*/ 0 w 1643269"/>
                <a:gd name="connsiteY7" fmla="*/ 490330 h 4081669"/>
                <a:gd name="connsiteX0" fmla="*/ 0 w 1643269"/>
                <a:gd name="connsiteY0" fmla="*/ 490330 h 4081669"/>
                <a:gd name="connsiteX1" fmla="*/ 609600 w 1643269"/>
                <a:gd name="connsiteY1" fmla="*/ 1298713 h 4081669"/>
                <a:gd name="connsiteX2" fmla="*/ 768626 w 1643269"/>
                <a:gd name="connsiteY2" fmla="*/ 0 h 4081669"/>
                <a:gd name="connsiteX3" fmla="*/ 1179443 w 1643269"/>
                <a:gd name="connsiteY3" fmla="*/ 1046922 h 4081669"/>
                <a:gd name="connsiteX4" fmla="*/ 1643269 w 1643269"/>
                <a:gd name="connsiteY4" fmla="*/ 490330 h 4081669"/>
                <a:gd name="connsiteX5" fmla="*/ 1643269 w 1643269"/>
                <a:gd name="connsiteY5" fmla="*/ 4081669 h 4081669"/>
                <a:gd name="connsiteX6" fmla="*/ 0 w 1643269"/>
                <a:gd name="connsiteY6" fmla="*/ 4081669 h 4081669"/>
                <a:gd name="connsiteX7" fmla="*/ 0 w 1643269"/>
                <a:gd name="connsiteY7" fmla="*/ 490330 h 4081669"/>
                <a:gd name="connsiteX0" fmla="*/ 0 w 1643269"/>
                <a:gd name="connsiteY0" fmla="*/ 79512 h 3670851"/>
                <a:gd name="connsiteX1" fmla="*/ 609600 w 1643269"/>
                <a:gd name="connsiteY1" fmla="*/ 887895 h 3670851"/>
                <a:gd name="connsiteX2" fmla="*/ 728870 w 1643269"/>
                <a:gd name="connsiteY2" fmla="*/ 0 h 3670851"/>
                <a:gd name="connsiteX3" fmla="*/ 1179443 w 1643269"/>
                <a:gd name="connsiteY3" fmla="*/ 636104 h 3670851"/>
                <a:gd name="connsiteX4" fmla="*/ 1643269 w 1643269"/>
                <a:gd name="connsiteY4" fmla="*/ 79512 h 3670851"/>
                <a:gd name="connsiteX5" fmla="*/ 1643269 w 1643269"/>
                <a:gd name="connsiteY5" fmla="*/ 3670851 h 3670851"/>
                <a:gd name="connsiteX6" fmla="*/ 0 w 1643269"/>
                <a:gd name="connsiteY6" fmla="*/ 3670851 h 3670851"/>
                <a:gd name="connsiteX7" fmla="*/ 0 w 1643269"/>
                <a:gd name="connsiteY7" fmla="*/ 79512 h 3670851"/>
                <a:gd name="connsiteX0" fmla="*/ 0 w 1643269"/>
                <a:gd name="connsiteY0" fmla="*/ 622852 h 4214191"/>
                <a:gd name="connsiteX1" fmla="*/ 609600 w 1643269"/>
                <a:gd name="connsiteY1" fmla="*/ 1431235 h 4214191"/>
                <a:gd name="connsiteX2" fmla="*/ 728870 w 1643269"/>
                <a:gd name="connsiteY2" fmla="*/ 5433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 name="connsiteX0" fmla="*/ 0 w 1643269"/>
                <a:gd name="connsiteY0" fmla="*/ 622852 h 4214191"/>
                <a:gd name="connsiteX1" fmla="*/ 609600 w 1643269"/>
                <a:gd name="connsiteY1" fmla="*/ 1431235 h 4214191"/>
                <a:gd name="connsiteX2" fmla="*/ 795131 w 1643269"/>
                <a:gd name="connsiteY2" fmla="*/ 2385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 name="connsiteX0" fmla="*/ 0 w 1643269"/>
                <a:gd name="connsiteY0" fmla="*/ 622852 h 4214191"/>
                <a:gd name="connsiteX1" fmla="*/ 490330 w 1643269"/>
                <a:gd name="connsiteY1" fmla="*/ 1457740 h 4214191"/>
                <a:gd name="connsiteX2" fmla="*/ 795131 w 1643269"/>
                <a:gd name="connsiteY2" fmla="*/ 238540 h 4214191"/>
                <a:gd name="connsiteX3" fmla="*/ 1179443 w 1643269"/>
                <a:gd name="connsiteY3" fmla="*/ 1179444 h 4214191"/>
                <a:gd name="connsiteX4" fmla="*/ 1643269 w 1643269"/>
                <a:gd name="connsiteY4" fmla="*/ 0 h 4214191"/>
                <a:gd name="connsiteX5" fmla="*/ 1643269 w 1643269"/>
                <a:gd name="connsiteY5" fmla="*/ 4214191 h 4214191"/>
                <a:gd name="connsiteX6" fmla="*/ 0 w 1643269"/>
                <a:gd name="connsiteY6" fmla="*/ 4214191 h 4214191"/>
                <a:gd name="connsiteX7" fmla="*/ 0 w 1643269"/>
                <a:gd name="connsiteY7" fmla="*/ 622852 h 4214191"/>
                <a:gd name="connsiteX0" fmla="*/ 0 w 1643269"/>
                <a:gd name="connsiteY0" fmla="*/ 1166190 h 4757529"/>
                <a:gd name="connsiteX1" fmla="*/ 463826 w 1643269"/>
                <a:gd name="connsiteY1" fmla="*/ 0 h 4757529"/>
                <a:gd name="connsiteX2" fmla="*/ 795131 w 1643269"/>
                <a:gd name="connsiteY2" fmla="*/ 781878 h 4757529"/>
                <a:gd name="connsiteX3" fmla="*/ 1179443 w 1643269"/>
                <a:gd name="connsiteY3" fmla="*/ 1722782 h 4757529"/>
                <a:gd name="connsiteX4" fmla="*/ 1643269 w 1643269"/>
                <a:gd name="connsiteY4" fmla="*/ 543338 h 4757529"/>
                <a:gd name="connsiteX5" fmla="*/ 1643269 w 1643269"/>
                <a:gd name="connsiteY5" fmla="*/ 4757529 h 4757529"/>
                <a:gd name="connsiteX6" fmla="*/ 0 w 1643269"/>
                <a:gd name="connsiteY6" fmla="*/ 4757529 h 4757529"/>
                <a:gd name="connsiteX7" fmla="*/ 0 w 1643269"/>
                <a:gd name="connsiteY7" fmla="*/ 1166190 h 4757529"/>
                <a:gd name="connsiteX0" fmla="*/ 0 w 1643269"/>
                <a:gd name="connsiteY0" fmla="*/ 1444486 h 5035825"/>
                <a:gd name="connsiteX1" fmla="*/ 463826 w 1643269"/>
                <a:gd name="connsiteY1" fmla="*/ 278296 h 5035825"/>
                <a:gd name="connsiteX2" fmla="*/ 795131 w 1643269"/>
                <a:gd name="connsiteY2" fmla="*/ 1060174 h 5035825"/>
                <a:gd name="connsiteX3" fmla="*/ 1166191 w 1643269"/>
                <a:gd name="connsiteY3" fmla="*/ 0 h 5035825"/>
                <a:gd name="connsiteX4" fmla="*/ 1643269 w 1643269"/>
                <a:gd name="connsiteY4" fmla="*/ 821634 h 5035825"/>
                <a:gd name="connsiteX5" fmla="*/ 1643269 w 1643269"/>
                <a:gd name="connsiteY5" fmla="*/ 5035825 h 5035825"/>
                <a:gd name="connsiteX6" fmla="*/ 0 w 1643269"/>
                <a:gd name="connsiteY6" fmla="*/ 5035825 h 5035825"/>
                <a:gd name="connsiteX7" fmla="*/ 0 w 1643269"/>
                <a:gd name="connsiteY7" fmla="*/ 1444486 h 503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269" h="5035825">
                  <a:moveTo>
                    <a:pt x="0" y="1444486"/>
                  </a:moveTo>
                  <a:lnTo>
                    <a:pt x="463826" y="278296"/>
                  </a:lnTo>
                  <a:lnTo>
                    <a:pt x="795131" y="1060174"/>
                  </a:lnTo>
                  <a:lnTo>
                    <a:pt x="1166191" y="0"/>
                  </a:lnTo>
                  <a:lnTo>
                    <a:pt x="1643269" y="821634"/>
                  </a:lnTo>
                  <a:lnTo>
                    <a:pt x="1643269" y="5035825"/>
                  </a:lnTo>
                  <a:lnTo>
                    <a:pt x="0" y="5035825"/>
                  </a:lnTo>
                  <a:lnTo>
                    <a:pt x="0" y="1444486"/>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92" name="Group 191">
              <a:extLst>
                <a:ext uri="{FF2B5EF4-FFF2-40B4-BE49-F238E27FC236}">
                  <a16:creationId xmlns:a16="http://schemas.microsoft.com/office/drawing/2014/main" id="{965A6FFB-F71F-4D31-8235-FA378811A1A0}"/>
                </a:ext>
              </a:extLst>
            </p:cNvPr>
            <p:cNvGrpSpPr/>
            <p:nvPr/>
          </p:nvGrpSpPr>
          <p:grpSpPr>
            <a:xfrm>
              <a:off x="1366964" y="2213775"/>
              <a:ext cx="809237" cy="379890"/>
              <a:chOff x="14202339" y="1393414"/>
              <a:chExt cx="809237" cy="379890"/>
            </a:xfrm>
          </p:grpSpPr>
          <p:sp>
            <p:nvSpPr>
              <p:cNvPr id="193" name="Oval 192">
                <a:extLst>
                  <a:ext uri="{FF2B5EF4-FFF2-40B4-BE49-F238E27FC236}">
                    <a16:creationId xmlns:a16="http://schemas.microsoft.com/office/drawing/2014/main" id="{166BBB0B-8F0B-49A1-A1DA-FDC8ECE0F2DB}"/>
                  </a:ext>
                </a:extLst>
              </p:cNvPr>
              <p:cNvSpPr/>
              <p:nvPr/>
            </p:nvSpPr>
            <p:spPr bwMode="black">
              <a:xfrm>
                <a:off x="14202339" y="1699747"/>
                <a:ext cx="79167" cy="57369"/>
              </a:xfrm>
              <a:prstGeom prst="ellipse">
                <a:avLst/>
              </a:prstGeom>
              <a:noFill/>
              <a:ln w="28575">
                <a:solidFill>
                  <a:schemeClr val="bg1"/>
                </a:solid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194" name="Oval 193">
                <a:extLst>
                  <a:ext uri="{FF2B5EF4-FFF2-40B4-BE49-F238E27FC236}">
                    <a16:creationId xmlns:a16="http://schemas.microsoft.com/office/drawing/2014/main" id="{92746BE6-53A5-422B-9139-70076605B0B0}"/>
                  </a:ext>
                </a:extLst>
              </p:cNvPr>
              <p:cNvSpPr/>
              <p:nvPr/>
            </p:nvSpPr>
            <p:spPr bwMode="black">
              <a:xfrm>
                <a:off x="14300687" y="1634225"/>
                <a:ext cx="104229" cy="72310"/>
              </a:xfrm>
              <a:prstGeom prst="ellipse">
                <a:avLst/>
              </a:prstGeom>
              <a:noFill/>
              <a:ln w="28575">
                <a:solidFill>
                  <a:schemeClr val="bg1"/>
                </a:solid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195" name="Cloud 194">
                <a:extLst>
                  <a:ext uri="{FF2B5EF4-FFF2-40B4-BE49-F238E27FC236}">
                    <a16:creationId xmlns:a16="http://schemas.microsoft.com/office/drawing/2014/main" id="{A6EDC583-1518-4210-A3D2-699899F84693}"/>
                  </a:ext>
                </a:extLst>
              </p:cNvPr>
              <p:cNvSpPr/>
              <p:nvPr/>
            </p:nvSpPr>
            <p:spPr bwMode="black">
              <a:xfrm>
                <a:off x="14439154" y="1393414"/>
                <a:ext cx="572422" cy="379890"/>
              </a:xfrm>
              <a:prstGeom prst="cloud">
                <a:avLst/>
              </a:prstGeom>
              <a:noFill/>
              <a:ln w="28575">
                <a:solidFill>
                  <a:schemeClr val="bg1"/>
                </a:solidFill>
              </a:ln>
              <a:extLst/>
            </p:spPr>
            <p:txBody>
              <a:bodyPr vert="horz" wrap="square" lIns="69953" tIns="34976" rIns="69953" bIns="34976" numCol="1" rtlCol="0" anchor="ctr" anchorCtr="0" compatLnSpc="1">
                <a:prstTxWarp prst="textNoShape">
                  <a:avLst/>
                </a:prstTxWarp>
              </a:bodyPr>
              <a:lstStyle/>
              <a:p>
                <a:pPr algn="ctr"/>
                <a:r>
                  <a:rPr lang="en-US" b="1" kern="0">
                    <a:solidFill>
                      <a:schemeClr val="bg1"/>
                    </a:solidFill>
                  </a:rPr>
                  <a:t>?</a:t>
                </a:r>
              </a:p>
            </p:txBody>
          </p:sp>
        </p:grpSp>
      </p:grpSp>
      <p:grpSp>
        <p:nvGrpSpPr>
          <p:cNvPr id="235" name="Group 234">
            <a:extLst>
              <a:ext uri="{FF2B5EF4-FFF2-40B4-BE49-F238E27FC236}">
                <a16:creationId xmlns:a16="http://schemas.microsoft.com/office/drawing/2014/main" id="{4676D7DB-AC18-4F76-98C3-238625DFCB8A}"/>
              </a:ext>
            </a:extLst>
          </p:cNvPr>
          <p:cNvGrpSpPr/>
          <p:nvPr/>
        </p:nvGrpSpPr>
        <p:grpSpPr>
          <a:xfrm>
            <a:off x="3414766" y="2017373"/>
            <a:ext cx="1590896" cy="1047693"/>
            <a:chOff x="3453249" y="2156318"/>
            <a:chExt cx="1533140" cy="1009657"/>
          </a:xfrm>
        </p:grpSpPr>
        <p:grpSp>
          <p:nvGrpSpPr>
            <p:cNvPr id="30" name="Group 29">
              <a:extLst>
                <a:ext uri="{FF2B5EF4-FFF2-40B4-BE49-F238E27FC236}">
                  <a16:creationId xmlns:a16="http://schemas.microsoft.com/office/drawing/2014/main" id="{78E17EFA-FBAE-4E97-BB93-C8DF2F61A648}"/>
                </a:ext>
              </a:extLst>
            </p:cNvPr>
            <p:cNvGrpSpPr/>
            <p:nvPr/>
          </p:nvGrpSpPr>
          <p:grpSpPr>
            <a:xfrm>
              <a:off x="3910888" y="2156318"/>
              <a:ext cx="1075501" cy="838688"/>
              <a:chOff x="3481985" y="2433035"/>
              <a:chExt cx="779520" cy="607879"/>
            </a:xfrm>
          </p:grpSpPr>
          <p:sp>
            <p:nvSpPr>
              <p:cNvPr id="196" name="people_4" title="Icon of a person">
                <a:extLst>
                  <a:ext uri="{FF2B5EF4-FFF2-40B4-BE49-F238E27FC236}">
                    <a16:creationId xmlns:a16="http://schemas.microsoft.com/office/drawing/2014/main" id="{7A47920E-3A03-48D2-84B5-EE7DAA7DABD0}"/>
                  </a:ext>
                </a:extLst>
              </p:cNvPr>
              <p:cNvSpPr>
                <a:spLocks noChangeAspect="1" noEditPoints="1"/>
              </p:cNvSpPr>
              <p:nvPr/>
            </p:nvSpPr>
            <p:spPr bwMode="auto">
              <a:xfrm>
                <a:off x="3481985" y="2675154"/>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67D2CF07-D780-4A5A-8165-8D0A700B303D}"/>
                  </a:ext>
                </a:extLst>
              </p:cNvPr>
              <p:cNvGrpSpPr/>
              <p:nvPr/>
            </p:nvGrpSpPr>
            <p:grpSpPr>
              <a:xfrm>
                <a:off x="3803448" y="2728859"/>
                <a:ext cx="458057" cy="230767"/>
                <a:chOff x="3873411" y="2682773"/>
                <a:chExt cx="458057" cy="230767"/>
              </a:xfrm>
            </p:grpSpPr>
            <p:sp>
              <p:nvSpPr>
                <p:cNvPr id="198" name="Rectangle 197">
                  <a:extLst>
                    <a:ext uri="{FF2B5EF4-FFF2-40B4-BE49-F238E27FC236}">
                      <a16:creationId xmlns:a16="http://schemas.microsoft.com/office/drawing/2014/main" id="{07E28F4B-9AC9-4E03-8849-2D0BE1C3F0F3}"/>
                    </a:ext>
                  </a:extLst>
                </p:cNvPr>
                <p:cNvSpPr/>
                <p:nvPr/>
              </p:nvSpPr>
              <p:spPr bwMode="black">
                <a:xfrm>
                  <a:off x="4011933" y="2682773"/>
                  <a:ext cx="319535" cy="56647"/>
                </a:xfrm>
                <a:prstGeom prst="rect">
                  <a:avLst/>
                </a:prstGeom>
                <a:noFill/>
                <a:ln w="19050">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9" name="Rectangle 198">
                  <a:extLst>
                    <a:ext uri="{FF2B5EF4-FFF2-40B4-BE49-F238E27FC236}">
                      <a16:creationId xmlns:a16="http://schemas.microsoft.com/office/drawing/2014/main" id="{668FB658-3311-4BF1-96E0-9B4754291ADA}"/>
                    </a:ext>
                  </a:extLst>
                </p:cNvPr>
                <p:cNvSpPr/>
                <p:nvPr/>
              </p:nvSpPr>
              <p:spPr bwMode="black">
                <a:xfrm>
                  <a:off x="4011933" y="2769154"/>
                  <a:ext cx="319535" cy="56647"/>
                </a:xfrm>
                <a:prstGeom prst="rect">
                  <a:avLst/>
                </a:prstGeom>
                <a:noFill/>
                <a:ln w="19050">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200" name="Rectangle 199">
                  <a:extLst>
                    <a:ext uri="{FF2B5EF4-FFF2-40B4-BE49-F238E27FC236}">
                      <a16:creationId xmlns:a16="http://schemas.microsoft.com/office/drawing/2014/main" id="{8E427752-3C9F-44B3-BBCD-59900A96971F}"/>
                    </a:ext>
                  </a:extLst>
                </p:cNvPr>
                <p:cNvSpPr/>
                <p:nvPr/>
              </p:nvSpPr>
              <p:spPr bwMode="black">
                <a:xfrm>
                  <a:off x="4011933" y="2856893"/>
                  <a:ext cx="319535" cy="56647"/>
                </a:xfrm>
                <a:prstGeom prst="rect">
                  <a:avLst/>
                </a:prstGeom>
                <a:noFill/>
                <a:ln w="19050">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201" name="Arrow: Right 200">
                  <a:extLst>
                    <a:ext uri="{FF2B5EF4-FFF2-40B4-BE49-F238E27FC236}">
                      <a16:creationId xmlns:a16="http://schemas.microsoft.com/office/drawing/2014/main" id="{F666E975-ABAF-46B5-9945-815970142BF7}"/>
                    </a:ext>
                  </a:extLst>
                </p:cNvPr>
                <p:cNvSpPr/>
                <p:nvPr/>
              </p:nvSpPr>
              <p:spPr bwMode="black">
                <a:xfrm>
                  <a:off x="3890597" y="2759868"/>
                  <a:ext cx="105871" cy="72364"/>
                </a:xfrm>
                <a:prstGeom prst="rightArrow">
                  <a:avLst/>
                </a:prstGeom>
                <a:solidFill>
                  <a:srgbClr val="FFFFFF"/>
                </a:solidFill>
                <a:ln w="19050">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202" name="Arrow: Right 201">
                  <a:extLst>
                    <a:ext uri="{FF2B5EF4-FFF2-40B4-BE49-F238E27FC236}">
                      <a16:creationId xmlns:a16="http://schemas.microsoft.com/office/drawing/2014/main" id="{52C9B881-CB22-4F6A-8D06-D4A94B0E3983}"/>
                    </a:ext>
                  </a:extLst>
                </p:cNvPr>
                <p:cNvSpPr/>
                <p:nvPr/>
              </p:nvSpPr>
              <p:spPr bwMode="black">
                <a:xfrm rot="19800000">
                  <a:off x="3873411" y="2693978"/>
                  <a:ext cx="105871" cy="72364"/>
                </a:xfrm>
                <a:prstGeom prst="rightArrow">
                  <a:avLst/>
                </a:prstGeom>
                <a:solidFill>
                  <a:srgbClr val="FFFFFF"/>
                </a:solidFill>
                <a:ln w="19050">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203" name="Arrow: Right 202">
                  <a:extLst>
                    <a:ext uri="{FF2B5EF4-FFF2-40B4-BE49-F238E27FC236}">
                      <a16:creationId xmlns:a16="http://schemas.microsoft.com/office/drawing/2014/main" id="{D44CE31F-61D9-4EA0-ADAE-E1D29F335FFB}"/>
                    </a:ext>
                  </a:extLst>
                </p:cNvPr>
                <p:cNvSpPr/>
                <p:nvPr/>
              </p:nvSpPr>
              <p:spPr bwMode="black">
                <a:xfrm rot="1800000" flipV="1">
                  <a:off x="3877412" y="2830621"/>
                  <a:ext cx="105871" cy="72364"/>
                </a:xfrm>
                <a:prstGeom prst="rightArrow">
                  <a:avLst/>
                </a:prstGeom>
                <a:solidFill>
                  <a:srgbClr val="FFFFFF"/>
                </a:solidFill>
                <a:ln w="19050">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grpSp>
          <p:sp>
            <p:nvSpPr>
              <p:cNvPr id="22" name="Rectangle 21">
                <a:extLst>
                  <a:ext uri="{FF2B5EF4-FFF2-40B4-BE49-F238E27FC236}">
                    <a16:creationId xmlns:a16="http://schemas.microsoft.com/office/drawing/2014/main" id="{E42AF9C7-1C6B-4C90-BAFD-8B2F83C49424}"/>
                  </a:ext>
                </a:extLst>
              </p:cNvPr>
              <p:cNvSpPr/>
              <p:nvPr/>
            </p:nvSpPr>
            <p:spPr>
              <a:xfrm>
                <a:off x="3678144" y="2433035"/>
                <a:ext cx="215175" cy="289999"/>
              </a:xfrm>
              <a:prstGeom prst="rect">
                <a:avLst/>
              </a:prstGeom>
            </p:spPr>
            <p:txBody>
              <a:bodyPr wrap="none">
                <a:spAutoFit/>
              </a:bodyPr>
              <a:lstStyle/>
              <a:p>
                <a:pPr algn="ctr"/>
                <a:r>
                  <a:rPr lang="en-US" sz="2000" b="1" kern="0">
                    <a:solidFill>
                      <a:schemeClr val="bg1"/>
                    </a:solidFill>
                  </a:rPr>
                  <a:t>?</a:t>
                </a:r>
              </a:p>
            </p:txBody>
          </p:sp>
        </p:grpSp>
        <p:grpSp>
          <p:nvGrpSpPr>
            <p:cNvPr id="233" name="Group 232">
              <a:extLst>
                <a:ext uri="{FF2B5EF4-FFF2-40B4-BE49-F238E27FC236}">
                  <a16:creationId xmlns:a16="http://schemas.microsoft.com/office/drawing/2014/main" id="{48737CE4-3FD3-4420-B7A8-ED3041C2441C}"/>
                </a:ext>
              </a:extLst>
            </p:cNvPr>
            <p:cNvGrpSpPr/>
            <p:nvPr/>
          </p:nvGrpSpPr>
          <p:grpSpPr>
            <a:xfrm>
              <a:off x="3453249" y="2270220"/>
              <a:ext cx="335297" cy="895755"/>
              <a:chOff x="3380343" y="1960314"/>
              <a:chExt cx="494975" cy="1322338"/>
            </a:xfrm>
          </p:grpSpPr>
          <p:sp>
            <p:nvSpPr>
              <p:cNvPr id="205" name="CRMArticles_EFF5" title="Icon of two documents stacked together with writing on them">
                <a:extLst>
                  <a:ext uri="{FF2B5EF4-FFF2-40B4-BE49-F238E27FC236}">
                    <a16:creationId xmlns:a16="http://schemas.microsoft.com/office/drawing/2014/main" id="{4743CB91-E4E6-4633-A721-E45A799E23B7}"/>
                  </a:ext>
                </a:extLst>
              </p:cNvPr>
              <p:cNvSpPr>
                <a:spLocks noChangeAspect="1" noEditPoints="1"/>
              </p:cNvSpPr>
              <p:nvPr/>
            </p:nvSpPr>
            <p:spPr bwMode="auto">
              <a:xfrm>
                <a:off x="3380343" y="244368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CRMArticles_EFF5" title="Icon of two documents stacked together with writing on them">
                <a:extLst>
                  <a:ext uri="{FF2B5EF4-FFF2-40B4-BE49-F238E27FC236}">
                    <a16:creationId xmlns:a16="http://schemas.microsoft.com/office/drawing/2014/main" id="{5A8AB8D6-76A5-47F4-9FBE-7074684CB6E3}"/>
                  </a:ext>
                </a:extLst>
              </p:cNvPr>
              <p:cNvSpPr>
                <a:spLocks noChangeAspect="1" noEditPoints="1"/>
              </p:cNvSpPr>
              <p:nvPr/>
            </p:nvSpPr>
            <p:spPr bwMode="auto">
              <a:xfrm>
                <a:off x="3558462" y="1960314"/>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CRMArticles_EFF5" title="Icon of two documents stacked together with writing on them">
                <a:extLst>
                  <a:ext uri="{FF2B5EF4-FFF2-40B4-BE49-F238E27FC236}">
                    <a16:creationId xmlns:a16="http://schemas.microsoft.com/office/drawing/2014/main" id="{90D61857-801A-45B7-BC38-D225A66A7F03}"/>
                  </a:ext>
                </a:extLst>
              </p:cNvPr>
              <p:cNvSpPr>
                <a:spLocks noChangeAspect="1" noEditPoints="1"/>
              </p:cNvSpPr>
              <p:nvPr/>
            </p:nvSpPr>
            <p:spPr bwMode="auto">
              <a:xfrm>
                <a:off x="3520195" y="2916892"/>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9">
            <a:extLst>
              <a:ext uri="{FF2B5EF4-FFF2-40B4-BE49-F238E27FC236}">
                <a16:creationId xmlns:a16="http://schemas.microsoft.com/office/drawing/2014/main" id="{CEAC6803-74B0-48BE-A8FC-E80266CAB89E}"/>
              </a:ext>
            </a:extLst>
          </p:cNvPr>
          <p:cNvGrpSpPr/>
          <p:nvPr/>
        </p:nvGrpSpPr>
        <p:grpSpPr>
          <a:xfrm>
            <a:off x="5699245" y="1940277"/>
            <a:ext cx="2111324" cy="1201885"/>
            <a:chOff x="5650960" y="1788946"/>
            <a:chExt cx="2225699" cy="1266994"/>
          </a:xfrm>
        </p:grpSpPr>
        <p:grpSp>
          <p:nvGrpSpPr>
            <p:cNvPr id="10" name="Group 9"/>
            <p:cNvGrpSpPr/>
            <p:nvPr/>
          </p:nvGrpSpPr>
          <p:grpSpPr>
            <a:xfrm>
              <a:off x="5650960" y="2314366"/>
              <a:ext cx="490984" cy="449535"/>
              <a:chOff x="402658" y="4467964"/>
              <a:chExt cx="490984" cy="449535"/>
            </a:xfrm>
          </p:grpSpPr>
          <p:sp>
            <p:nvSpPr>
              <p:cNvPr id="67" name="Rectangle: Rounded Corners 66"/>
              <p:cNvSpPr/>
              <p:nvPr/>
            </p:nvSpPr>
            <p:spPr bwMode="black">
              <a:xfrm>
                <a:off x="402658" y="4467964"/>
                <a:ext cx="490984" cy="449535"/>
              </a:xfrm>
              <a:prstGeom prst="roundRect">
                <a:avLst/>
              </a:prstGeom>
              <a:noFill/>
              <a:ln w="28575" cap="rnd">
                <a:solidFill>
                  <a:schemeClr val="bg1"/>
                </a:solidFill>
                <a:prstDash val="sysDot"/>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pic>
            <p:nvPicPr>
              <p:cNvPr id="68" name="Picture 3" descr="\\MAGNUM\Projects\Microsoft\Cloud Power FY12\Design\ICONS_PNG\Document.png"/>
              <p:cNvPicPr>
                <a:picLocks noChangeAspect="1" noChangeArrowheads="1"/>
              </p:cNvPicPr>
              <p:nvPr/>
            </p:nvPicPr>
            <p:blipFill>
              <a:blip r:embed="rId4" cstate="print">
                <a:biLevel thresh="25000"/>
              </a:blip>
              <a:stretch>
                <a:fillRect/>
              </a:stretch>
            </p:blipFill>
            <p:spPr bwMode="auto">
              <a:xfrm>
                <a:off x="453064" y="4476323"/>
                <a:ext cx="407252" cy="407252"/>
              </a:xfrm>
              <a:prstGeom prst="rect">
                <a:avLst/>
              </a:prstGeom>
              <a:noFill/>
              <a:ln w="28575">
                <a:noFill/>
              </a:ln>
            </p:spPr>
          </p:pic>
        </p:grpSp>
        <p:cxnSp>
          <p:nvCxnSpPr>
            <p:cNvPr id="8" name="Straight Connector 7"/>
            <p:cNvCxnSpPr>
              <a:cxnSpLocks/>
            </p:cNvCxnSpPr>
            <p:nvPr/>
          </p:nvCxnSpPr>
          <p:spPr>
            <a:xfrm>
              <a:off x="6121694" y="2550303"/>
              <a:ext cx="649309" cy="381242"/>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5E29AD1-F243-405B-9F3D-0E83FE0619A9}"/>
                </a:ext>
              </a:extLst>
            </p:cNvPr>
            <p:cNvGrpSpPr/>
            <p:nvPr/>
          </p:nvGrpSpPr>
          <p:grpSpPr>
            <a:xfrm>
              <a:off x="6570476" y="1788946"/>
              <a:ext cx="845655" cy="467152"/>
              <a:chOff x="6496077" y="1756636"/>
              <a:chExt cx="845655" cy="467152"/>
            </a:xfrm>
          </p:grpSpPr>
          <p:pic>
            <p:nvPicPr>
              <p:cNvPr id="148" name="Picture 3" descr="\\MAGNUM\Projects\Microsoft\Cloud Power FY12\Design\ICONS_PNG\Document.png"/>
              <p:cNvPicPr>
                <a:picLocks noChangeAspect="1" noChangeArrowheads="1"/>
              </p:cNvPicPr>
              <p:nvPr/>
            </p:nvPicPr>
            <p:blipFill>
              <a:blip r:embed="rId4" cstate="print">
                <a:biLevel thresh="25000"/>
              </a:blip>
              <a:stretch>
                <a:fillRect/>
              </a:stretch>
            </p:blipFill>
            <p:spPr bwMode="auto">
              <a:xfrm>
                <a:off x="6730433" y="1848346"/>
                <a:ext cx="365703" cy="365703"/>
              </a:xfrm>
              <a:prstGeom prst="rect">
                <a:avLst/>
              </a:prstGeom>
              <a:noFill/>
              <a:ln w="28575">
                <a:noFill/>
              </a:ln>
            </p:spPr>
          </p:pic>
          <p:sp>
            <p:nvSpPr>
              <p:cNvPr id="157" name="Freeform 128"/>
              <p:cNvSpPr>
                <a:spLocks noChangeAspect="1"/>
              </p:cNvSpPr>
              <p:nvPr/>
            </p:nvSpPr>
            <p:spPr bwMode="black">
              <a:xfrm>
                <a:off x="6496077" y="1756636"/>
                <a:ext cx="845655" cy="46715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bg1"/>
                </a:solidFill>
              </a:ln>
              <a:extLst/>
            </p:spPr>
            <p:txBody>
              <a:bodyPr vert="horz" wrap="square" lIns="91427" tIns="45713" rIns="91427" bIns="45713" numCol="1" anchor="t" anchorCtr="0" compatLnSpc="1">
                <a:prstTxWarp prst="textNoShape">
                  <a:avLst/>
                </a:prstTxWarp>
              </a:bodyPr>
              <a:lstStyle/>
              <a:p>
                <a:pPr marL="0" marR="0" lvl="0" indent="0" defTabSz="9323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63" name="Freeform 154"/>
            <p:cNvSpPr>
              <a:spLocks noChangeAspect="1"/>
            </p:cNvSpPr>
            <p:nvPr/>
          </p:nvSpPr>
          <p:spPr bwMode="black">
            <a:xfrm flipH="1">
              <a:off x="7354321" y="2286880"/>
              <a:ext cx="206210" cy="36762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noFill/>
            <a:ln w="28575">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5" name="Straight Connector 144"/>
            <p:cNvCxnSpPr>
              <a:cxnSpLocks/>
              <a:endCxn id="157" idx="1"/>
            </p:cNvCxnSpPr>
            <p:nvPr/>
          </p:nvCxnSpPr>
          <p:spPr>
            <a:xfrm flipV="1">
              <a:off x="6120261" y="2256098"/>
              <a:ext cx="544915" cy="293413"/>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cxnSpLocks/>
            </p:cNvCxnSpPr>
            <p:nvPr/>
          </p:nvCxnSpPr>
          <p:spPr>
            <a:xfrm flipV="1">
              <a:off x="6118197" y="2549511"/>
              <a:ext cx="1165350" cy="792"/>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E243E200-9F7C-4443-9A96-A0FCEB503A95}"/>
                </a:ext>
              </a:extLst>
            </p:cNvPr>
            <p:cNvGrpSpPr/>
            <p:nvPr/>
          </p:nvGrpSpPr>
          <p:grpSpPr>
            <a:xfrm>
              <a:off x="6771003" y="2678175"/>
              <a:ext cx="226696" cy="377765"/>
              <a:chOff x="6806639" y="2572449"/>
              <a:chExt cx="319123" cy="531784"/>
            </a:xfrm>
          </p:grpSpPr>
          <p:pic>
            <p:nvPicPr>
              <p:cNvPr id="151" name="Picture 3" descr="\\MAGNUM\Projects\Microsoft\Cloud Power FY12\Design\ICONS_PNG\Document.png"/>
              <p:cNvPicPr>
                <a:picLocks noChangeAspect="1" noChangeArrowheads="1"/>
              </p:cNvPicPr>
              <p:nvPr/>
            </p:nvPicPr>
            <p:blipFill>
              <a:blip r:embed="rId4" cstate="print">
                <a:biLevel thresh="25000"/>
              </a:blip>
              <a:stretch>
                <a:fillRect/>
              </a:stretch>
            </p:blipFill>
            <p:spPr bwMode="auto">
              <a:xfrm>
                <a:off x="6812826" y="2634658"/>
                <a:ext cx="306749" cy="306749"/>
              </a:xfrm>
              <a:prstGeom prst="rect">
                <a:avLst/>
              </a:prstGeom>
              <a:noFill/>
              <a:ln w="28575">
                <a:noFill/>
              </a:ln>
            </p:spPr>
          </p:pic>
          <p:sp>
            <p:nvSpPr>
              <p:cNvPr id="208" name="CellPhone_E8EA" title="Icon of a cellphone">
                <a:extLst>
                  <a:ext uri="{FF2B5EF4-FFF2-40B4-BE49-F238E27FC236}">
                    <a16:creationId xmlns:a16="http://schemas.microsoft.com/office/drawing/2014/main" id="{F9E5B42A-8DBB-4993-AA20-8BD3FFC260AB}"/>
                  </a:ext>
                </a:extLst>
              </p:cNvPr>
              <p:cNvSpPr>
                <a:spLocks noChangeAspect="1" noEditPoints="1"/>
              </p:cNvSpPr>
              <p:nvPr/>
            </p:nvSpPr>
            <p:spPr bwMode="auto">
              <a:xfrm>
                <a:off x="6806639" y="2572449"/>
                <a:ext cx="319123" cy="53178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324"/>
                <a:endParaRPr lang="en-US" kern="0">
                  <a:solidFill>
                    <a:srgbClr val="FFFFFF"/>
                  </a:solidFill>
                  <a:latin typeface="Segoe UI"/>
                </a:endParaRPr>
              </a:p>
            </p:txBody>
          </p:sp>
        </p:grpSp>
        <p:grpSp>
          <p:nvGrpSpPr>
            <p:cNvPr id="240" name="Group 239">
              <a:extLst>
                <a:ext uri="{FF2B5EF4-FFF2-40B4-BE49-F238E27FC236}">
                  <a16:creationId xmlns:a16="http://schemas.microsoft.com/office/drawing/2014/main" id="{15168370-BDBC-4F91-B539-AC916C4C3928}"/>
                </a:ext>
              </a:extLst>
            </p:cNvPr>
            <p:cNvGrpSpPr/>
            <p:nvPr/>
          </p:nvGrpSpPr>
          <p:grpSpPr>
            <a:xfrm>
              <a:off x="7189121" y="2358071"/>
              <a:ext cx="687538" cy="458778"/>
              <a:chOff x="7189121" y="2226967"/>
              <a:chExt cx="687538" cy="458778"/>
            </a:xfrm>
          </p:grpSpPr>
          <p:pic>
            <p:nvPicPr>
              <p:cNvPr id="167" name="Picture 3" descr="\\MAGNUM\Projects\Microsoft\Cloud Power FY12\Design\ICONS_PNG\Document.png"/>
              <p:cNvPicPr>
                <a:picLocks noChangeAspect="1" noChangeArrowheads="1"/>
              </p:cNvPicPr>
              <p:nvPr/>
            </p:nvPicPr>
            <p:blipFill>
              <a:blip r:embed="rId4" cstate="print">
                <a:biLevel thresh="25000"/>
              </a:blip>
              <a:stretch>
                <a:fillRect/>
              </a:stretch>
            </p:blipFill>
            <p:spPr bwMode="auto">
              <a:xfrm>
                <a:off x="7428912" y="2277724"/>
                <a:ext cx="236753" cy="236753"/>
              </a:xfrm>
              <a:prstGeom prst="rect">
                <a:avLst/>
              </a:prstGeom>
              <a:noFill/>
              <a:ln w="28575">
                <a:noFill/>
              </a:ln>
            </p:spPr>
          </p:pic>
          <p:sp>
            <p:nvSpPr>
              <p:cNvPr id="209" name="Laptop_E770" title="Icon of a laptop">
                <a:extLst>
                  <a:ext uri="{FF2B5EF4-FFF2-40B4-BE49-F238E27FC236}">
                    <a16:creationId xmlns:a16="http://schemas.microsoft.com/office/drawing/2014/main" id="{5C8013DD-AB1C-4016-90E9-69BA7837F76A}"/>
                  </a:ext>
                </a:extLst>
              </p:cNvPr>
              <p:cNvSpPr>
                <a:spLocks noChangeAspect="1" noEditPoints="1"/>
              </p:cNvSpPr>
              <p:nvPr/>
            </p:nvSpPr>
            <p:spPr bwMode="auto">
              <a:xfrm>
                <a:off x="7189121" y="2226967"/>
                <a:ext cx="687538" cy="4587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324"/>
                <a:endParaRPr lang="en-US" kern="0">
                  <a:solidFill>
                    <a:srgbClr val="FFFFFF"/>
                  </a:solidFill>
                  <a:latin typeface="Segoe UI"/>
                </a:endParaRPr>
              </a:p>
            </p:txBody>
          </p:sp>
        </p:grpSp>
      </p:grpSp>
    </p:spTree>
    <p:extLst>
      <p:ext uri="{BB962C8B-B14F-4D97-AF65-F5344CB8AC3E}">
        <p14:creationId xmlns:p14="http://schemas.microsoft.com/office/powerpoint/2010/main" val="85993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 calcmode="lin" valueType="num">
                                      <p:cBhvr>
                                        <p:cTn id="17" dur="500" fill="hold"/>
                                        <p:tgtEl>
                                          <p:spTgt spid="235"/>
                                        </p:tgtEl>
                                        <p:attrNameLst>
                                          <p:attrName>ppt_w</p:attrName>
                                        </p:attrNameLst>
                                      </p:cBhvr>
                                      <p:tavLst>
                                        <p:tav tm="0">
                                          <p:val>
                                            <p:fltVal val="0"/>
                                          </p:val>
                                        </p:tav>
                                        <p:tav tm="100000">
                                          <p:val>
                                            <p:strVal val="#ppt_w"/>
                                          </p:val>
                                        </p:tav>
                                      </p:tavLst>
                                    </p:anim>
                                    <p:anim calcmode="lin" valueType="num">
                                      <p:cBhvr>
                                        <p:cTn id="18" dur="500" fill="hold"/>
                                        <p:tgtEl>
                                          <p:spTgt spid="235"/>
                                        </p:tgtEl>
                                        <p:attrNameLst>
                                          <p:attrName>ppt_h</p:attrName>
                                        </p:attrNameLst>
                                      </p:cBhvr>
                                      <p:tavLst>
                                        <p:tav tm="0">
                                          <p:val>
                                            <p:fltVal val="0"/>
                                          </p:val>
                                        </p:tav>
                                        <p:tav tm="100000">
                                          <p:val>
                                            <p:strVal val="#ppt_h"/>
                                          </p:val>
                                        </p:tav>
                                      </p:tavLst>
                                    </p:anim>
                                    <p:animEffect transition="in" filter="fade">
                                      <p:cBhvr>
                                        <p:cTn id="19" dur="500"/>
                                        <p:tgtEl>
                                          <p:spTgt spid="2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fade">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500"/>
                                        <p:tgtEl>
                                          <p:spTgt spid="18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177">
                                            <p:txEl>
                                              <p:pRg st="0" end="0"/>
                                            </p:txEl>
                                          </p:spTgt>
                                        </p:tgtEl>
                                        <p:attrNameLst>
                                          <p:attrName>style.visibility</p:attrName>
                                        </p:attrNameLst>
                                      </p:cBhvr>
                                      <p:to>
                                        <p:strVal val="visible"/>
                                      </p:to>
                                    </p:set>
                                    <p:animEffect transition="in" filter="fade">
                                      <p:cBhvr>
                                        <p:cTn id="42" dur="500"/>
                                        <p:tgtEl>
                                          <p:spTgt spid="177">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77">
                                            <p:txEl>
                                              <p:pRg st="1" end="1"/>
                                            </p:txEl>
                                          </p:spTgt>
                                        </p:tgtEl>
                                        <p:attrNameLst>
                                          <p:attrName>style.visibility</p:attrName>
                                        </p:attrNameLst>
                                      </p:cBhvr>
                                      <p:to>
                                        <p:strVal val="visible"/>
                                      </p:to>
                                    </p:set>
                                    <p:animEffect transition="in" filter="fade">
                                      <p:cBhvr>
                                        <p:cTn id="45" dur="500"/>
                                        <p:tgtEl>
                                          <p:spTgt spid="177">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77">
                                            <p:txEl>
                                              <p:pRg st="2" end="2"/>
                                            </p:txEl>
                                          </p:spTgt>
                                        </p:tgtEl>
                                        <p:attrNameLst>
                                          <p:attrName>style.visibility</p:attrName>
                                        </p:attrNameLst>
                                      </p:cBhvr>
                                      <p:to>
                                        <p:strVal val="visible"/>
                                      </p:to>
                                    </p:set>
                                    <p:animEffect transition="in" filter="fade">
                                      <p:cBhvr>
                                        <p:cTn id="48" dur="500"/>
                                        <p:tgtEl>
                                          <p:spTgt spid="1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2FC03-5AEC-4E44-B157-3CB28338D09E}"/>
              </a:ext>
            </a:extLst>
          </p:cNvPr>
          <p:cNvSpPr>
            <a:spLocks noGrp="1"/>
          </p:cNvSpPr>
          <p:nvPr>
            <p:ph type="body" sz="quarter" idx="10"/>
          </p:nvPr>
        </p:nvSpPr>
        <p:spPr>
          <a:xfrm>
            <a:off x="1688193" y="1782832"/>
            <a:ext cx="9632840" cy="1646168"/>
          </a:xfrm>
          <a:solidFill>
            <a:schemeClr val="bg1">
              <a:lumMod val="95000"/>
            </a:schemeClr>
          </a:solidFill>
          <a:ln>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lIns="91440" tIns="182880" rIns="91440" bIns="182880">
            <a:noAutofit/>
          </a:bodyPr>
          <a:lstStyle/>
          <a:p>
            <a:pPr fontAlgn="base"/>
            <a:r>
              <a:rPr lang="en-US" sz="3200" b="1">
                <a:gradFill>
                  <a:gsLst>
                    <a:gs pos="1250">
                      <a:srgbClr val="0078D4"/>
                    </a:gs>
                    <a:gs pos="100000">
                      <a:srgbClr val="0078D4"/>
                    </a:gs>
                  </a:gsLst>
                  <a:lin ang="5400000" scaled="0"/>
                </a:gradFill>
                <a:latin typeface="Segoe UI Semilight" panose="020B0402040204020203" pitchFamily="34" charset="0"/>
                <a:cs typeface="Segoe UI Semilight" panose="020B0402040204020203" pitchFamily="34" charset="0"/>
              </a:rPr>
              <a:t>Information Protection and Data Governance Strategy </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Label, track, and show data loss or manipulation of a file.  </a:t>
            </a:r>
          </a:p>
          <a:p>
            <a:pPr marL="571494" lvl="1" indent="-342900" fontAlgn="base">
              <a:buFont typeface="Arial" panose="020B0604020202020204" pitchFamily="34" charset="0"/>
              <a:buChar char="•"/>
            </a:pPr>
            <a:r>
              <a:rPr lang="en-US">
                <a:gradFill>
                  <a:gsLst>
                    <a:gs pos="1250">
                      <a:srgbClr val="1A1A1A"/>
                    </a:gs>
                    <a:gs pos="100000">
                      <a:srgbClr val="1A1A1A"/>
                    </a:gs>
                  </a:gsLst>
                  <a:lin ang="5400000" scaled="0"/>
                </a:gradFill>
              </a:rPr>
              <a:t>Implement corporate policies to protect different levels of sensitive data</a:t>
            </a:r>
          </a:p>
        </p:txBody>
      </p:sp>
      <p:sp>
        <p:nvSpPr>
          <p:cNvPr id="3" name="Title 2">
            <a:extLst>
              <a:ext uri="{FF2B5EF4-FFF2-40B4-BE49-F238E27FC236}">
                <a16:creationId xmlns:a16="http://schemas.microsoft.com/office/drawing/2014/main" id="{5C70A835-1016-410D-8E52-525F41862C3D}"/>
              </a:ext>
            </a:extLst>
          </p:cNvPr>
          <p:cNvSpPr>
            <a:spLocks noGrp="1"/>
          </p:cNvSpPr>
          <p:nvPr>
            <p:ph type="title"/>
          </p:nvPr>
        </p:nvSpPr>
        <p:spPr>
          <a:xfrm>
            <a:off x="588263" y="457201"/>
            <a:ext cx="11018520" cy="861774"/>
          </a:xfrm>
        </p:spPr>
        <p:txBody>
          <a:bodyPr/>
          <a:lstStyle/>
          <a:p>
            <a:r>
              <a:rPr lang="en-US"/>
              <a:t>Top Information Protection Use Cases</a:t>
            </a:r>
            <a:br>
              <a:rPr lang="en-US"/>
            </a:br>
            <a:r>
              <a:rPr lang="en-US" sz="2000">
                <a:solidFill>
                  <a:schemeClr val="bg1">
                    <a:lumMod val="50000"/>
                  </a:schemeClr>
                </a:solidFill>
                <a:latin typeface="Calibri" panose="020F0502020204030204" pitchFamily="34" charset="0"/>
              </a:rPr>
              <a:t>DISCOVER </a:t>
            </a:r>
            <a:r>
              <a:rPr lang="en-US" sz="2000">
                <a:solidFill>
                  <a:schemeClr val="bg1">
                    <a:lumMod val="50000"/>
                  </a:schemeClr>
                </a:solidFill>
                <a:latin typeface="Calibri" panose="020F0502020204030204" pitchFamily="34" charset="0"/>
                <a:sym typeface="Wingdings" panose="05000000000000000000" pitchFamily="2" charset="2"/>
              </a:rPr>
              <a:t>– </a:t>
            </a:r>
            <a:r>
              <a:rPr lang="en-US" sz="2000">
                <a:solidFill>
                  <a:schemeClr val="bg1">
                    <a:lumMod val="50000"/>
                  </a:schemeClr>
                </a:solidFill>
                <a:latin typeface="Calibri" panose="020F0502020204030204" pitchFamily="34" charset="0"/>
              </a:rPr>
              <a:t>CLASSIFY – PROTECT – MONITOR </a:t>
            </a:r>
            <a:endParaRPr lang="en-US">
              <a:solidFill>
                <a:schemeClr val="bg1">
                  <a:lumMod val="50000"/>
                </a:schemeClr>
              </a:solidFill>
            </a:endParaRPr>
          </a:p>
        </p:txBody>
      </p:sp>
      <p:sp>
        <p:nvSpPr>
          <p:cNvPr id="8" name="Rectangle 7">
            <a:extLst>
              <a:ext uri="{FF2B5EF4-FFF2-40B4-BE49-F238E27FC236}">
                <a16:creationId xmlns:a16="http://schemas.microsoft.com/office/drawing/2014/main" id="{53F8AEA2-3F91-478D-9328-38ED45A5298B}"/>
              </a:ext>
            </a:extLst>
          </p:cNvPr>
          <p:cNvSpPr/>
          <p:nvPr/>
        </p:nvSpPr>
        <p:spPr>
          <a:xfrm>
            <a:off x="1688193" y="3858594"/>
            <a:ext cx="9632840" cy="2166373"/>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lIns="91440" tIns="182880" rIns="91440" bIns="182880">
            <a:noAutofit/>
          </a:bodyPr>
          <a:lstStyle/>
          <a:p>
            <a:pPr lvl="0" defTabSz="932719" fontAlgn="base">
              <a:spcBef>
                <a:spcPct val="20000"/>
              </a:spcBef>
              <a:buSzPct val="90000"/>
            </a:pPr>
            <a:r>
              <a:rPr lang="en-US" sz="3200" b="1">
                <a:gradFill>
                  <a:gsLst>
                    <a:gs pos="1250">
                      <a:srgbClr val="0078D4"/>
                    </a:gs>
                    <a:gs pos="100000">
                      <a:srgbClr val="0078D4"/>
                    </a:gs>
                  </a:gsLst>
                  <a:lin ang="5400000" scaled="0"/>
                </a:gradFill>
                <a:latin typeface="Segoe UI Semilight" panose="020B0402040204020203" pitchFamily="34" charset="0"/>
                <a:cs typeface="Segoe UI Semilight" panose="020B0402040204020203" pitchFamily="34" charset="0"/>
              </a:rPr>
              <a:t>Protecting sensitive information </a:t>
            </a:r>
          </a:p>
          <a:p>
            <a:pPr marL="571494" lvl="1"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Challenging to discover and classify data across mobile devices, SaaS, cloud infrastructure, and on-premises</a:t>
            </a:r>
          </a:p>
          <a:p>
            <a:pPr marL="571494" lvl="1" indent="-342900" defTabSz="932719" fontAlgn="base">
              <a:spcBef>
                <a:spcPct val="20000"/>
              </a:spcBef>
              <a:buSzPct val="90000"/>
              <a:buFont typeface="Arial" panose="020B0604020202020204" pitchFamily="34" charset="0"/>
              <a:buChar char="•"/>
            </a:pPr>
            <a:r>
              <a:rPr lang="en-US" sz="2000">
                <a:gradFill>
                  <a:gsLst>
                    <a:gs pos="1250">
                      <a:srgbClr val="1A1A1A"/>
                    </a:gs>
                    <a:gs pos="100000">
                      <a:srgbClr val="1A1A1A"/>
                    </a:gs>
                  </a:gsLst>
                  <a:lin ang="5400000" scaled="0"/>
                </a:gradFill>
              </a:rPr>
              <a:t>Need full lifecycle data protection for identified data including encryption, permissions, visual markings, access revocation, retention and deletion</a:t>
            </a:r>
          </a:p>
        </p:txBody>
      </p:sp>
    </p:spTree>
    <p:extLst>
      <p:ext uri="{BB962C8B-B14F-4D97-AF65-F5344CB8AC3E}">
        <p14:creationId xmlns:p14="http://schemas.microsoft.com/office/powerpoint/2010/main" val="4911733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88EF07-C85B-41B8-BB77-CDD3EF6FA522}"/>
              </a:ext>
            </a:extLst>
          </p:cNvPr>
          <p:cNvPicPr>
            <a:picLocks noChangeAspect="1"/>
          </p:cNvPicPr>
          <p:nvPr/>
        </p:nvPicPr>
        <p:blipFill>
          <a:blip r:embed="rId3"/>
          <a:stretch>
            <a:fillRect/>
          </a:stretch>
        </p:blipFill>
        <p:spPr>
          <a:xfrm>
            <a:off x="585217" y="1265793"/>
            <a:ext cx="11370025" cy="4889416"/>
          </a:xfrm>
          <a:prstGeom prst="rect">
            <a:avLst/>
          </a:prstGeom>
        </p:spPr>
      </p:pic>
      <p:sp>
        <p:nvSpPr>
          <p:cNvPr id="3" name="Rectangle 2"/>
          <p:cNvSpPr/>
          <p:nvPr/>
        </p:nvSpPr>
        <p:spPr>
          <a:xfrm>
            <a:off x="0" y="23246"/>
            <a:ext cx="12192000" cy="687870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D3184C9D-756F-46AA-9061-1ECD9C017754}"/>
              </a:ext>
            </a:extLst>
          </p:cNvPr>
          <p:cNvGrpSpPr/>
          <p:nvPr/>
        </p:nvGrpSpPr>
        <p:grpSpPr>
          <a:xfrm>
            <a:off x="3623240" y="1672935"/>
            <a:ext cx="5020622" cy="4888088"/>
            <a:chOff x="3585689" y="1652530"/>
            <a:chExt cx="5020622" cy="4888088"/>
          </a:xfrm>
        </p:grpSpPr>
        <p:sp>
          <p:nvSpPr>
            <p:cNvPr id="14" name="Oval 13"/>
            <p:cNvSpPr/>
            <p:nvPr/>
          </p:nvSpPr>
          <p:spPr>
            <a:xfrm>
              <a:off x="3585689" y="1652530"/>
              <a:ext cx="5020622" cy="4888088"/>
            </a:xfrm>
            <a:prstGeom prst="ellipse">
              <a:avLst/>
            </a:prstGeom>
            <a:solidFill>
              <a:schemeClr val="accent1"/>
            </a:solid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250">
                      <a:schemeClr val="bg1"/>
                    </a:gs>
                    <a:gs pos="100000">
                      <a:schemeClr val="bg1"/>
                    </a:gs>
                  </a:gsLst>
                  <a:lin ang="5400000" scaled="0"/>
                </a:gradFill>
              </a:endParaRPr>
            </a:p>
          </p:txBody>
        </p:sp>
        <p:sp>
          <p:nvSpPr>
            <p:cNvPr id="71" name="TextBox 70">
              <a:extLst>
                <a:ext uri="{FF2B5EF4-FFF2-40B4-BE49-F238E27FC236}">
                  <a16:creationId xmlns:a16="http://schemas.microsoft.com/office/drawing/2014/main" id="{8349E51E-6E00-4A96-A061-411D54950524}"/>
                </a:ext>
              </a:extLst>
            </p:cNvPr>
            <p:cNvSpPr txBox="1"/>
            <p:nvPr/>
          </p:nvSpPr>
          <p:spPr>
            <a:xfrm>
              <a:off x="3896941" y="1935836"/>
              <a:ext cx="4398119" cy="4321477"/>
            </a:xfrm>
            <a:prstGeom prst="rect">
              <a:avLst/>
            </a:prstGeom>
            <a:noFill/>
          </p:spPr>
          <p:txBody>
            <a:bodyPr wrap="none" rtlCol="0">
              <a:prstTxWarp prst="textArchUp">
                <a:avLst/>
              </a:prstTxWarp>
              <a:spAutoFit/>
            </a:bodyPr>
            <a:lstStyle/>
            <a:p>
              <a:pPr algn="ctr"/>
              <a:r>
                <a:rPr lang="en-US" b="1">
                  <a:solidFill>
                    <a:schemeClr val="bg1"/>
                  </a:solidFill>
                </a:rPr>
                <a:t>OUTSIDE ENTERPRISE </a:t>
              </a:r>
            </a:p>
          </p:txBody>
        </p:sp>
      </p:grpSp>
      <p:sp>
        <p:nvSpPr>
          <p:cNvPr id="5" name="Rectangle 4">
            <a:extLst>
              <a:ext uri="{FF2B5EF4-FFF2-40B4-BE49-F238E27FC236}">
                <a16:creationId xmlns:a16="http://schemas.microsoft.com/office/drawing/2014/main" id="{2FE2820D-952A-42F5-8490-4F29C053C056}"/>
              </a:ext>
            </a:extLst>
          </p:cNvPr>
          <p:cNvSpPr/>
          <p:nvPr/>
        </p:nvSpPr>
        <p:spPr>
          <a:xfrm>
            <a:off x="441083" y="5514261"/>
            <a:ext cx="2891784" cy="646331"/>
          </a:xfrm>
          <a:prstGeom prst="rect">
            <a:avLst/>
          </a:prstGeom>
          <a:solidFill>
            <a:schemeClr val="bg1">
              <a:lumMod val="95000"/>
            </a:schemeClr>
          </a:solidFill>
          <a:ln w="57150">
            <a:solidFill>
              <a:srgbClr val="BAD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6875" lvl="1" indent="-165100">
              <a:buFont typeface="Arial" panose="020B0604020202020204" pitchFamily="34" charset="0"/>
              <a:buChar cha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Protection </a:t>
            </a:r>
          </a:p>
          <a:p>
            <a:pPr marL="396875" lvl="1" indent="-165100">
              <a:buFont typeface="Arial" panose="020B0604020202020204" pitchFamily="34" charset="0"/>
              <a:buChar cha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Continuous Discovery </a:t>
            </a:r>
          </a:p>
        </p:txBody>
      </p:sp>
      <p:sp>
        <p:nvSpPr>
          <p:cNvPr id="50" name="Title 49"/>
          <p:cNvSpPr>
            <a:spLocks noGrp="1"/>
          </p:cNvSpPr>
          <p:nvPr>
            <p:ph type="title"/>
          </p:nvPr>
        </p:nvSpPr>
        <p:spPr>
          <a:xfrm>
            <a:off x="588263" y="457201"/>
            <a:ext cx="11018520" cy="923330"/>
          </a:xfrm>
        </p:spPr>
        <p:txBody>
          <a:bodyPr/>
          <a:lstStyle/>
          <a:p>
            <a:r>
              <a:rPr lang="en-US"/>
              <a:t>Information protection strategy</a:t>
            </a:r>
            <a:br>
              <a:rPr lang="en-US"/>
            </a:br>
            <a:r>
              <a:rPr lang="en-US" sz="2400" b="0">
                <a:latin typeface="+mn-lt"/>
              </a:rPr>
              <a:t>Ensure visibility and control for a modern hybrid enterprise</a:t>
            </a:r>
          </a:p>
        </p:txBody>
      </p:sp>
      <p:grpSp>
        <p:nvGrpSpPr>
          <p:cNvPr id="108" name="Group 107">
            <a:extLst>
              <a:ext uri="{FF2B5EF4-FFF2-40B4-BE49-F238E27FC236}">
                <a16:creationId xmlns:a16="http://schemas.microsoft.com/office/drawing/2014/main" id="{3279F08F-17B9-42CE-A512-47E6ADC1555F}"/>
              </a:ext>
            </a:extLst>
          </p:cNvPr>
          <p:cNvGrpSpPr/>
          <p:nvPr/>
        </p:nvGrpSpPr>
        <p:grpSpPr>
          <a:xfrm>
            <a:off x="4340572" y="2392170"/>
            <a:ext cx="3543515" cy="3408808"/>
            <a:chOff x="4314674" y="2223368"/>
            <a:chExt cx="3562652" cy="3427218"/>
          </a:xfrm>
        </p:grpSpPr>
        <p:sp>
          <p:nvSpPr>
            <p:cNvPr id="13" name="Oval 12"/>
            <p:cNvSpPr/>
            <p:nvPr/>
          </p:nvSpPr>
          <p:spPr>
            <a:xfrm>
              <a:off x="4314674" y="2223368"/>
              <a:ext cx="3562652" cy="3427218"/>
            </a:xfrm>
            <a:prstGeom prst="ellipse">
              <a:avLst/>
            </a:prstGeom>
            <a:solidFill>
              <a:srgbClr val="00B050"/>
            </a:solidFill>
            <a:ln w="57150" cap="rnd">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250">
                      <a:schemeClr val="bg1"/>
                    </a:gs>
                    <a:gs pos="100000">
                      <a:schemeClr val="bg1"/>
                    </a:gs>
                  </a:gsLst>
                  <a:lin ang="5400000" scaled="0"/>
                </a:gradFill>
              </a:endParaRPr>
            </a:p>
          </p:txBody>
        </p:sp>
        <p:sp>
          <p:nvSpPr>
            <p:cNvPr id="61" name="TextBox 60">
              <a:extLst>
                <a:ext uri="{FF2B5EF4-FFF2-40B4-BE49-F238E27FC236}">
                  <a16:creationId xmlns:a16="http://schemas.microsoft.com/office/drawing/2014/main" id="{14BBEDDC-8808-40B3-8858-30660CB7BB7B}"/>
                </a:ext>
              </a:extLst>
            </p:cNvPr>
            <p:cNvSpPr txBox="1"/>
            <p:nvPr/>
          </p:nvSpPr>
          <p:spPr>
            <a:xfrm>
              <a:off x="4850134" y="2819596"/>
              <a:ext cx="2502744" cy="2773038"/>
            </a:xfrm>
            <a:prstGeom prst="rect">
              <a:avLst/>
            </a:prstGeom>
            <a:noFill/>
          </p:spPr>
          <p:txBody>
            <a:bodyPr wrap="none" rtlCol="0">
              <a:prstTxWarp prst="textArchUp">
                <a:avLst/>
              </a:prstTxWarp>
              <a:spAutoFit/>
            </a:bodyPr>
            <a:lstStyle/>
            <a:p>
              <a:pPr algn="ctr"/>
              <a:r>
                <a:rPr lang="en-US" sz="1600" b="1">
                  <a:solidFill>
                    <a:schemeClr val="bg1"/>
                  </a:solidFill>
                </a:rPr>
                <a:t>ENTERPRISE COLLABORATION </a:t>
              </a:r>
              <a:br>
                <a:rPr lang="en-US" sz="1600" b="1">
                  <a:solidFill>
                    <a:schemeClr val="bg1"/>
                  </a:solidFill>
                </a:rPr>
              </a:br>
              <a:r>
                <a:rPr lang="en-US" sz="1600" b="1">
                  <a:solidFill>
                    <a:schemeClr val="bg1"/>
                  </a:solidFill>
                </a:rPr>
                <a:t>ENVIRONMENT</a:t>
              </a:r>
            </a:p>
          </p:txBody>
        </p:sp>
      </p:grpSp>
      <p:grpSp>
        <p:nvGrpSpPr>
          <p:cNvPr id="105" name="Group 104">
            <a:extLst>
              <a:ext uri="{FF2B5EF4-FFF2-40B4-BE49-F238E27FC236}">
                <a16:creationId xmlns:a16="http://schemas.microsoft.com/office/drawing/2014/main" id="{4E818387-B0B5-464D-A12B-12A41FEDA38A}"/>
              </a:ext>
            </a:extLst>
          </p:cNvPr>
          <p:cNvGrpSpPr/>
          <p:nvPr/>
        </p:nvGrpSpPr>
        <p:grpSpPr>
          <a:xfrm>
            <a:off x="5304934" y="3362428"/>
            <a:ext cx="1614790" cy="1953868"/>
            <a:chOff x="5288605" y="3362428"/>
            <a:chExt cx="1614790" cy="1953868"/>
          </a:xfrm>
        </p:grpSpPr>
        <p:sp>
          <p:nvSpPr>
            <p:cNvPr id="4" name="Oval 3"/>
            <p:cNvSpPr/>
            <p:nvPr/>
          </p:nvSpPr>
          <p:spPr>
            <a:xfrm>
              <a:off x="5288605" y="3362428"/>
              <a:ext cx="1614790" cy="1468292"/>
            </a:xfrm>
            <a:prstGeom prst="ellipse">
              <a:avLst/>
            </a:prstGeom>
            <a:solidFill>
              <a:schemeClr val="accent3">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E06FCF6-A3A3-4C49-8A04-9E44CC916702}"/>
                </a:ext>
              </a:extLst>
            </p:cNvPr>
            <p:cNvSpPr txBox="1"/>
            <p:nvPr/>
          </p:nvSpPr>
          <p:spPr>
            <a:xfrm>
              <a:off x="5412238" y="4003084"/>
              <a:ext cx="1419521" cy="1313212"/>
            </a:xfrm>
            <a:prstGeom prst="rect">
              <a:avLst/>
            </a:prstGeom>
            <a:noFill/>
          </p:spPr>
          <p:txBody>
            <a:bodyPr wrap="none" rtlCol="0">
              <a:prstTxWarp prst="textArchUp">
                <a:avLst/>
              </a:prstTxWarp>
              <a:spAutoFit/>
            </a:bodyPr>
            <a:lstStyle/>
            <a:p>
              <a:pPr algn="ctr"/>
              <a:r>
                <a:rPr lang="en-US" sz="1200" b="1">
                  <a:solidFill>
                    <a:schemeClr val="bg1"/>
                  </a:solidFill>
                </a:rPr>
                <a:t>CRITICAL </a:t>
              </a:r>
              <a:br>
                <a:rPr lang="en-US" sz="1200" b="1">
                  <a:solidFill>
                    <a:schemeClr val="bg1"/>
                  </a:solidFill>
                </a:rPr>
              </a:br>
              <a:r>
                <a:rPr lang="en-US" sz="1200" b="1">
                  <a:solidFill>
                    <a:schemeClr val="bg1"/>
                  </a:solidFill>
                </a:rPr>
                <a:t>APPLICATIONS</a:t>
              </a:r>
              <a:br>
                <a:rPr lang="en-US" sz="1200" b="1">
                  <a:solidFill>
                    <a:schemeClr val="bg1"/>
                  </a:solidFill>
                </a:rPr>
              </a:br>
              <a:r>
                <a:rPr lang="en-US" sz="1200" b="1">
                  <a:solidFill>
                    <a:schemeClr val="bg1"/>
                  </a:solidFill>
                </a:rPr>
                <a:t>AND DATA</a:t>
              </a:r>
            </a:p>
          </p:txBody>
        </p:sp>
      </p:grpSp>
      <p:grpSp>
        <p:nvGrpSpPr>
          <p:cNvPr id="74" name="Group 73">
            <a:extLst>
              <a:ext uri="{FF2B5EF4-FFF2-40B4-BE49-F238E27FC236}">
                <a16:creationId xmlns:a16="http://schemas.microsoft.com/office/drawing/2014/main" id="{BB3847AE-7833-42FD-8E1D-8096772BB642}"/>
              </a:ext>
            </a:extLst>
          </p:cNvPr>
          <p:cNvGrpSpPr/>
          <p:nvPr/>
        </p:nvGrpSpPr>
        <p:grpSpPr>
          <a:xfrm>
            <a:off x="6848088" y="4123259"/>
            <a:ext cx="806883" cy="566773"/>
            <a:chOff x="6831759" y="4123259"/>
            <a:chExt cx="806883" cy="566773"/>
          </a:xfrm>
        </p:grpSpPr>
        <p:cxnSp>
          <p:nvCxnSpPr>
            <p:cNvPr id="66" name="Straight Connector 65">
              <a:extLst>
                <a:ext uri="{FF2B5EF4-FFF2-40B4-BE49-F238E27FC236}">
                  <a16:creationId xmlns:a16="http://schemas.microsoft.com/office/drawing/2014/main" id="{D51D626E-66B8-4AE2-89A4-F358E415268D}"/>
                </a:ext>
              </a:extLst>
            </p:cNvPr>
            <p:cNvCxnSpPr>
              <a:cxnSpLocks/>
            </p:cNvCxnSpPr>
            <p:nvPr/>
          </p:nvCxnSpPr>
          <p:spPr>
            <a:xfrm>
              <a:off x="6831759" y="4414024"/>
              <a:ext cx="316771" cy="0"/>
            </a:xfrm>
            <a:prstGeom prst="lin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5" name="Oval 64">
              <a:extLst>
                <a:ext uri="{FF2B5EF4-FFF2-40B4-BE49-F238E27FC236}">
                  <a16:creationId xmlns:a16="http://schemas.microsoft.com/office/drawing/2014/main" id="{7E023983-B8D0-42C8-8AA4-6938F48581A0}"/>
                </a:ext>
              </a:extLst>
            </p:cNvPr>
            <p:cNvSpPr/>
            <p:nvPr/>
          </p:nvSpPr>
          <p:spPr>
            <a:xfrm>
              <a:off x="7073928" y="4123259"/>
              <a:ext cx="564714" cy="566773"/>
            </a:xfrm>
            <a:prstGeom prst="ellipse">
              <a:avLst/>
            </a:prstGeom>
            <a:solidFill>
              <a:schemeClr val="accent3">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MArticles_EFF5" title="Icon of two documents stacked together with writing on them">
              <a:extLst>
                <a:ext uri="{FF2B5EF4-FFF2-40B4-BE49-F238E27FC236}">
                  <a16:creationId xmlns:a16="http://schemas.microsoft.com/office/drawing/2014/main" id="{39D6B086-BC15-4174-A789-2157BACD7710}"/>
                </a:ext>
              </a:extLst>
            </p:cNvPr>
            <p:cNvSpPr>
              <a:spLocks noChangeAspect="1" noEditPoints="1"/>
            </p:cNvSpPr>
            <p:nvPr/>
          </p:nvSpPr>
          <p:spPr bwMode="auto">
            <a:xfrm>
              <a:off x="7216271" y="4251559"/>
              <a:ext cx="281484" cy="32492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accent3">
                <a:lumMod val="75000"/>
              </a:schemeClr>
            </a:solid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76" name="Group 75">
            <a:extLst>
              <a:ext uri="{FF2B5EF4-FFF2-40B4-BE49-F238E27FC236}">
                <a16:creationId xmlns:a16="http://schemas.microsoft.com/office/drawing/2014/main" id="{32CE9406-601D-4C60-8AE4-99955A07E802}"/>
              </a:ext>
            </a:extLst>
          </p:cNvPr>
          <p:cNvGrpSpPr/>
          <p:nvPr/>
        </p:nvGrpSpPr>
        <p:grpSpPr>
          <a:xfrm>
            <a:off x="6881786" y="3593426"/>
            <a:ext cx="1649150" cy="566773"/>
            <a:chOff x="6865457" y="3593426"/>
            <a:chExt cx="1649150" cy="566773"/>
          </a:xfrm>
        </p:grpSpPr>
        <p:cxnSp>
          <p:nvCxnSpPr>
            <p:cNvPr id="54" name="Straight Connector 53">
              <a:extLst>
                <a:ext uri="{FF2B5EF4-FFF2-40B4-BE49-F238E27FC236}">
                  <a16:creationId xmlns:a16="http://schemas.microsoft.com/office/drawing/2014/main" id="{AC6DF0B6-19F6-4789-B1AB-344EADFB7FFE}"/>
                </a:ext>
              </a:extLst>
            </p:cNvPr>
            <p:cNvCxnSpPr/>
            <p:nvPr/>
          </p:nvCxnSpPr>
          <p:spPr>
            <a:xfrm>
              <a:off x="6865457" y="3917882"/>
              <a:ext cx="1306858" cy="0"/>
            </a:xfrm>
            <a:prstGeom prst="lin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75" name="Group 74">
              <a:extLst>
                <a:ext uri="{FF2B5EF4-FFF2-40B4-BE49-F238E27FC236}">
                  <a16:creationId xmlns:a16="http://schemas.microsoft.com/office/drawing/2014/main" id="{4446F219-98F9-465E-9A08-503F1D2D1F78}"/>
                </a:ext>
              </a:extLst>
            </p:cNvPr>
            <p:cNvGrpSpPr/>
            <p:nvPr/>
          </p:nvGrpSpPr>
          <p:grpSpPr>
            <a:xfrm>
              <a:off x="7949893" y="3593426"/>
              <a:ext cx="564714" cy="566773"/>
              <a:chOff x="7949893" y="3593426"/>
              <a:chExt cx="564714" cy="566773"/>
            </a:xfrm>
          </p:grpSpPr>
          <p:sp>
            <p:nvSpPr>
              <p:cNvPr id="59" name="Oval 58">
                <a:extLst>
                  <a:ext uri="{FF2B5EF4-FFF2-40B4-BE49-F238E27FC236}">
                    <a16:creationId xmlns:a16="http://schemas.microsoft.com/office/drawing/2014/main" id="{8E537C54-38FD-4078-A29A-4FD3BC75E3BA}"/>
                  </a:ext>
                </a:extLst>
              </p:cNvPr>
              <p:cNvSpPr/>
              <p:nvPr/>
            </p:nvSpPr>
            <p:spPr>
              <a:xfrm>
                <a:off x="7949893" y="3593426"/>
                <a:ext cx="564714" cy="566773"/>
              </a:xfrm>
              <a:prstGeom prst="ellipse">
                <a:avLst/>
              </a:prstGeom>
              <a:solidFill>
                <a:schemeClr val="accent3">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RMArticles_EFF5" title="Icon of two documents stacked together with writing on them">
                <a:extLst>
                  <a:ext uri="{FF2B5EF4-FFF2-40B4-BE49-F238E27FC236}">
                    <a16:creationId xmlns:a16="http://schemas.microsoft.com/office/drawing/2014/main" id="{963CE36A-42C3-463C-A173-850ECE010FEE}"/>
                  </a:ext>
                </a:extLst>
              </p:cNvPr>
              <p:cNvSpPr>
                <a:spLocks noChangeAspect="1" noEditPoints="1"/>
              </p:cNvSpPr>
              <p:nvPr/>
            </p:nvSpPr>
            <p:spPr bwMode="auto">
              <a:xfrm>
                <a:off x="8088258" y="3714347"/>
                <a:ext cx="281484" cy="32492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accent3">
                  <a:lumMod val="75000"/>
                </a:schemeClr>
              </a:solid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107" name="Group 106">
            <a:extLst>
              <a:ext uri="{FF2B5EF4-FFF2-40B4-BE49-F238E27FC236}">
                <a16:creationId xmlns:a16="http://schemas.microsoft.com/office/drawing/2014/main" id="{8EDC01A0-6B47-49D9-802B-9B8044264D6C}"/>
              </a:ext>
            </a:extLst>
          </p:cNvPr>
          <p:cNvGrpSpPr/>
          <p:nvPr/>
        </p:nvGrpSpPr>
        <p:grpSpPr>
          <a:xfrm>
            <a:off x="441083" y="3758363"/>
            <a:ext cx="4853290" cy="619757"/>
            <a:chOff x="424754" y="3758363"/>
            <a:chExt cx="4853290" cy="619757"/>
          </a:xfrm>
        </p:grpSpPr>
        <p:sp>
          <p:nvSpPr>
            <p:cNvPr id="58" name="Rectangle 57"/>
            <p:cNvSpPr/>
            <p:nvPr/>
          </p:nvSpPr>
          <p:spPr>
            <a:xfrm>
              <a:off x="424754" y="3758363"/>
              <a:ext cx="2727651" cy="619757"/>
            </a:xfrm>
            <a:prstGeom prst="rect">
              <a:avLst/>
            </a:prstGeom>
            <a:solidFill>
              <a:schemeClr val="bg1">
                <a:lumMod val="95000"/>
              </a:schemeClr>
            </a:solidFill>
            <a:ln w="57150">
              <a:solidFill>
                <a:srgbClr val="BAD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Strongest Controls</a:t>
              </a:r>
            </a:p>
          </p:txBody>
        </p:sp>
        <p:cxnSp>
          <p:nvCxnSpPr>
            <p:cNvPr id="86" name="Straight Connector 85">
              <a:extLst>
                <a:ext uri="{FF2B5EF4-FFF2-40B4-BE49-F238E27FC236}">
                  <a16:creationId xmlns:a16="http://schemas.microsoft.com/office/drawing/2014/main" id="{771C3EEC-CE57-4450-9671-0B17B2867EA1}"/>
                </a:ext>
              </a:extLst>
            </p:cNvPr>
            <p:cNvCxnSpPr>
              <a:cxnSpLocks/>
            </p:cNvCxnSpPr>
            <p:nvPr/>
          </p:nvCxnSpPr>
          <p:spPr>
            <a:xfrm flipV="1">
              <a:off x="3152404" y="4073250"/>
              <a:ext cx="2125640" cy="1"/>
            </a:xfrm>
            <a:prstGeom prst="line">
              <a:avLst/>
            </a:prstGeom>
            <a:solidFill>
              <a:schemeClr val="accent6">
                <a:lumMod val="40000"/>
                <a:lumOff val="60000"/>
              </a:schemeClr>
            </a:solidFill>
            <a:ln w="57150">
              <a:solidFill>
                <a:srgbClr val="BAD80A"/>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Group 118">
            <a:extLst>
              <a:ext uri="{FF2B5EF4-FFF2-40B4-BE49-F238E27FC236}">
                <a16:creationId xmlns:a16="http://schemas.microsoft.com/office/drawing/2014/main" id="{99868050-1F46-42FE-B761-3DB489203089}"/>
              </a:ext>
            </a:extLst>
          </p:cNvPr>
          <p:cNvGrpSpPr/>
          <p:nvPr/>
        </p:nvGrpSpPr>
        <p:grpSpPr>
          <a:xfrm>
            <a:off x="6602483" y="4690034"/>
            <a:ext cx="5149127" cy="1360687"/>
            <a:chOff x="6586154" y="4690034"/>
            <a:chExt cx="5149127" cy="1360687"/>
          </a:xfrm>
        </p:grpSpPr>
        <p:sp>
          <p:nvSpPr>
            <p:cNvPr id="57" name="Rectangle 56"/>
            <p:cNvSpPr/>
            <p:nvPr/>
          </p:nvSpPr>
          <p:spPr>
            <a:xfrm>
              <a:off x="9089970" y="4906951"/>
              <a:ext cx="2645311" cy="1143770"/>
            </a:xfrm>
            <a:prstGeom prst="rect">
              <a:avLst/>
            </a:prstGeom>
            <a:solidFill>
              <a:schemeClr val="bg1">
                <a:lumMod val="95000"/>
              </a:schemeClr>
            </a:solidFill>
            <a:ln w="57150">
              <a:solidFill>
                <a:srgbClr val="BAD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Automatic Classification </a:t>
              </a:r>
              <a:b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and Encryption</a:t>
              </a:r>
            </a:p>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Centralized Management </a:t>
              </a:r>
              <a:b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and Monitoring</a:t>
              </a:r>
            </a:p>
          </p:txBody>
        </p:sp>
        <p:cxnSp>
          <p:nvCxnSpPr>
            <p:cNvPr id="91" name="Connector: Elbow 90">
              <a:extLst>
                <a:ext uri="{FF2B5EF4-FFF2-40B4-BE49-F238E27FC236}">
                  <a16:creationId xmlns:a16="http://schemas.microsoft.com/office/drawing/2014/main" id="{56CA4559-6651-457F-B717-260721D683BA}"/>
                </a:ext>
              </a:extLst>
            </p:cNvPr>
            <p:cNvCxnSpPr>
              <a:cxnSpLocks/>
              <a:stCxn id="57" idx="1"/>
            </p:cNvCxnSpPr>
            <p:nvPr/>
          </p:nvCxnSpPr>
          <p:spPr>
            <a:xfrm rot="10800000">
              <a:off x="6586154" y="4690034"/>
              <a:ext cx="2503816" cy="788802"/>
            </a:xfrm>
            <a:prstGeom prst="bentConnector3">
              <a:avLst>
                <a:gd name="adj1" fmla="val 84053"/>
              </a:avLst>
            </a:prstGeom>
            <a:solidFill>
              <a:schemeClr val="accent6">
                <a:lumMod val="40000"/>
                <a:lumOff val="60000"/>
              </a:schemeClr>
            </a:solidFill>
            <a:ln w="57150">
              <a:solidFill>
                <a:srgbClr val="BAD80A"/>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Group 112">
            <a:extLst>
              <a:ext uri="{FF2B5EF4-FFF2-40B4-BE49-F238E27FC236}">
                <a16:creationId xmlns:a16="http://schemas.microsoft.com/office/drawing/2014/main" id="{C8CF66D5-FFD2-4A84-B0B8-385B12D71DB6}"/>
              </a:ext>
            </a:extLst>
          </p:cNvPr>
          <p:cNvGrpSpPr/>
          <p:nvPr/>
        </p:nvGrpSpPr>
        <p:grpSpPr>
          <a:xfrm>
            <a:off x="7654972" y="3873902"/>
            <a:ext cx="4080310" cy="654734"/>
            <a:chOff x="7654972" y="3873902"/>
            <a:chExt cx="4080310" cy="654734"/>
          </a:xfrm>
        </p:grpSpPr>
        <p:sp>
          <p:nvSpPr>
            <p:cNvPr id="56" name="Rectangle 55"/>
            <p:cNvSpPr/>
            <p:nvPr/>
          </p:nvSpPr>
          <p:spPr>
            <a:xfrm>
              <a:off x="9171376" y="3873902"/>
              <a:ext cx="2563906" cy="654734"/>
            </a:xfrm>
            <a:prstGeom prst="rect">
              <a:avLst/>
            </a:prstGeom>
            <a:solidFill>
              <a:schemeClr val="bg1">
                <a:lumMod val="95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Secure Collaboration within Organization</a:t>
              </a:r>
            </a:p>
          </p:txBody>
        </p:sp>
        <p:cxnSp>
          <p:nvCxnSpPr>
            <p:cNvPr id="95" name="Connector: Elbow 94">
              <a:extLst>
                <a:ext uri="{FF2B5EF4-FFF2-40B4-BE49-F238E27FC236}">
                  <a16:creationId xmlns:a16="http://schemas.microsoft.com/office/drawing/2014/main" id="{0269BD41-0137-423A-B052-0EB0E5BC9DE8}"/>
                </a:ext>
              </a:extLst>
            </p:cNvPr>
            <p:cNvCxnSpPr>
              <a:cxnSpLocks/>
            </p:cNvCxnSpPr>
            <p:nvPr/>
          </p:nvCxnSpPr>
          <p:spPr>
            <a:xfrm rot="10800000" flipV="1">
              <a:off x="7654972" y="4197332"/>
              <a:ext cx="1547913" cy="216692"/>
            </a:xfrm>
            <a:prstGeom prst="bentConnector3">
              <a:avLst>
                <a:gd name="adj1" fmla="val 40421"/>
              </a:avLst>
            </a:prstGeom>
            <a:solidFill>
              <a:schemeClr val="accent6">
                <a:lumMod val="40000"/>
                <a:lumOff val="60000"/>
              </a:schemeClr>
            </a:solidFill>
            <a:ln w="57150">
              <a:solidFill>
                <a:schemeClr val="tx2"/>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14" name="Group 113">
            <a:extLst>
              <a:ext uri="{FF2B5EF4-FFF2-40B4-BE49-F238E27FC236}">
                <a16:creationId xmlns:a16="http://schemas.microsoft.com/office/drawing/2014/main" id="{17382312-D28D-4153-9A0C-EB922F085247}"/>
              </a:ext>
            </a:extLst>
          </p:cNvPr>
          <p:cNvGrpSpPr/>
          <p:nvPr/>
        </p:nvGrpSpPr>
        <p:grpSpPr>
          <a:xfrm>
            <a:off x="8248580" y="2101353"/>
            <a:ext cx="3486702" cy="1492072"/>
            <a:chOff x="8248579" y="2101353"/>
            <a:chExt cx="3486702" cy="1492072"/>
          </a:xfrm>
        </p:grpSpPr>
        <p:sp>
          <p:nvSpPr>
            <p:cNvPr id="55" name="Rectangle 54"/>
            <p:cNvSpPr/>
            <p:nvPr/>
          </p:nvSpPr>
          <p:spPr>
            <a:xfrm>
              <a:off x="9680661" y="2101353"/>
              <a:ext cx="2054620" cy="1119135"/>
            </a:xfrm>
            <a:prstGeom prst="rect">
              <a:avLst/>
            </a:prstGeom>
            <a:solidFill>
              <a:schemeClr val="bg1">
                <a:lumMod val="95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Secure Collaboration </a:t>
              </a:r>
              <a:b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with Partners </a:t>
              </a:r>
              <a:b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and Customers</a:t>
              </a:r>
            </a:p>
          </p:txBody>
        </p:sp>
        <p:cxnSp>
          <p:nvCxnSpPr>
            <p:cNvPr id="98" name="Connector: Elbow 97">
              <a:extLst>
                <a:ext uri="{FF2B5EF4-FFF2-40B4-BE49-F238E27FC236}">
                  <a16:creationId xmlns:a16="http://schemas.microsoft.com/office/drawing/2014/main" id="{3892734A-C945-4C31-84F7-D3A4901DB868}"/>
                </a:ext>
              </a:extLst>
            </p:cNvPr>
            <p:cNvCxnSpPr>
              <a:cxnSpLocks/>
              <a:stCxn id="55" idx="1"/>
              <a:endCxn id="59" idx="0"/>
            </p:cNvCxnSpPr>
            <p:nvPr/>
          </p:nvCxnSpPr>
          <p:spPr>
            <a:xfrm rot="10800000" flipV="1">
              <a:off x="8248579" y="2660920"/>
              <a:ext cx="1432082" cy="932505"/>
            </a:xfrm>
            <a:prstGeom prst="bentConnector2">
              <a:avLst/>
            </a:prstGeom>
            <a:solidFill>
              <a:schemeClr val="accent6">
                <a:lumMod val="40000"/>
                <a:lumOff val="60000"/>
              </a:schemeClr>
            </a:solidFill>
            <a:ln w="57150">
              <a:solidFill>
                <a:schemeClr val="tx2"/>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Group 111">
            <a:extLst>
              <a:ext uri="{FF2B5EF4-FFF2-40B4-BE49-F238E27FC236}">
                <a16:creationId xmlns:a16="http://schemas.microsoft.com/office/drawing/2014/main" id="{EA576E22-9683-43E3-A25D-9B385065F110}"/>
              </a:ext>
            </a:extLst>
          </p:cNvPr>
          <p:cNvGrpSpPr/>
          <p:nvPr/>
        </p:nvGrpSpPr>
        <p:grpSpPr>
          <a:xfrm>
            <a:off x="441083" y="4864137"/>
            <a:ext cx="4316268" cy="641857"/>
            <a:chOff x="424754" y="4864137"/>
            <a:chExt cx="4316268" cy="641857"/>
          </a:xfrm>
        </p:grpSpPr>
        <p:sp>
          <p:nvSpPr>
            <p:cNvPr id="17" name="Rectangle 16"/>
            <p:cNvSpPr/>
            <p:nvPr/>
          </p:nvSpPr>
          <p:spPr>
            <a:xfrm>
              <a:off x="424754" y="4864137"/>
              <a:ext cx="2891784" cy="641857"/>
            </a:xfrm>
            <a:prstGeom prst="rect">
              <a:avLst/>
            </a:prstGeom>
            <a:solidFill>
              <a:schemeClr val="bg1">
                <a:lumMod val="95000"/>
              </a:schemeClr>
            </a:solidFill>
            <a:ln w="57150">
              <a:solidFill>
                <a:srgbClr val="BAD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Data Loss Prevention</a:t>
              </a:r>
            </a:p>
            <a:p>
              <a:pPr algn="ct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 Identity Security Perimeter</a:t>
              </a:r>
              <a:endPar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109" name="Straight Connector 108">
              <a:extLst>
                <a:ext uri="{FF2B5EF4-FFF2-40B4-BE49-F238E27FC236}">
                  <a16:creationId xmlns:a16="http://schemas.microsoft.com/office/drawing/2014/main" id="{268A4BBF-2403-40B0-A9DE-915BC28E476C}"/>
                </a:ext>
              </a:extLst>
            </p:cNvPr>
            <p:cNvCxnSpPr>
              <a:cxnSpLocks/>
            </p:cNvCxnSpPr>
            <p:nvPr/>
          </p:nvCxnSpPr>
          <p:spPr>
            <a:xfrm flipV="1">
              <a:off x="3333509" y="5166427"/>
              <a:ext cx="1407513" cy="1"/>
            </a:xfrm>
            <a:prstGeom prst="line">
              <a:avLst/>
            </a:prstGeom>
            <a:solidFill>
              <a:schemeClr val="accent6">
                <a:lumMod val="40000"/>
                <a:lumOff val="60000"/>
              </a:schemeClr>
            </a:solidFill>
            <a:ln w="57150">
              <a:solidFill>
                <a:srgbClr val="BAD80A"/>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939930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par>
                                <p:cTn id="10" presetID="53" presetClass="entr" presetSubtype="16" fill="hold" nodeType="with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wipe(right)">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p:cTn id="23" dur="500" fill="hold"/>
                                        <p:tgtEl>
                                          <p:spTgt spid="108"/>
                                        </p:tgtEl>
                                        <p:attrNameLst>
                                          <p:attrName>ppt_w</p:attrName>
                                        </p:attrNameLst>
                                      </p:cBhvr>
                                      <p:tavLst>
                                        <p:tav tm="0">
                                          <p:val>
                                            <p:fltVal val="0"/>
                                          </p:val>
                                        </p:tav>
                                        <p:tav tm="100000">
                                          <p:val>
                                            <p:strVal val="#ppt_w"/>
                                          </p:val>
                                        </p:tav>
                                      </p:tavLst>
                                    </p:anim>
                                    <p:anim calcmode="lin" valueType="num">
                                      <p:cBhvr>
                                        <p:cTn id="24" dur="500" fill="hold"/>
                                        <p:tgtEl>
                                          <p:spTgt spid="108"/>
                                        </p:tgtEl>
                                        <p:attrNameLst>
                                          <p:attrName>ppt_h</p:attrName>
                                        </p:attrNameLst>
                                      </p:cBhvr>
                                      <p:tavLst>
                                        <p:tav tm="0">
                                          <p:val>
                                            <p:fltVal val="0"/>
                                          </p:val>
                                        </p:tav>
                                        <p:tav tm="100000">
                                          <p:val>
                                            <p:strVal val="#ppt_h"/>
                                          </p:val>
                                        </p:tav>
                                      </p:tavLst>
                                    </p:anim>
                                    <p:animEffect transition="in" filter="fade">
                                      <p:cBhvr>
                                        <p:cTn id="25" dur="500"/>
                                        <p:tgtEl>
                                          <p:spTgt spid="108"/>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wipe(up)">
                                      <p:cBhvr>
                                        <p:cTn id="29" dur="500"/>
                                        <p:tgtEl>
                                          <p:spTgt spid="1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left)">
                                      <p:cBhvr>
                                        <p:cTn id="34" dur="500"/>
                                        <p:tgtEl>
                                          <p:spTgt spid="7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wipe(left)">
                                      <p:cBhvr>
                                        <p:cTn id="38" dur="500"/>
                                        <p:tgtEl>
                                          <p:spTgt spid="113"/>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left)">
                                      <p:cBhvr>
                                        <p:cTn id="42" dur="500"/>
                                        <p:tgtEl>
                                          <p:spTgt spid="76"/>
                                        </p:tgtEl>
                                      </p:cBhvr>
                                    </p:animEffect>
                                  </p:childTnLst>
                                </p:cTn>
                              </p:par>
                            </p:childTnLst>
                          </p:cTn>
                        </p:par>
                        <p:par>
                          <p:cTn id="43" fill="hold">
                            <p:stCondLst>
                              <p:cond delay="1500"/>
                            </p:stCondLst>
                            <p:childTnLst>
                              <p:par>
                                <p:cTn id="44" presetID="22" presetClass="entr" presetSubtype="4" fill="hold"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down)">
                                      <p:cBhvr>
                                        <p:cTn id="46" dur="500"/>
                                        <p:tgtEl>
                                          <p:spTgt spid="114"/>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wipe(left)">
                                      <p:cBhvr>
                                        <p:cTn id="50" dur="500"/>
                                        <p:tgtEl>
                                          <p:spTgt spid="119"/>
                                        </p:tgtEl>
                                      </p:cBhvr>
                                    </p:animEffect>
                                  </p:childTnLst>
                                </p:cTn>
                              </p:par>
                            </p:childTnLst>
                          </p:cTn>
                        </p:par>
                        <p:par>
                          <p:cTn id="51" fill="hold">
                            <p:stCondLst>
                              <p:cond delay="2500"/>
                            </p:stCondLst>
                            <p:childTnLst>
                              <p:par>
                                <p:cTn id="52" presetID="22" presetClass="entr" presetSubtype="2"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Strategy core goal</a:t>
            </a:r>
            <a:br>
              <a:rPr lang="en-US"/>
            </a:br>
            <a:r>
              <a:rPr lang="en-US" sz="2400" b="0">
                <a:latin typeface="+mn-lt"/>
              </a:rPr>
              <a:t>Protect at the appropriate level</a:t>
            </a:r>
          </a:p>
        </p:txBody>
      </p:sp>
      <p:sp>
        <p:nvSpPr>
          <p:cNvPr id="3" name="Text Placeholder 2"/>
          <p:cNvSpPr txBox="1">
            <a:spLocks/>
          </p:cNvSpPr>
          <p:nvPr/>
        </p:nvSpPr>
        <p:spPr>
          <a:xfrm>
            <a:off x="1013382" y="5128464"/>
            <a:ext cx="4706229" cy="56121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000" b="1" dirty="0">
                <a:gradFill>
                  <a:gsLst>
                    <a:gs pos="1250">
                      <a:srgbClr val="1A1A1A"/>
                    </a:gs>
                    <a:gs pos="100000">
                      <a:srgbClr val="1A1A1A"/>
                    </a:gs>
                  </a:gsLst>
                  <a:lin ang="5400000" scaled="0"/>
                </a:gradFill>
                <a:cs typeface="Segoe UI Semibold" panose="020B0702040204020203" pitchFamily="34" charset="0"/>
              </a:rPr>
              <a:t>BASELINE PROTECTION</a:t>
            </a:r>
          </a:p>
        </p:txBody>
      </p:sp>
      <p:sp>
        <p:nvSpPr>
          <p:cNvPr id="4" name="Oval 3"/>
          <p:cNvSpPr/>
          <p:nvPr/>
        </p:nvSpPr>
        <p:spPr bwMode="auto">
          <a:xfrm>
            <a:off x="588263" y="5256333"/>
            <a:ext cx="365760" cy="365760"/>
          </a:xfrm>
          <a:prstGeom prst="ellipse">
            <a:avLst/>
          </a:prstGeom>
          <a:solidFill>
            <a:schemeClr val="bg1"/>
          </a:solidFill>
          <a:ln w="38100">
            <a:solidFill>
              <a:schemeClr val="accent1"/>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1"/>
                    </a:gs>
                    <a:gs pos="99000">
                      <a:schemeClr val="accent1"/>
                    </a:gs>
                  </a:gsLst>
                  <a:lin ang="5400000" scaled="0"/>
                </a:gradFill>
              </a:rPr>
              <a:t>1</a:t>
            </a:r>
          </a:p>
        </p:txBody>
      </p:sp>
      <p:sp>
        <p:nvSpPr>
          <p:cNvPr id="5" name="Oval 4"/>
          <p:cNvSpPr/>
          <p:nvPr/>
        </p:nvSpPr>
        <p:spPr bwMode="auto">
          <a:xfrm>
            <a:off x="588263" y="4068748"/>
            <a:ext cx="365760" cy="365760"/>
          </a:xfrm>
          <a:prstGeom prst="ellipse">
            <a:avLst/>
          </a:prstGeom>
          <a:solidFill>
            <a:schemeClr val="bg1"/>
          </a:solidFill>
          <a:ln w="38100">
            <a:solidFill>
              <a:schemeClr val="accent1"/>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1"/>
                    </a:gs>
                    <a:gs pos="99000">
                      <a:schemeClr val="accent1"/>
                    </a:gs>
                  </a:gsLst>
                  <a:lin ang="5400000" scaled="0"/>
                </a:gradFill>
              </a:rPr>
              <a:t>2</a:t>
            </a:r>
          </a:p>
        </p:txBody>
      </p:sp>
      <p:sp>
        <p:nvSpPr>
          <p:cNvPr id="6" name="Oval 5"/>
          <p:cNvSpPr/>
          <p:nvPr/>
        </p:nvSpPr>
        <p:spPr bwMode="auto">
          <a:xfrm>
            <a:off x="588263" y="2284666"/>
            <a:ext cx="365760" cy="365760"/>
          </a:xfrm>
          <a:prstGeom prst="ellipse">
            <a:avLst/>
          </a:prstGeom>
          <a:solidFill>
            <a:schemeClr val="bg1"/>
          </a:solidFill>
          <a:ln w="38100">
            <a:solidFill>
              <a:schemeClr val="accent1"/>
            </a:solidFill>
          </a:ln>
        </p:spPr>
        <p:txBody>
          <a:bodyPr vert="horz" wrap="square" lIns="69953" tIns="34976" rIns="69953" bIns="34976" numCol="1" rtlCol="0" anchor="ctr" anchorCtr="0" compatLnSpc="1">
            <a:prstTxWarp prst="textNoShape">
              <a:avLst/>
            </a:prstTxWarp>
          </a:bodyPr>
          <a:lstStyle/>
          <a:p>
            <a:pPr algn="ctr"/>
            <a:r>
              <a:rPr lang="en-US" sz="1600" b="1" kern="0">
                <a:gradFill>
                  <a:gsLst>
                    <a:gs pos="1250">
                      <a:schemeClr val="accent1"/>
                    </a:gs>
                    <a:gs pos="99000">
                      <a:schemeClr val="accent1"/>
                    </a:gs>
                  </a:gsLst>
                  <a:lin ang="5400000" scaled="0"/>
                </a:gradFill>
              </a:rPr>
              <a:t>3</a:t>
            </a:r>
          </a:p>
        </p:txBody>
      </p:sp>
      <p:sp>
        <p:nvSpPr>
          <p:cNvPr id="7" name="Text Placeholder 2"/>
          <p:cNvSpPr txBox="1">
            <a:spLocks/>
          </p:cNvSpPr>
          <p:nvPr/>
        </p:nvSpPr>
        <p:spPr>
          <a:xfrm>
            <a:off x="1013382" y="3992467"/>
            <a:ext cx="4706229" cy="458034"/>
          </a:xfrm>
          <a:prstGeom prst="rect">
            <a:avLst/>
          </a:prstGeom>
        </p:spPr>
        <p:txBody>
          <a:bodyPr vert="horz" wrap="square" lIns="91440"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gradFill>
                  <a:gsLst>
                    <a:gs pos="1250">
                      <a:srgbClr val="1A1A1A"/>
                    </a:gs>
                    <a:gs pos="100000">
                      <a:srgbClr val="1A1A1A"/>
                    </a:gs>
                  </a:gsLst>
                  <a:lin ang="5400000" scaled="0"/>
                </a:gradFill>
                <a:latin typeface="+mn-lt"/>
                <a:cs typeface="Segoe UI Semibold" panose="020B0702040204020203" pitchFamily="34" charset="0"/>
              </a:rPr>
              <a:t>SENSITIVE INFORMATION</a:t>
            </a:r>
          </a:p>
        </p:txBody>
      </p:sp>
      <p:sp>
        <p:nvSpPr>
          <p:cNvPr id="8" name="Text Placeholder 2"/>
          <p:cNvSpPr txBox="1">
            <a:spLocks/>
          </p:cNvSpPr>
          <p:nvPr/>
        </p:nvSpPr>
        <p:spPr>
          <a:xfrm>
            <a:off x="1013382" y="2254105"/>
            <a:ext cx="4968523" cy="458034"/>
          </a:xfrm>
          <a:prstGeom prst="rect">
            <a:avLst/>
          </a:prstGeom>
        </p:spPr>
        <p:txBody>
          <a:bodyPr vert="horz" wrap="square" lIns="91440"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gradFill>
                  <a:gsLst>
                    <a:gs pos="1250">
                      <a:srgbClr val="1A1A1A"/>
                    </a:gs>
                    <a:gs pos="100000">
                      <a:srgbClr val="1A1A1A"/>
                    </a:gs>
                  </a:gsLst>
                  <a:lin ang="5400000" scaled="0"/>
                </a:gradFill>
                <a:latin typeface="+mn-lt"/>
                <a:cs typeface="Segoe UI Semibold" panose="020B0702040204020203" pitchFamily="34" charset="0"/>
              </a:rPr>
              <a:t>HIGHEST VALUE ASSETS</a:t>
            </a:r>
          </a:p>
        </p:txBody>
      </p:sp>
      <p:cxnSp>
        <p:nvCxnSpPr>
          <p:cNvPr id="9" name="Straight Connector 8"/>
          <p:cNvCxnSpPr>
            <a:cxnSpLocks/>
          </p:cNvCxnSpPr>
          <p:nvPr/>
        </p:nvCxnSpPr>
        <p:spPr>
          <a:xfrm>
            <a:off x="4188941" y="5439213"/>
            <a:ext cx="3596689" cy="0"/>
          </a:xfrm>
          <a:prstGeom prst="line">
            <a:avLst/>
          </a:prstGeom>
          <a:ln w="38100" cap="rnd">
            <a:solidFill>
              <a:srgbClr val="00188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188941" y="2492794"/>
            <a:ext cx="3596689" cy="0"/>
          </a:xfrm>
          <a:prstGeom prst="line">
            <a:avLst/>
          </a:prstGeom>
          <a:ln w="3810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flipV="1">
            <a:off x="4436076" y="3214377"/>
            <a:ext cx="3311413" cy="1040282"/>
            <a:chOff x="4010175" y="3606065"/>
            <a:chExt cx="3594140" cy="794062"/>
          </a:xfrm>
        </p:grpSpPr>
        <p:cxnSp>
          <p:nvCxnSpPr>
            <p:cNvPr id="11" name="Straight Connector 10"/>
            <p:cNvCxnSpPr>
              <a:cxnSpLocks/>
            </p:cNvCxnSpPr>
            <p:nvPr/>
          </p:nvCxnSpPr>
          <p:spPr>
            <a:xfrm flipV="1">
              <a:off x="4010175" y="3606065"/>
              <a:ext cx="1420196" cy="0"/>
            </a:xfrm>
            <a:prstGeom prst="line">
              <a:avLst/>
            </a:prstGeom>
            <a:ln w="38100"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23682" y="3606066"/>
              <a:ext cx="673479" cy="794061"/>
            </a:xfrm>
            <a:prstGeom prst="line">
              <a:avLst/>
            </a:prstGeom>
            <a:ln w="38100"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0" y="4400127"/>
              <a:ext cx="1508315" cy="0"/>
            </a:xfrm>
            <a:prstGeom prst="line">
              <a:avLst/>
            </a:prstGeom>
            <a:ln w="38100"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7956815" y="3672082"/>
            <a:ext cx="2917372" cy="2769357"/>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956815" y="2697929"/>
            <a:ext cx="2917372" cy="9741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13382" y="5573842"/>
            <a:ext cx="4069576" cy="369332"/>
          </a:xfrm>
          <a:prstGeom prst="rect">
            <a:avLst/>
          </a:prstGeom>
        </p:spPr>
        <p:txBody>
          <a:bodyPr wrap="none" lIns="91440">
            <a:spAutoFit/>
          </a:bodyPr>
          <a:lstStyle/>
          <a:p>
            <a:r>
              <a:rPr lang="en-US">
                <a:gradFill>
                  <a:gsLst>
                    <a:gs pos="1250">
                      <a:schemeClr val="tx1"/>
                    </a:gs>
                    <a:gs pos="100000">
                      <a:schemeClr val="tx1"/>
                    </a:gs>
                  </a:gsLst>
                  <a:lin ang="5400000" scaled="0"/>
                </a:gradFill>
              </a:rPr>
              <a:t>Building an Identity Security Perimeter</a:t>
            </a:r>
          </a:p>
        </p:txBody>
      </p:sp>
      <p:sp>
        <p:nvSpPr>
          <p:cNvPr id="26" name="Rectangle 25"/>
          <p:cNvSpPr/>
          <p:nvPr/>
        </p:nvSpPr>
        <p:spPr>
          <a:xfrm>
            <a:off x="1013382" y="4401457"/>
            <a:ext cx="5250155" cy="369332"/>
          </a:xfrm>
          <a:prstGeom prst="rect">
            <a:avLst/>
          </a:prstGeom>
        </p:spPr>
        <p:txBody>
          <a:bodyPr wrap="square" lIns="91440">
            <a:spAutoFit/>
          </a:bodyPr>
          <a:lstStyle/>
          <a:p>
            <a:r>
              <a:rPr lang="en-US">
                <a:gradFill>
                  <a:gsLst>
                    <a:gs pos="1250">
                      <a:schemeClr val="tx1"/>
                    </a:gs>
                    <a:gs pos="100000">
                      <a:schemeClr val="tx1"/>
                    </a:gs>
                  </a:gsLst>
                  <a:lin ang="5400000" scaled="0"/>
                </a:gradFill>
              </a:rPr>
              <a:t>Reduce risk of theft, modification, and destruction</a:t>
            </a:r>
          </a:p>
        </p:txBody>
      </p:sp>
      <p:sp>
        <p:nvSpPr>
          <p:cNvPr id="27" name="Rectangle 26"/>
          <p:cNvSpPr/>
          <p:nvPr/>
        </p:nvSpPr>
        <p:spPr>
          <a:xfrm>
            <a:off x="1013382" y="2664039"/>
            <a:ext cx="4909164" cy="369332"/>
          </a:xfrm>
          <a:prstGeom prst="rect">
            <a:avLst/>
          </a:prstGeom>
        </p:spPr>
        <p:txBody>
          <a:bodyPr wrap="none" lIns="91440">
            <a:spAutoFit/>
          </a:bodyPr>
          <a:lstStyle/>
          <a:p>
            <a:r>
              <a:rPr lang="en-US">
                <a:gradFill>
                  <a:gsLst>
                    <a:gs pos="1250">
                      <a:schemeClr val="tx1"/>
                    </a:gs>
                    <a:gs pos="100000">
                      <a:schemeClr val="tx1"/>
                    </a:gs>
                  </a:gsLst>
                  <a:lin ang="5400000" scaled="0"/>
                </a:gradFill>
              </a:rPr>
              <a:t>Level 2 + Specialized Protection and processes</a:t>
            </a:r>
          </a:p>
        </p:txBody>
      </p:sp>
      <p:sp>
        <p:nvSpPr>
          <p:cNvPr id="19" name="Rectangle 18"/>
          <p:cNvSpPr/>
          <p:nvPr/>
        </p:nvSpPr>
        <p:spPr>
          <a:xfrm>
            <a:off x="7956815" y="2318647"/>
            <a:ext cx="2917372" cy="383310"/>
          </a:xfrm>
          <a:prstGeom prst="rect">
            <a:avLst/>
          </a:prstGeom>
          <a:solidFill>
            <a:schemeClr val="accent3">
              <a:lumMod val="75000"/>
            </a:schemeClr>
          </a:solidFill>
          <a:ln w="101600">
            <a:solidFill>
              <a:srgbClr val="BAD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D1455607-B887-4A0D-8F21-7C9258EBE467}"/>
              </a:ext>
            </a:extLst>
          </p:cNvPr>
          <p:cNvPicPr>
            <a:picLocks noChangeAspect="1"/>
          </p:cNvPicPr>
          <p:nvPr/>
        </p:nvPicPr>
        <p:blipFill>
          <a:blip r:embed="rId3"/>
          <a:stretch>
            <a:fillRect/>
          </a:stretch>
        </p:blipFill>
        <p:spPr>
          <a:xfrm>
            <a:off x="7438027" y="339546"/>
            <a:ext cx="3954947" cy="1700733"/>
          </a:xfrm>
          <a:prstGeom prst="rect">
            <a:avLst/>
          </a:prstGeom>
        </p:spPr>
      </p:pic>
    </p:spTree>
    <p:extLst>
      <p:ext uri="{BB962C8B-B14F-4D97-AF65-F5344CB8AC3E}">
        <p14:creationId xmlns:p14="http://schemas.microsoft.com/office/powerpoint/2010/main" val="67542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17" grpId="0" animBg="1"/>
      <p:bldP spid="18" grpId="0" animBg="1"/>
      <p:bldP spid="25" grpId="0"/>
      <p:bldP spid="26" grpId="0"/>
      <p:bldP spid="27"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Success criteria—information protection</a:t>
            </a:r>
          </a:p>
        </p:txBody>
      </p:sp>
      <p:sp>
        <p:nvSpPr>
          <p:cNvPr id="84" name="Rectangle 83">
            <a:extLst>
              <a:ext uri="{FF2B5EF4-FFF2-40B4-BE49-F238E27FC236}">
                <a16:creationId xmlns:a16="http://schemas.microsoft.com/office/drawing/2014/main" id="{0A900518-FDC7-42F9-892E-CF36C6BC9A45}"/>
              </a:ext>
            </a:extLst>
          </p:cNvPr>
          <p:cNvSpPr/>
          <p:nvPr/>
        </p:nvSpPr>
        <p:spPr bwMode="auto">
          <a:xfrm>
            <a:off x="0" y="2544280"/>
            <a:ext cx="12192000" cy="3627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5428DB4-A23B-4C65-9F0E-C2153DC9DEC0}"/>
              </a:ext>
            </a:extLst>
          </p:cNvPr>
          <p:cNvSpPr/>
          <p:nvPr/>
        </p:nvSpPr>
        <p:spPr>
          <a:xfrm>
            <a:off x="508035" y="2673754"/>
            <a:ext cx="5409430" cy="424732"/>
          </a:xfrm>
          <a:prstGeom prst="rect">
            <a:avLst/>
          </a:prstGeom>
        </p:spPr>
        <p:txBody>
          <a:bodyPr wrap="none">
            <a:spAutoFit/>
          </a:bodyPr>
          <a:lstStyle/>
          <a:p>
            <a:pPr lvl="0" defTabSz="914367">
              <a:lnSpc>
                <a:spcPct val="90000"/>
              </a:lnSpc>
              <a:spcBef>
                <a:spcPts val="600"/>
              </a:spcBef>
              <a:buSzPct val="90000"/>
            </a:pPr>
            <a:r>
              <a:rPr lang="en-US" sz="2400" dirty="0">
                <a:gradFill>
                  <a:gsLst>
                    <a:gs pos="1250">
                      <a:schemeClr val="tx2"/>
                    </a:gs>
                    <a:gs pos="99000">
                      <a:schemeClr val="tx2"/>
                    </a:gs>
                  </a:gsLst>
                  <a:lin ang="5400000" scaled="0"/>
                </a:gradFill>
                <a:latin typeface="+mj-lt"/>
              </a:rPr>
              <a:t>Sensitive Information Success Criteria</a:t>
            </a:r>
          </a:p>
        </p:txBody>
      </p:sp>
      <p:sp>
        <p:nvSpPr>
          <p:cNvPr id="88" name="Rectangle 87">
            <a:extLst>
              <a:ext uri="{FF2B5EF4-FFF2-40B4-BE49-F238E27FC236}">
                <a16:creationId xmlns:a16="http://schemas.microsoft.com/office/drawing/2014/main" id="{3F93E518-6D1E-4D97-ABCE-20C4F478B5CF}"/>
              </a:ext>
            </a:extLst>
          </p:cNvPr>
          <p:cNvSpPr/>
          <p:nvPr/>
        </p:nvSpPr>
        <p:spPr>
          <a:xfrm>
            <a:off x="3006616" y="4335398"/>
            <a:ext cx="9150404" cy="369332"/>
          </a:xfrm>
          <a:prstGeom prst="rect">
            <a:avLst/>
          </a:prstGeom>
        </p:spPr>
        <p:txBody>
          <a:bodyPr wrap="square" lIns="0" anchor="ctr" anchorCtr="0">
            <a:spAutoFit/>
          </a:bodyPr>
          <a:lstStyle/>
          <a:p>
            <a:pPr marL="0" lvl="1" defTabSz="914367">
              <a:lnSpc>
                <a:spcPct val="90000"/>
              </a:lnSpc>
              <a:spcBef>
                <a:spcPts val="1000"/>
              </a:spcBef>
              <a:spcAft>
                <a:spcPts val="600"/>
              </a:spcAft>
              <a:buSzPct val="90000"/>
            </a:pPr>
            <a:r>
              <a:rPr lang="en-US" sz="2000" b="1" dirty="0">
                <a:solidFill>
                  <a:srgbClr val="00B050"/>
                </a:solidFill>
              </a:rPr>
              <a:t>Embedded protection </a:t>
            </a:r>
            <a:r>
              <a:rPr lang="en-US" sz="2000" dirty="0">
                <a:gradFill>
                  <a:gsLst>
                    <a:gs pos="1250">
                      <a:srgbClr val="0D0D0D"/>
                    </a:gs>
                    <a:gs pos="100000">
                      <a:srgbClr val="0D0D0D"/>
                    </a:gs>
                  </a:gsLst>
                  <a:lin ang="5400000" scaled="0"/>
                </a:gradFill>
              </a:rPr>
              <a:t>– </a:t>
            </a:r>
            <a:r>
              <a:rPr lang="en-US" sz="2000" dirty="0">
                <a:gradFill>
                  <a:gsLst>
                    <a:gs pos="1250">
                      <a:schemeClr val="tx2"/>
                    </a:gs>
                    <a:gs pos="100000">
                      <a:schemeClr val="tx2"/>
                    </a:gs>
                  </a:gsLst>
                  <a:lin ang="5400000" scaled="0"/>
                </a:gradFill>
              </a:rPr>
              <a:t>Protect the data, not just storage/networks</a:t>
            </a:r>
          </a:p>
        </p:txBody>
      </p:sp>
      <p:sp>
        <p:nvSpPr>
          <p:cNvPr id="89" name="Rectangle 88">
            <a:extLst>
              <a:ext uri="{FF2B5EF4-FFF2-40B4-BE49-F238E27FC236}">
                <a16:creationId xmlns:a16="http://schemas.microsoft.com/office/drawing/2014/main" id="{160B539E-F7B8-4FD3-B288-848BC66DC3CA}"/>
              </a:ext>
            </a:extLst>
          </p:cNvPr>
          <p:cNvSpPr/>
          <p:nvPr/>
        </p:nvSpPr>
        <p:spPr>
          <a:xfrm>
            <a:off x="3006616" y="5150173"/>
            <a:ext cx="9113458" cy="400110"/>
          </a:xfrm>
          <a:prstGeom prst="rect">
            <a:avLst/>
          </a:prstGeom>
        </p:spPr>
        <p:txBody>
          <a:bodyPr wrap="square" lIns="0">
            <a:spAutoFit/>
          </a:bodyPr>
          <a:lstStyle/>
          <a:p>
            <a:pPr marL="0" lvl="1">
              <a:spcBef>
                <a:spcPts val="600"/>
              </a:spcBef>
            </a:pPr>
            <a:r>
              <a:rPr lang="en-US" sz="2000" b="1" dirty="0">
                <a:solidFill>
                  <a:srgbClr val="00B050"/>
                </a:solidFill>
              </a:rPr>
              <a:t>Persistent protection </a:t>
            </a:r>
            <a:r>
              <a:rPr lang="en-US" sz="2000" dirty="0">
                <a:gradFill>
                  <a:gsLst>
                    <a:gs pos="1250">
                      <a:srgbClr val="0D0D0D"/>
                    </a:gs>
                    <a:gs pos="100000">
                      <a:srgbClr val="0D0D0D"/>
                    </a:gs>
                  </a:gsLst>
                  <a:lin ang="5400000" scaled="0"/>
                </a:gradFill>
              </a:rPr>
              <a:t>–</a:t>
            </a:r>
            <a:r>
              <a:rPr lang="en-US" sz="2000" dirty="0">
                <a:gradFill>
                  <a:gsLst>
                    <a:gs pos="1250">
                      <a:schemeClr val="tx2"/>
                    </a:gs>
                    <a:gs pos="100000">
                      <a:schemeClr val="tx2"/>
                    </a:gs>
                  </a:gsLst>
                  <a:lin ang="5400000" scaled="0"/>
                </a:gradFill>
              </a:rPr>
              <a:t> For your sensitive data anywhere it goes</a:t>
            </a:r>
          </a:p>
        </p:txBody>
      </p:sp>
      <p:sp>
        <p:nvSpPr>
          <p:cNvPr id="93" name="Text Placeholder 2">
            <a:extLst>
              <a:ext uri="{FF2B5EF4-FFF2-40B4-BE49-F238E27FC236}">
                <a16:creationId xmlns:a16="http://schemas.microsoft.com/office/drawing/2014/main" id="{BAAE8188-2A24-40C6-918B-A372E95A7F07}"/>
              </a:ext>
            </a:extLst>
          </p:cNvPr>
          <p:cNvSpPr txBox="1">
            <a:spLocks/>
          </p:cNvSpPr>
          <p:nvPr/>
        </p:nvSpPr>
        <p:spPr>
          <a:xfrm>
            <a:off x="3006616" y="3189793"/>
            <a:ext cx="8794139" cy="48936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1000"/>
              </a:spcBef>
              <a:spcAft>
                <a:spcPts val="600"/>
              </a:spcAft>
            </a:pPr>
            <a:r>
              <a:rPr lang="en-US" sz="2000" b="1" dirty="0">
                <a:solidFill>
                  <a:srgbClr val="00B050"/>
                </a:solidFill>
              </a:rPr>
              <a:t>Centralized control </a:t>
            </a:r>
            <a:r>
              <a:rPr lang="en-US" sz="2000" dirty="0">
                <a:gradFill>
                  <a:gsLst>
                    <a:gs pos="1250">
                      <a:srgbClr val="0D0D0D"/>
                    </a:gs>
                    <a:gs pos="100000">
                      <a:srgbClr val="0D0D0D"/>
                    </a:gs>
                  </a:gsLst>
                  <a:lin ang="5400000" scaled="0"/>
                </a:gradFill>
              </a:rPr>
              <a:t>–</a:t>
            </a:r>
            <a:r>
              <a:rPr lang="en-US" sz="2200" dirty="0"/>
              <a:t> </a:t>
            </a:r>
            <a:r>
              <a:rPr lang="en-US" sz="2000" dirty="0">
                <a:gradFill>
                  <a:gsLst>
                    <a:gs pos="1250">
                      <a:schemeClr val="tx2"/>
                    </a:gs>
                    <a:gs pos="100000">
                      <a:schemeClr val="tx2"/>
                    </a:gs>
                  </a:gsLst>
                  <a:lin ang="5400000" scaled="0"/>
                </a:gradFill>
              </a:rPr>
              <a:t>Monitor and revoke access to documents</a:t>
            </a:r>
          </a:p>
        </p:txBody>
      </p:sp>
      <p:sp>
        <p:nvSpPr>
          <p:cNvPr id="94" name="Rectangle 93">
            <a:extLst>
              <a:ext uri="{FF2B5EF4-FFF2-40B4-BE49-F238E27FC236}">
                <a16:creationId xmlns:a16="http://schemas.microsoft.com/office/drawing/2014/main" id="{0E53DBBE-2E46-4A5B-A315-69FD7E904A86}"/>
              </a:ext>
            </a:extLst>
          </p:cNvPr>
          <p:cNvSpPr/>
          <p:nvPr/>
        </p:nvSpPr>
        <p:spPr>
          <a:xfrm>
            <a:off x="3006616" y="3604847"/>
            <a:ext cx="9057324" cy="400110"/>
          </a:xfrm>
          <a:prstGeom prst="rect">
            <a:avLst/>
          </a:prstGeom>
        </p:spPr>
        <p:txBody>
          <a:bodyPr wrap="square" lIns="0">
            <a:spAutoFit/>
          </a:bodyPr>
          <a:lstStyle/>
          <a:p>
            <a:pPr marL="0" lvl="1">
              <a:spcBef>
                <a:spcPts val="1000"/>
              </a:spcBef>
            </a:pPr>
            <a:r>
              <a:rPr lang="en-US" sz="2000" b="1" dirty="0">
                <a:solidFill>
                  <a:srgbClr val="00B050"/>
                </a:solidFill>
              </a:rPr>
              <a:t>Automatic classification </a:t>
            </a:r>
            <a:r>
              <a:rPr lang="en-US" sz="2000" dirty="0">
                <a:gradFill>
                  <a:gsLst>
                    <a:gs pos="1250">
                      <a:srgbClr val="0D0D0D"/>
                    </a:gs>
                    <a:gs pos="100000">
                      <a:srgbClr val="0D0D0D"/>
                    </a:gs>
                  </a:gsLst>
                  <a:lin ang="5400000" scaled="0"/>
                </a:gradFill>
              </a:rPr>
              <a:t>– Of new, existing, and exported documents</a:t>
            </a:r>
          </a:p>
        </p:txBody>
      </p:sp>
      <p:sp>
        <p:nvSpPr>
          <p:cNvPr id="86" name="Rectangle 85">
            <a:extLst>
              <a:ext uri="{FF2B5EF4-FFF2-40B4-BE49-F238E27FC236}">
                <a16:creationId xmlns:a16="http://schemas.microsoft.com/office/drawing/2014/main" id="{2AA12878-452E-443A-8E4F-847505EDD7B9}"/>
              </a:ext>
            </a:extLst>
          </p:cNvPr>
          <p:cNvSpPr/>
          <p:nvPr/>
        </p:nvSpPr>
        <p:spPr>
          <a:xfrm>
            <a:off x="508035" y="1166263"/>
            <a:ext cx="11292720" cy="1333698"/>
          </a:xfrm>
          <a:prstGeom prst="rect">
            <a:avLst/>
          </a:prstGeom>
        </p:spPr>
        <p:txBody>
          <a:bodyPr wrap="square">
            <a:spAutoFit/>
          </a:bodyPr>
          <a:lstStyle/>
          <a:p>
            <a:pPr defTabSz="914367">
              <a:lnSpc>
                <a:spcPct val="90000"/>
              </a:lnSpc>
              <a:spcBef>
                <a:spcPts val="600"/>
              </a:spcBef>
              <a:spcAft>
                <a:spcPts val="600"/>
              </a:spcAft>
              <a:buSzPct val="90000"/>
            </a:pPr>
            <a:r>
              <a:rPr lang="en-US" sz="2400" dirty="0">
                <a:gradFill>
                  <a:gsLst>
                    <a:gs pos="1250">
                      <a:schemeClr val="tx2"/>
                    </a:gs>
                    <a:gs pos="99000">
                      <a:schemeClr val="tx2"/>
                    </a:gs>
                  </a:gsLst>
                  <a:lin ang="5400000" scaled="0"/>
                </a:gradFill>
                <a:latin typeface="+mj-lt"/>
              </a:rPr>
              <a:t>Information Protection and Data Governance Strategy </a:t>
            </a:r>
          </a:p>
          <a:p>
            <a:pPr marL="1317625" lvl="1" defTabSz="914367">
              <a:lnSpc>
                <a:spcPct val="90000"/>
              </a:lnSpc>
              <a:spcBef>
                <a:spcPts val="1000"/>
              </a:spcBef>
              <a:spcAft>
                <a:spcPts val="600"/>
              </a:spcAft>
              <a:buSzPct val="90000"/>
            </a:pPr>
            <a:r>
              <a:rPr lang="en-US" b="1" dirty="0">
                <a:gradFill>
                  <a:gsLst>
                    <a:gs pos="1250">
                      <a:schemeClr val="accent1"/>
                    </a:gs>
                    <a:gs pos="100000">
                      <a:schemeClr val="accent1"/>
                    </a:gs>
                  </a:gsLst>
                  <a:lin ang="5400000" scaled="0"/>
                </a:gradFill>
              </a:rPr>
              <a:t>COVERAGE </a:t>
            </a:r>
            <a:r>
              <a:rPr lang="en-US" dirty="0">
                <a:gradFill>
                  <a:gsLst>
                    <a:gs pos="1250">
                      <a:schemeClr val="tx2"/>
                    </a:gs>
                    <a:gs pos="100000">
                      <a:schemeClr val="tx2"/>
                    </a:gs>
                  </a:gsLst>
                  <a:lin ang="5400000" scaled="0"/>
                </a:gradFill>
              </a:rPr>
              <a:t>– Structured and unstructured, backups, SaaS, etc.</a:t>
            </a:r>
          </a:p>
          <a:p>
            <a:pPr marL="1317625" lvl="1" defTabSz="914367">
              <a:lnSpc>
                <a:spcPct val="90000"/>
              </a:lnSpc>
              <a:spcBef>
                <a:spcPts val="1000"/>
              </a:spcBef>
              <a:spcAft>
                <a:spcPts val="600"/>
              </a:spcAft>
              <a:buSzPct val="90000"/>
            </a:pPr>
            <a:r>
              <a:rPr lang="en-US" b="1" dirty="0">
                <a:gradFill>
                  <a:gsLst>
                    <a:gs pos="1250">
                      <a:schemeClr val="accent1"/>
                    </a:gs>
                    <a:gs pos="100000">
                      <a:schemeClr val="accent1"/>
                    </a:gs>
                  </a:gsLst>
                  <a:lin ang="5400000" scaled="0"/>
                </a:gradFill>
              </a:rPr>
              <a:t>INTEGRATION</a:t>
            </a:r>
            <a:r>
              <a:rPr lang="en-US" dirty="0">
                <a:gradFill>
                  <a:gsLst>
                    <a:gs pos="1250">
                      <a:srgbClr val="505050"/>
                    </a:gs>
                    <a:gs pos="100000">
                      <a:srgbClr val="505050"/>
                    </a:gs>
                  </a:gsLst>
                  <a:lin ang="5400000" scaled="0"/>
                </a:gradFill>
              </a:rPr>
              <a:t> </a:t>
            </a:r>
            <a:r>
              <a:rPr lang="en-US" dirty="0">
                <a:gradFill>
                  <a:gsLst>
                    <a:gs pos="1250">
                      <a:schemeClr val="tx2"/>
                    </a:gs>
                    <a:gs pos="100000">
                      <a:schemeClr val="tx2"/>
                    </a:gs>
                  </a:gsLst>
                  <a:lin ang="5400000" scaled="0"/>
                </a:gradFill>
              </a:rPr>
              <a:t>– New capabilities with existing DLP processes (and tools)</a:t>
            </a:r>
          </a:p>
        </p:txBody>
      </p:sp>
      <p:grpSp>
        <p:nvGrpSpPr>
          <p:cNvPr id="95" name="Group 94">
            <a:extLst>
              <a:ext uri="{FF2B5EF4-FFF2-40B4-BE49-F238E27FC236}">
                <a16:creationId xmlns:a16="http://schemas.microsoft.com/office/drawing/2014/main" id="{62332698-758A-4314-A49A-9E8AFE51E0FE}"/>
              </a:ext>
            </a:extLst>
          </p:cNvPr>
          <p:cNvGrpSpPr/>
          <p:nvPr/>
        </p:nvGrpSpPr>
        <p:grpSpPr>
          <a:xfrm>
            <a:off x="900948" y="1683987"/>
            <a:ext cx="701250" cy="702536"/>
            <a:chOff x="5116516" y="3489325"/>
            <a:chExt cx="866776" cy="868366"/>
          </a:xfrm>
        </p:grpSpPr>
        <p:grpSp>
          <p:nvGrpSpPr>
            <p:cNvPr id="96" name="Group 8">
              <a:extLst>
                <a:ext uri="{FF2B5EF4-FFF2-40B4-BE49-F238E27FC236}">
                  <a16:creationId xmlns:a16="http://schemas.microsoft.com/office/drawing/2014/main" id="{1B86B922-FDB1-4368-92E8-6CBF0BF458E0}"/>
                </a:ext>
              </a:extLst>
            </p:cNvPr>
            <p:cNvGrpSpPr>
              <a:grpSpLocks noChangeAspect="1"/>
            </p:cNvGrpSpPr>
            <p:nvPr/>
          </p:nvGrpSpPr>
          <p:grpSpPr bwMode="auto">
            <a:xfrm>
              <a:off x="5557838" y="3489325"/>
              <a:ext cx="425450" cy="546100"/>
              <a:chOff x="3501" y="2198"/>
              <a:chExt cx="268" cy="344"/>
            </a:xfrm>
          </p:grpSpPr>
          <p:sp>
            <p:nvSpPr>
              <p:cNvPr id="110" name="AutoShape 7">
                <a:extLst>
                  <a:ext uri="{FF2B5EF4-FFF2-40B4-BE49-F238E27FC236}">
                    <a16:creationId xmlns:a16="http://schemas.microsoft.com/office/drawing/2014/main" id="{EC8345D3-366A-47D7-A625-9DA270FDC836}"/>
                  </a:ext>
                </a:extLst>
              </p:cNvPr>
              <p:cNvSpPr>
                <a:spLocks noChangeAspect="1" noChangeArrowheads="1" noTextEdit="1"/>
              </p:cNvSpPr>
              <p:nvPr/>
            </p:nvSpPr>
            <p:spPr bwMode="auto">
              <a:xfrm>
                <a:off x="3503" y="2198"/>
                <a:ext cx="26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00800A14-AC2A-48AB-9088-DAFCFDD4FA40}"/>
                  </a:ext>
                </a:extLst>
              </p:cNvPr>
              <p:cNvSpPr>
                <a:spLocks/>
              </p:cNvSpPr>
              <p:nvPr/>
            </p:nvSpPr>
            <p:spPr bwMode="auto">
              <a:xfrm>
                <a:off x="3501" y="2200"/>
                <a:ext cx="268" cy="342"/>
              </a:xfrm>
              <a:custGeom>
                <a:avLst/>
                <a:gdLst>
                  <a:gd name="T0" fmla="*/ 175 w 175"/>
                  <a:gd name="T1" fmla="*/ 175 h 225"/>
                  <a:gd name="T2" fmla="*/ 175 w 175"/>
                  <a:gd name="T3" fmla="*/ 31 h 225"/>
                  <a:gd name="T4" fmla="*/ 144 w 175"/>
                  <a:gd name="T5" fmla="*/ 0 h 225"/>
                  <a:gd name="T6" fmla="*/ 0 w 175"/>
                  <a:gd name="T7" fmla="*/ 0 h 225"/>
                  <a:gd name="T8" fmla="*/ 0 w 175"/>
                  <a:gd name="T9" fmla="*/ 56 h 225"/>
                  <a:gd name="T10" fmla="*/ 20 w 175"/>
                  <a:gd name="T11" fmla="*/ 48 h 225"/>
                  <a:gd name="T12" fmla="*/ 59 w 175"/>
                  <a:gd name="T13" fmla="*/ 87 h 225"/>
                  <a:gd name="T14" fmla="*/ 20 w 175"/>
                  <a:gd name="T15" fmla="*/ 126 h 225"/>
                  <a:gd name="T16" fmla="*/ 0 w 175"/>
                  <a:gd name="T17" fmla="*/ 118 h 225"/>
                  <a:gd name="T18" fmla="*/ 0 w 175"/>
                  <a:gd name="T19" fmla="*/ 175 h 225"/>
                  <a:gd name="T20" fmla="*/ 73 w 175"/>
                  <a:gd name="T21" fmla="*/ 175 h 225"/>
                  <a:gd name="T22" fmla="*/ 73 w 175"/>
                  <a:gd name="T23" fmla="*/ 180 h 225"/>
                  <a:gd name="T24" fmla="*/ 63 w 175"/>
                  <a:gd name="T25" fmla="*/ 200 h 225"/>
                  <a:gd name="T26" fmla="*/ 88 w 175"/>
                  <a:gd name="T27" fmla="*/ 225 h 225"/>
                  <a:gd name="T28" fmla="*/ 112 w 175"/>
                  <a:gd name="T29" fmla="*/ 200 h 225"/>
                  <a:gd name="T30" fmla="*/ 102 w 175"/>
                  <a:gd name="T31" fmla="*/ 180 h 225"/>
                  <a:gd name="T32" fmla="*/ 103 w 175"/>
                  <a:gd name="T33" fmla="*/ 175 h 225"/>
                  <a:gd name="T34" fmla="*/ 175 w 175"/>
                  <a:gd name="T35" fmla="*/ 17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25">
                    <a:moveTo>
                      <a:pt x="175" y="175"/>
                    </a:moveTo>
                    <a:cubicBezTo>
                      <a:pt x="175" y="31"/>
                      <a:pt x="175" y="31"/>
                      <a:pt x="175" y="31"/>
                    </a:cubicBezTo>
                    <a:cubicBezTo>
                      <a:pt x="175" y="14"/>
                      <a:pt x="161" y="0"/>
                      <a:pt x="144" y="0"/>
                    </a:cubicBezTo>
                    <a:cubicBezTo>
                      <a:pt x="0" y="0"/>
                      <a:pt x="0" y="0"/>
                      <a:pt x="0" y="0"/>
                    </a:cubicBezTo>
                    <a:cubicBezTo>
                      <a:pt x="0" y="56"/>
                      <a:pt x="0" y="56"/>
                      <a:pt x="0" y="56"/>
                    </a:cubicBezTo>
                    <a:cubicBezTo>
                      <a:pt x="5" y="53"/>
                      <a:pt x="11" y="48"/>
                      <a:pt x="20" y="48"/>
                    </a:cubicBezTo>
                    <a:cubicBezTo>
                      <a:pt x="42" y="48"/>
                      <a:pt x="59" y="66"/>
                      <a:pt x="59" y="87"/>
                    </a:cubicBezTo>
                    <a:cubicBezTo>
                      <a:pt x="59" y="109"/>
                      <a:pt x="41" y="126"/>
                      <a:pt x="20" y="126"/>
                    </a:cubicBezTo>
                    <a:cubicBezTo>
                      <a:pt x="11" y="126"/>
                      <a:pt x="4" y="121"/>
                      <a:pt x="0" y="118"/>
                    </a:cubicBezTo>
                    <a:cubicBezTo>
                      <a:pt x="0" y="175"/>
                      <a:pt x="0" y="175"/>
                      <a:pt x="0" y="175"/>
                    </a:cubicBezTo>
                    <a:cubicBezTo>
                      <a:pt x="73" y="175"/>
                      <a:pt x="73" y="175"/>
                      <a:pt x="73" y="175"/>
                    </a:cubicBezTo>
                    <a:cubicBezTo>
                      <a:pt x="73" y="177"/>
                      <a:pt x="73" y="179"/>
                      <a:pt x="73" y="180"/>
                    </a:cubicBezTo>
                    <a:cubicBezTo>
                      <a:pt x="72" y="186"/>
                      <a:pt x="63" y="192"/>
                      <a:pt x="63" y="200"/>
                    </a:cubicBezTo>
                    <a:cubicBezTo>
                      <a:pt x="63" y="213"/>
                      <a:pt x="74" y="225"/>
                      <a:pt x="88" y="225"/>
                    </a:cubicBezTo>
                    <a:cubicBezTo>
                      <a:pt x="101" y="225"/>
                      <a:pt x="112" y="213"/>
                      <a:pt x="112" y="200"/>
                    </a:cubicBezTo>
                    <a:cubicBezTo>
                      <a:pt x="112" y="192"/>
                      <a:pt x="103" y="185"/>
                      <a:pt x="102" y="180"/>
                    </a:cubicBezTo>
                    <a:cubicBezTo>
                      <a:pt x="102" y="179"/>
                      <a:pt x="102" y="177"/>
                      <a:pt x="103" y="175"/>
                    </a:cubicBezTo>
                    <a:cubicBezTo>
                      <a:pt x="175" y="175"/>
                      <a:pt x="175" y="175"/>
                      <a:pt x="175" y="17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12">
              <a:extLst>
                <a:ext uri="{FF2B5EF4-FFF2-40B4-BE49-F238E27FC236}">
                  <a16:creationId xmlns:a16="http://schemas.microsoft.com/office/drawing/2014/main" id="{BEDABEF4-B9DC-4628-BCA7-E324BD757D40}"/>
                </a:ext>
              </a:extLst>
            </p:cNvPr>
            <p:cNvGrpSpPr>
              <a:grpSpLocks noChangeAspect="1"/>
            </p:cNvGrpSpPr>
            <p:nvPr/>
          </p:nvGrpSpPr>
          <p:grpSpPr bwMode="auto">
            <a:xfrm>
              <a:off x="5116516" y="3494090"/>
              <a:ext cx="866776" cy="863601"/>
              <a:chOff x="3223" y="2201"/>
              <a:chExt cx="546" cy="544"/>
            </a:xfrm>
          </p:grpSpPr>
          <p:sp>
            <p:nvSpPr>
              <p:cNvPr id="101" name="AutoShape 11">
                <a:extLst>
                  <a:ext uri="{FF2B5EF4-FFF2-40B4-BE49-F238E27FC236}">
                    <a16:creationId xmlns:a16="http://schemas.microsoft.com/office/drawing/2014/main" id="{A491399E-B12A-4D8A-A480-E7E152CEAD14}"/>
                  </a:ext>
                </a:extLst>
              </p:cNvPr>
              <p:cNvSpPr>
                <a:spLocks noChangeAspect="1" noChangeArrowheads="1" noTextEdit="1"/>
              </p:cNvSpPr>
              <p:nvPr/>
            </p:nvSpPr>
            <p:spPr bwMode="auto">
              <a:xfrm>
                <a:off x="3224" y="2202"/>
                <a:ext cx="545"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D07E46B5-714A-4D88-9FBA-2E518F975B8B}"/>
                  </a:ext>
                </a:extLst>
              </p:cNvPr>
              <p:cNvSpPr>
                <a:spLocks noEditPoints="1"/>
              </p:cNvSpPr>
              <p:nvPr/>
            </p:nvSpPr>
            <p:spPr bwMode="auto">
              <a:xfrm>
                <a:off x="3223" y="2201"/>
                <a:ext cx="546" cy="543"/>
              </a:xfrm>
              <a:custGeom>
                <a:avLst/>
                <a:gdLst>
                  <a:gd name="T0" fmla="*/ 175 w 361"/>
                  <a:gd name="T1" fmla="*/ 240 h 360"/>
                  <a:gd name="T2" fmla="*/ 120 w 361"/>
                  <a:gd name="T3" fmla="*/ 273 h 360"/>
                  <a:gd name="T4" fmla="*/ 175 w 361"/>
                  <a:gd name="T5" fmla="*/ 306 h 360"/>
                  <a:gd name="T6" fmla="*/ 31 w 361"/>
                  <a:gd name="T7" fmla="*/ 360 h 360"/>
                  <a:gd name="T8" fmla="*/ 0 w 361"/>
                  <a:gd name="T9" fmla="*/ 185 h 360"/>
                  <a:gd name="T10" fmla="*/ 73 w 361"/>
                  <a:gd name="T11" fmla="*/ 182 h 360"/>
                  <a:gd name="T12" fmla="*/ 87 w 361"/>
                  <a:gd name="T13" fmla="*/ 137 h 360"/>
                  <a:gd name="T14" fmla="*/ 102 w 361"/>
                  <a:gd name="T15" fmla="*/ 182 h 360"/>
                  <a:gd name="T16" fmla="*/ 175 w 361"/>
                  <a:gd name="T17" fmla="*/ 185 h 360"/>
                  <a:gd name="T18" fmla="*/ 312 w 361"/>
                  <a:gd name="T19" fmla="*/ 200 h 360"/>
                  <a:gd name="T20" fmla="*/ 234 w 361"/>
                  <a:gd name="T21" fmla="*/ 200 h 360"/>
                  <a:gd name="T22" fmla="*/ 185 w 361"/>
                  <a:gd name="T23" fmla="*/ 185 h 360"/>
                  <a:gd name="T24" fmla="*/ 179 w 361"/>
                  <a:gd name="T25" fmla="*/ 259 h 360"/>
                  <a:gd name="T26" fmla="*/ 159 w 361"/>
                  <a:gd name="T27" fmla="*/ 248 h 360"/>
                  <a:gd name="T28" fmla="*/ 159 w 361"/>
                  <a:gd name="T29" fmla="*/ 298 h 360"/>
                  <a:gd name="T30" fmla="*/ 179 w 361"/>
                  <a:gd name="T31" fmla="*/ 288 h 360"/>
                  <a:gd name="T32" fmla="*/ 185 w 361"/>
                  <a:gd name="T33" fmla="*/ 360 h 360"/>
                  <a:gd name="T34" fmla="*/ 361 w 361"/>
                  <a:gd name="T35" fmla="*/ 329 h 360"/>
                  <a:gd name="T36" fmla="*/ 307 w 361"/>
                  <a:gd name="T37" fmla="*/ 185 h 360"/>
                  <a:gd name="T38" fmla="*/ 199 w 361"/>
                  <a:gd name="T39" fmla="*/ 111 h 360"/>
                  <a:gd name="T40" fmla="*/ 201 w 361"/>
                  <a:gd name="T41" fmla="*/ 111 h 360"/>
                  <a:gd name="T42" fmla="*/ 203 w 361"/>
                  <a:gd name="T43" fmla="*/ 111 h 360"/>
                  <a:gd name="T44" fmla="*/ 204 w 361"/>
                  <a:gd name="T45" fmla="*/ 112 h 360"/>
                  <a:gd name="T46" fmla="*/ 231 w 361"/>
                  <a:gd name="T47" fmla="*/ 87 h 360"/>
                  <a:gd name="T48" fmla="*/ 204 w 361"/>
                  <a:gd name="T49" fmla="*/ 62 h 360"/>
                  <a:gd name="T50" fmla="*/ 203 w 361"/>
                  <a:gd name="T51" fmla="*/ 63 h 360"/>
                  <a:gd name="T52" fmla="*/ 201 w 361"/>
                  <a:gd name="T53" fmla="*/ 63 h 360"/>
                  <a:gd name="T54" fmla="*/ 199 w 361"/>
                  <a:gd name="T55" fmla="*/ 63 h 360"/>
                  <a:gd name="T56" fmla="*/ 185 w 361"/>
                  <a:gd name="T57" fmla="*/ 72 h 360"/>
                  <a:gd name="T58" fmla="*/ 185 w 361"/>
                  <a:gd name="T59" fmla="*/ 72 h 360"/>
                  <a:gd name="T60" fmla="*/ 175 w 361"/>
                  <a:gd name="T61" fmla="*/ 70 h 360"/>
                  <a:gd name="T62" fmla="*/ 31 w 361"/>
                  <a:gd name="T63" fmla="*/ 0 h 360"/>
                  <a:gd name="T64" fmla="*/ 0 w 361"/>
                  <a:gd name="T65" fmla="*/ 175 h 360"/>
                  <a:gd name="T66" fmla="*/ 48 w 361"/>
                  <a:gd name="T67" fmla="*/ 162 h 360"/>
                  <a:gd name="T68" fmla="*/ 126 w 361"/>
                  <a:gd name="T69" fmla="*/ 162 h 360"/>
                  <a:gd name="T70" fmla="*/ 175 w 361"/>
                  <a:gd name="T71" fmla="*/ 175 h 360"/>
                  <a:gd name="T72" fmla="*/ 183 w 361"/>
                  <a:gd name="T73" fmla="*/ 102 h 360"/>
                  <a:gd name="T74" fmla="*/ 185 w 361"/>
                  <a:gd name="T75" fmla="*/ 1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360">
                    <a:moveTo>
                      <a:pt x="175" y="185"/>
                    </a:moveTo>
                    <a:cubicBezTo>
                      <a:pt x="175" y="240"/>
                      <a:pt x="175" y="240"/>
                      <a:pt x="175" y="240"/>
                    </a:cubicBezTo>
                    <a:cubicBezTo>
                      <a:pt x="171" y="237"/>
                      <a:pt x="166" y="234"/>
                      <a:pt x="159" y="234"/>
                    </a:cubicBezTo>
                    <a:cubicBezTo>
                      <a:pt x="137" y="234"/>
                      <a:pt x="120" y="252"/>
                      <a:pt x="120" y="273"/>
                    </a:cubicBezTo>
                    <a:cubicBezTo>
                      <a:pt x="120" y="295"/>
                      <a:pt x="137" y="312"/>
                      <a:pt x="159" y="312"/>
                    </a:cubicBezTo>
                    <a:cubicBezTo>
                      <a:pt x="165" y="312"/>
                      <a:pt x="171" y="309"/>
                      <a:pt x="175" y="306"/>
                    </a:cubicBezTo>
                    <a:cubicBezTo>
                      <a:pt x="175" y="360"/>
                      <a:pt x="175" y="360"/>
                      <a:pt x="175" y="360"/>
                    </a:cubicBezTo>
                    <a:cubicBezTo>
                      <a:pt x="31" y="360"/>
                      <a:pt x="31" y="360"/>
                      <a:pt x="31" y="360"/>
                    </a:cubicBezTo>
                    <a:cubicBezTo>
                      <a:pt x="14" y="360"/>
                      <a:pt x="0" y="346"/>
                      <a:pt x="0" y="329"/>
                    </a:cubicBezTo>
                    <a:cubicBezTo>
                      <a:pt x="0" y="185"/>
                      <a:pt x="0" y="185"/>
                      <a:pt x="0" y="185"/>
                    </a:cubicBezTo>
                    <a:cubicBezTo>
                      <a:pt x="72" y="185"/>
                      <a:pt x="72" y="185"/>
                      <a:pt x="72" y="185"/>
                    </a:cubicBezTo>
                    <a:cubicBezTo>
                      <a:pt x="73" y="184"/>
                      <a:pt x="73" y="183"/>
                      <a:pt x="73" y="182"/>
                    </a:cubicBezTo>
                    <a:cubicBezTo>
                      <a:pt x="72" y="177"/>
                      <a:pt x="63" y="170"/>
                      <a:pt x="63" y="162"/>
                    </a:cubicBezTo>
                    <a:cubicBezTo>
                      <a:pt x="63" y="148"/>
                      <a:pt x="74" y="137"/>
                      <a:pt x="87" y="137"/>
                    </a:cubicBezTo>
                    <a:cubicBezTo>
                      <a:pt x="101" y="137"/>
                      <a:pt x="112" y="148"/>
                      <a:pt x="112" y="162"/>
                    </a:cubicBezTo>
                    <a:cubicBezTo>
                      <a:pt x="112" y="170"/>
                      <a:pt x="103" y="175"/>
                      <a:pt x="102" y="182"/>
                    </a:cubicBezTo>
                    <a:cubicBezTo>
                      <a:pt x="102" y="183"/>
                      <a:pt x="102" y="184"/>
                      <a:pt x="102" y="185"/>
                    </a:cubicBezTo>
                    <a:cubicBezTo>
                      <a:pt x="175" y="185"/>
                      <a:pt x="175" y="185"/>
                      <a:pt x="175" y="185"/>
                    </a:cubicBezTo>
                    <a:close/>
                    <a:moveTo>
                      <a:pt x="307" y="185"/>
                    </a:moveTo>
                    <a:cubicBezTo>
                      <a:pt x="310" y="189"/>
                      <a:pt x="312" y="194"/>
                      <a:pt x="312" y="200"/>
                    </a:cubicBezTo>
                    <a:cubicBezTo>
                      <a:pt x="312" y="222"/>
                      <a:pt x="294" y="239"/>
                      <a:pt x="273" y="239"/>
                    </a:cubicBezTo>
                    <a:cubicBezTo>
                      <a:pt x="251" y="239"/>
                      <a:pt x="234" y="221"/>
                      <a:pt x="234" y="200"/>
                    </a:cubicBezTo>
                    <a:cubicBezTo>
                      <a:pt x="234" y="194"/>
                      <a:pt x="236" y="189"/>
                      <a:pt x="239" y="185"/>
                    </a:cubicBezTo>
                    <a:cubicBezTo>
                      <a:pt x="185" y="185"/>
                      <a:pt x="185" y="185"/>
                      <a:pt x="185" y="185"/>
                    </a:cubicBezTo>
                    <a:cubicBezTo>
                      <a:pt x="185" y="258"/>
                      <a:pt x="185" y="258"/>
                      <a:pt x="185" y="258"/>
                    </a:cubicBezTo>
                    <a:cubicBezTo>
                      <a:pt x="183" y="258"/>
                      <a:pt x="181" y="259"/>
                      <a:pt x="179" y="259"/>
                    </a:cubicBezTo>
                    <a:cubicBezTo>
                      <a:pt x="179" y="259"/>
                      <a:pt x="179" y="259"/>
                      <a:pt x="179" y="259"/>
                    </a:cubicBezTo>
                    <a:cubicBezTo>
                      <a:pt x="172" y="258"/>
                      <a:pt x="167" y="248"/>
                      <a:pt x="159" y="248"/>
                    </a:cubicBezTo>
                    <a:cubicBezTo>
                      <a:pt x="145" y="248"/>
                      <a:pt x="134" y="259"/>
                      <a:pt x="134" y="273"/>
                    </a:cubicBezTo>
                    <a:cubicBezTo>
                      <a:pt x="134" y="287"/>
                      <a:pt x="145" y="298"/>
                      <a:pt x="159" y="298"/>
                    </a:cubicBezTo>
                    <a:cubicBezTo>
                      <a:pt x="167" y="298"/>
                      <a:pt x="173" y="289"/>
                      <a:pt x="179" y="288"/>
                    </a:cubicBezTo>
                    <a:cubicBezTo>
                      <a:pt x="179" y="288"/>
                      <a:pt x="179" y="288"/>
                      <a:pt x="179" y="288"/>
                    </a:cubicBezTo>
                    <a:cubicBezTo>
                      <a:pt x="181" y="288"/>
                      <a:pt x="183" y="288"/>
                      <a:pt x="185" y="289"/>
                    </a:cubicBezTo>
                    <a:cubicBezTo>
                      <a:pt x="185" y="360"/>
                      <a:pt x="185" y="360"/>
                      <a:pt x="185" y="360"/>
                    </a:cubicBezTo>
                    <a:cubicBezTo>
                      <a:pt x="329" y="360"/>
                      <a:pt x="329" y="360"/>
                      <a:pt x="329" y="360"/>
                    </a:cubicBezTo>
                    <a:cubicBezTo>
                      <a:pt x="347" y="360"/>
                      <a:pt x="361" y="346"/>
                      <a:pt x="361" y="329"/>
                    </a:cubicBezTo>
                    <a:cubicBezTo>
                      <a:pt x="361" y="185"/>
                      <a:pt x="361" y="185"/>
                      <a:pt x="361" y="185"/>
                    </a:cubicBezTo>
                    <a:cubicBezTo>
                      <a:pt x="307" y="185"/>
                      <a:pt x="307" y="185"/>
                      <a:pt x="307" y="185"/>
                    </a:cubicBezTo>
                    <a:close/>
                    <a:moveTo>
                      <a:pt x="199" y="111"/>
                    </a:moveTo>
                    <a:cubicBezTo>
                      <a:pt x="199" y="111"/>
                      <a:pt x="199" y="111"/>
                      <a:pt x="199" y="111"/>
                    </a:cubicBezTo>
                    <a:cubicBezTo>
                      <a:pt x="200" y="111"/>
                      <a:pt x="200" y="111"/>
                      <a:pt x="201" y="111"/>
                    </a:cubicBezTo>
                    <a:cubicBezTo>
                      <a:pt x="201" y="111"/>
                      <a:pt x="201" y="111"/>
                      <a:pt x="201" y="111"/>
                    </a:cubicBezTo>
                    <a:cubicBezTo>
                      <a:pt x="201" y="111"/>
                      <a:pt x="202" y="111"/>
                      <a:pt x="202" y="111"/>
                    </a:cubicBezTo>
                    <a:cubicBezTo>
                      <a:pt x="203" y="111"/>
                      <a:pt x="203" y="111"/>
                      <a:pt x="203" y="111"/>
                    </a:cubicBezTo>
                    <a:cubicBezTo>
                      <a:pt x="203" y="111"/>
                      <a:pt x="203" y="111"/>
                      <a:pt x="204" y="112"/>
                    </a:cubicBezTo>
                    <a:cubicBezTo>
                      <a:pt x="204" y="112"/>
                      <a:pt x="204" y="112"/>
                      <a:pt x="204" y="112"/>
                    </a:cubicBezTo>
                    <a:cubicBezTo>
                      <a:pt x="205" y="112"/>
                      <a:pt x="205" y="112"/>
                      <a:pt x="206" y="112"/>
                    </a:cubicBezTo>
                    <a:cubicBezTo>
                      <a:pt x="219" y="112"/>
                      <a:pt x="231" y="101"/>
                      <a:pt x="231" y="87"/>
                    </a:cubicBezTo>
                    <a:cubicBezTo>
                      <a:pt x="231" y="73"/>
                      <a:pt x="219" y="62"/>
                      <a:pt x="206" y="62"/>
                    </a:cubicBezTo>
                    <a:cubicBezTo>
                      <a:pt x="205" y="62"/>
                      <a:pt x="205" y="62"/>
                      <a:pt x="204" y="62"/>
                    </a:cubicBezTo>
                    <a:cubicBezTo>
                      <a:pt x="204" y="62"/>
                      <a:pt x="204" y="62"/>
                      <a:pt x="204" y="62"/>
                    </a:cubicBezTo>
                    <a:cubicBezTo>
                      <a:pt x="203" y="62"/>
                      <a:pt x="203" y="62"/>
                      <a:pt x="203" y="63"/>
                    </a:cubicBezTo>
                    <a:cubicBezTo>
                      <a:pt x="202" y="63"/>
                      <a:pt x="202" y="63"/>
                      <a:pt x="202" y="63"/>
                    </a:cubicBezTo>
                    <a:cubicBezTo>
                      <a:pt x="202" y="63"/>
                      <a:pt x="201" y="63"/>
                      <a:pt x="201" y="63"/>
                    </a:cubicBezTo>
                    <a:cubicBezTo>
                      <a:pt x="201" y="63"/>
                      <a:pt x="201" y="63"/>
                      <a:pt x="201" y="63"/>
                    </a:cubicBezTo>
                    <a:cubicBezTo>
                      <a:pt x="200" y="63"/>
                      <a:pt x="200" y="63"/>
                      <a:pt x="199" y="63"/>
                    </a:cubicBezTo>
                    <a:cubicBezTo>
                      <a:pt x="199" y="63"/>
                      <a:pt x="199" y="63"/>
                      <a:pt x="199" y="63"/>
                    </a:cubicBezTo>
                    <a:cubicBezTo>
                      <a:pt x="194" y="66"/>
                      <a:pt x="189" y="71"/>
                      <a:pt x="185" y="72"/>
                    </a:cubicBezTo>
                    <a:cubicBezTo>
                      <a:pt x="185" y="72"/>
                      <a:pt x="185" y="72"/>
                      <a:pt x="185" y="72"/>
                    </a:cubicBezTo>
                    <a:cubicBezTo>
                      <a:pt x="185" y="72"/>
                      <a:pt x="185" y="72"/>
                      <a:pt x="185" y="72"/>
                    </a:cubicBezTo>
                    <a:cubicBezTo>
                      <a:pt x="185" y="72"/>
                      <a:pt x="185" y="72"/>
                      <a:pt x="185" y="72"/>
                    </a:cubicBezTo>
                    <a:cubicBezTo>
                      <a:pt x="183" y="72"/>
                      <a:pt x="179" y="71"/>
                      <a:pt x="175" y="70"/>
                    </a:cubicBezTo>
                    <a:cubicBezTo>
                      <a:pt x="175" y="0"/>
                      <a:pt x="175" y="0"/>
                      <a:pt x="175" y="0"/>
                    </a:cubicBezTo>
                    <a:cubicBezTo>
                      <a:pt x="31" y="0"/>
                      <a:pt x="31" y="0"/>
                      <a:pt x="31" y="0"/>
                    </a:cubicBezTo>
                    <a:cubicBezTo>
                      <a:pt x="14" y="0"/>
                      <a:pt x="0" y="14"/>
                      <a:pt x="0" y="31"/>
                    </a:cubicBezTo>
                    <a:cubicBezTo>
                      <a:pt x="0" y="175"/>
                      <a:pt x="0" y="175"/>
                      <a:pt x="0" y="175"/>
                    </a:cubicBezTo>
                    <a:cubicBezTo>
                      <a:pt x="52" y="175"/>
                      <a:pt x="52" y="175"/>
                      <a:pt x="52" y="175"/>
                    </a:cubicBezTo>
                    <a:cubicBezTo>
                      <a:pt x="50" y="172"/>
                      <a:pt x="48" y="167"/>
                      <a:pt x="48" y="162"/>
                    </a:cubicBezTo>
                    <a:cubicBezTo>
                      <a:pt x="48" y="141"/>
                      <a:pt x="66" y="123"/>
                      <a:pt x="87" y="123"/>
                    </a:cubicBezTo>
                    <a:cubicBezTo>
                      <a:pt x="109" y="123"/>
                      <a:pt x="126" y="141"/>
                      <a:pt x="126" y="162"/>
                    </a:cubicBezTo>
                    <a:cubicBezTo>
                      <a:pt x="126" y="167"/>
                      <a:pt x="124" y="172"/>
                      <a:pt x="122" y="175"/>
                    </a:cubicBezTo>
                    <a:cubicBezTo>
                      <a:pt x="175" y="175"/>
                      <a:pt x="175" y="175"/>
                      <a:pt x="175" y="175"/>
                    </a:cubicBezTo>
                    <a:cubicBezTo>
                      <a:pt x="175" y="104"/>
                      <a:pt x="175" y="104"/>
                      <a:pt x="175" y="104"/>
                    </a:cubicBezTo>
                    <a:cubicBezTo>
                      <a:pt x="178" y="103"/>
                      <a:pt x="181" y="102"/>
                      <a:pt x="183" y="102"/>
                    </a:cubicBezTo>
                    <a:cubicBezTo>
                      <a:pt x="184" y="102"/>
                      <a:pt x="184" y="102"/>
                      <a:pt x="184" y="102"/>
                    </a:cubicBezTo>
                    <a:cubicBezTo>
                      <a:pt x="184" y="102"/>
                      <a:pt x="184" y="102"/>
                      <a:pt x="185" y="102"/>
                    </a:cubicBezTo>
                    <a:cubicBezTo>
                      <a:pt x="190" y="103"/>
                      <a:pt x="194" y="108"/>
                      <a:pt x="199" y="1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2" name="Group 111">
            <a:extLst>
              <a:ext uri="{FF2B5EF4-FFF2-40B4-BE49-F238E27FC236}">
                <a16:creationId xmlns:a16="http://schemas.microsoft.com/office/drawing/2014/main" id="{968BC353-192E-4E1B-B208-A0CF9AE9C8B7}"/>
              </a:ext>
            </a:extLst>
          </p:cNvPr>
          <p:cNvGrpSpPr/>
          <p:nvPr/>
        </p:nvGrpSpPr>
        <p:grpSpPr>
          <a:xfrm>
            <a:off x="508035" y="4178042"/>
            <a:ext cx="2276268" cy="684044"/>
            <a:chOff x="435465" y="4807910"/>
            <a:chExt cx="2276268" cy="684044"/>
          </a:xfrm>
        </p:grpSpPr>
        <p:sp>
          <p:nvSpPr>
            <p:cNvPr id="113" name="Rectangle 112">
              <a:extLst>
                <a:ext uri="{FF2B5EF4-FFF2-40B4-BE49-F238E27FC236}">
                  <a16:creationId xmlns:a16="http://schemas.microsoft.com/office/drawing/2014/main" id="{5D179668-3A97-45D9-AC4E-74EDC464A633}"/>
                </a:ext>
              </a:extLst>
            </p:cNvPr>
            <p:cNvSpPr/>
            <p:nvPr/>
          </p:nvSpPr>
          <p:spPr bwMode="auto">
            <a:xfrm>
              <a:off x="435465" y="4807910"/>
              <a:ext cx="2276268" cy="68404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a:extLst>
                <a:ext uri="{FF2B5EF4-FFF2-40B4-BE49-F238E27FC236}">
                  <a16:creationId xmlns:a16="http://schemas.microsoft.com/office/drawing/2014/main" id="{FB237CA3-1B70-43E8-8A98-AE15133636C4}"/>
                </a:ext>
              </a:extLst>
            </p:cNvPr>
            <p:cNvGrpSpPr/>
            <p:nvPr/>
          </p:nvGrpSpPr>
          <p:grpSpPr>
            <a:xfrm>
              <a:off x="577894" y="4953492"/>
              <a:ext cx="1924580" cy="380340"/>
              <a:chOff x="59194" y="2914539"/>
              <a:chExt cx="2464931" cy="487126"/>
            </a:xfrm>
          </p:grpSpPr>
          <p:sp>
            <p:nvSpPr>
              <p:cNvPr id="115" name="Speech Bubble: Rectangle with Corners Rounded 114">
                <a:extLst>
                  <a:ext uri="{FF2B5EF4-FFF2-40B4-BE49-F238E27FC236}">
                    <a16:creationId xmlns:a16="http://schemas.microsoft.com/office/drawing/2014/main" id="{B5258F34-8695-4068-BF87-D014ED05A78D}"/>
                  </a:ext>
                </a:extLst>
              </p:cNvPr>
              <p:cNvSpPr/>
              <p:nvPr/>
            </p:nvSpPr>
            <p:spPr bwMode="black">
              <a:xfrm>
                <a:off x="59194" y="2914539"/>
                <a:ext cx="2464931" cy="487126"/>
              </a:xfrm>
              <a:prstGeom prst="wedgeRoundRectCallout">
                <a:avLst>
                  <a:gd name="adj1" fmla="val 15178"/>
                  <a:gd name="adj2" fmla="val -30156"/>
                  <a:gd name="adj3" fmla="val 16667"/>
                </a:avLst>
              </a:prstGeom>
              <a:ln>
                <a:no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grpSp>
            <p:nvGrpSpPr>
              <p:cNvPr id="116" name="Group 115">
                <a:extLst>
                  <a:ext uri="{FF2B5EF4-FFF2-40B4-BE49-F238E27FC236}">
                    <a16:creationId xmlns:a16="http://schemas.microsoft.com/office/drawing/2014/main" id="{7C15001B-54DA-48C1-BD95-E93D0090FDC9}"/>
                  </a:ext>
                </a:extLst>
              </p:cNvPr>
              <p:cNvGrpSpPr/>
              <p:nvPr/>
            </p:nvGrpSpPr>
            <p:grpSpPr>
              <a:xfrm>
                <a:off x="163285" y="2960924"/>
                <a:ext cx="2261795" cy="372519"/>
                <a:chOff x="76401" y="2964205"/>
                <a:chExt cx="2261795" cy="372519"/>
              </a:xfrm>
            </p:grpSpPr>
            <p:grpSp>
              <p:nvGrpSpPr>
                <p:cNvPr id="117" name="Group 116">
                  <a:extLst>
                    <a:ext uri="{FF2B5EF4-FFF2-40B4-BE49-F238E27FC236}">
                      <a16:creationId xmlns:a16="http://schemas.microsoft.com/office/drawing/2014/main" id="{C6AD80EE-0C3E-41DB-A457-B83234A3252D}"/>
                    </a:ext>
                  </a:extLst>
                </p:cNvPr>
                <p:cNvGrpSpPr/>
                <p:nvPr/>
              </p:nvGrpSpPr>
              <p:grpSpPr>
                <a:xfrm>
                  <a:off x="76401" y="2964205"/>
                  <a:ext cx="1599838" cy="372519"/>
                  <a:chOff x="76401" y="2964205"/>
                  <a:chExt cx="1599838" cy="372519"/>
                </a:xfrm>
              </p:grpSpPr>
              <p:pic>
                <p:nvPicPr>
                  <p:cNvPr id="123" name="Picture 122">
                    <a:hlinkClick r:id="rId3"/>
                    <a:extLst>
                      <a:ext uri="{FF2B5EF4-FFF2-40B4-BE49-F238E27FC236}">
                        <a16:creationId xmlns:a16="http://schemas.microsoft.com/office/drawing/2014/main" id="{DF84CFEC-F074-4C59-B67E-C8CDBEEA2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24" name="Group 123">
                    <a:extLst>
                      <a:ext uri="{FF2B5EF4-FFF2-40B4-BE49-F238E27FC236}">
                        <a16:creationId xmlns:a16="http://schemas.microsoft.com/office/drawing/2014/main" id="{1B7A8E2F-4492-4233-A5A2-36CB1605F49B}"/>
                      </a:ext>
                    </a:extLst>
                  </p:cNvPr>
                  <p:cNvGrpSpPr/>
                  <p:nvPr/>
                </p:nvGrpSpPr>
                <p:grpSpPr>
                  <a:xfrm>
                    <a:off x="76401" y="2964205"/>
                    <a:ext cx="1257382" cy="372519"/>
                    <a:chOff x="12053139" y="7366546"/>
                    <a:chExt cx="1934324" cy="573074"/>
                  </a:xfrm>
                </p:grpSpPr>
                <p:pic>
                  <p:nvPicPr>
                    <p:cNvPr id="129" name="Picture 128">
                      <a:extLst>
                        <a:ext uri="{FF2B5EF4-FFF2-40B4-BE49-F238E27FC236}">
                          <a16:creationId xmlns:a16="http://schemas.microsoft.com/office/drawing/2014/main" id="{99B4C3F0-B073-4F44-BE70-5B3B8719BB86}"/>
                        </a:ext>
                      </a:extLst>
                    </p:cNvPr>
                    <p:cNvPicPr>
                      <a:picLocks noChangeAspect="1"/>
                    </p:cNvPicPr>
                    <p:nvPr/>
                  </p:nvPicPr>
                  <p:blipFill rotWithShape="1">
                    <a:blip r:embed="rId5">
                      <a:extLst>
                        <a:ext uri="{28A0092B-C50C-407E-A947-70E740481C1C}">
                          <a14:useLocalDpi xmlns:a14="http://schemas.microsoft.com/office/drawing/2010/main" val="0"/>
                        </a:ext>
                      </a:extLst>
                    </a:blip>
                    <a:srcRect r="52089"/>
                    <a:stretch/>
                  </p:blipFill>
                  <p:spPr>
                    <a:xfrm>
                      <a:off x="12520821" y="7366546"/>
                      <a:ext cx="531604" cy="573074"/>
                    </a:xfrm>
                    <a:prstGeom prst="rect">
                      <a:avLst/>
                    </a:prstGeom>
                  </p:spPr>
                </p:pic>
                <p:pic>
                  <p:nvPicPr>
                    <p:cNvPr id="130" name="Picture 129">
                      <a:extLst>
                        <a:ext uri="{FF2B5EF4-FFF2-40B4-BE49-F238E27FC236}">
                          <a16:creationId xmlns:a16="http://schemas.microsoft.com/office/drawing/2014/main" id="{62B45752-B930-4C60-AEE8-3902AA06A1CF}"/>
                        </a:ext>
                      </a:extLst>
                    </p:cNvPr>
                    <p:cNvPicPr>
                      <a:picLocks noChangeAspect="1"/>
                    </p:cNvPicPr>
                    <p:nvPr/>
                  </p:nvPicPr>
                  <p:blipFill rotWithShape="1">
                    <a:blip r:embed="rId6">
                      <a:extLst>
                        <a:ext uri="{28A0092B-C50C-407E-A947-70E740481C1C}">
                          <a14:useLocalDpi xmlns:a14="http://schemas.microsoft.com/office/drawing/2010/main" val="0"/>
                        </a:ext>
                      </a:extLst>
                    </a:blip>
                    <a:srcRect r="59795"/>
                    <a:stretch/>
                  </p:blipFill>
                  <p:spPr>
                    <a:xfrm>
                      <a:off x="12053139" y="7366546"/>
                      <a:ext cx="530661" cy="573074"/>
                    </a:xfrm>
                    <a:prstGeom prst="rect">
                      <a:avLst/>
                    </a:prstGeom>
                  </p:spPr>
                </p:pic>
                <p:pic>
                  <p:nvPicPr>
                    <p:cNvPr id="131" name="Picture 130">
                      <a:extLst>
                        <a:ext uri="{FF2B5EF4-FFF2-40B4-BE49-F238E27FC236}">
                          <a16:creationId xmlns:a16="http://schemas.microsoft.com/office/drawing/2014/main" id="{2C54F5DD-80AD-405F-8C8A-84EC8E4BD522}"/>
                        </a:ext>
                      </a:extLst>
                    </p:cNvPr>
                    <p:cNvPicPr>
                      <a:picLocks noChangeAspect="1"/>
                    </p:cNvPicPr>
                    <p:nvPr/>
                  </p:nvPicPr>
                  <p:blipFill rotWithShape="1">
                    <a:blip r:embed="rId7">
                      <a:extLst>
                        <a:ext uri="{28A0092B-C50C-407E-A947-70E740481C1C}">
                          <a14:useLocalDpi xmlns:a14="http://schemas.microsoft.com/office/drawing/2010/main" val="0"/>
                        </a:ext>
                      </a:extLst>
                    </a:blip>
                    <a:srcRect r="66825"/>
                    <a:stretch/>
                  </p:blipFill>
                  <p:spPr>
                    <a:xfrm>
                      <a:off x="12997286" y="7366546"/>
                      <a:ext cx="522822" cy="573074"/>
                    </a:xfrm>
                    <a:prstGeom prst="rect">
                      <a:avLst/>
                    </a:prstGeom>
                  </p:spPr>
                </p:pic>
                <p:pic>
                  <p:nvPicPr>
                    <p:cNvPr id="136" name="Picture 135">
                      <a:extLst>
                        <a:ext uri="{FF2B5EF4-FFF2-40B4-BE49-F238E27FC236}">
                          <a16:creationId xmlns:a16="http://schemas.microsoft.com/office/drawing/2014/main" id="{1E1703EC-4F6B-48D5-8A25-916C62E1F055}"/>
                        </a:ext>
                      </a:extLst>
                    </p:cNvPr>
                    <p:cNvPicPr>
                      <a:picLocks noChangeAspect="1"/>
                    </p:cNvPicPr>
                    <p:nvPr/>
                  </p:nvPicPr>
                  <p:blipFill rotWithShape="1">
                    <a:blip r:embed="rId8">
                      <a:extLst>
                        <a:ext uri="{28A0092B-C50C-407E-A947-70E740481C1C}">
                          <a14:useLocalDpi xmlns:a14="http://schemas.microsoft.com/office/drawing/2010/main" val="0"/>
                        </a:ext>
                      </a:extLst>
                    </a:blip>
                    <a:srcRect r="51115"/>
                    <a:stretch/>
                  </p:blipFill>
                  <p:spPr>
                    <a:xfrm>
                      <a:off x="13465910" y="7366546"/>
                      <a:ext cx="521553" cy="573074"/>
                    </a:xfrm>
                    <a:prstGeom prst="rect">
                      <a:avLst/>
                    </a:prstGeom>
                  </p:spPr>
                </p:pic>
              </p:grpSp>
            </p:grpSp>
            <p:grpSp>
              <p:nvGrpSpPr>
                <p:cNvPr id="118" name="Group 117">
                  <a:extLst>
                    <a:ext uri="{FF2B5EF4-FFF2-40B4-BE49-F238E27FC236}">
                      <a16:creationId xmlns:a16="http://schemas.microsoft.com/office/drawing/2014/main" id="{0FDF2F68-58A8-4E8E-8F84-3989FC2C8CEB}"/>
                    </a:ext>
                  </a:extLst>
                </p:cNvPr>
                <p:cNvGrpSpPr/>
                <p:nvPr/>
              </p:nvGrpSpPr>
              <p:grpSpPr>
                <a:xfrm>
                  <a:off x="2008682" y="3185912"/>
                  <a:ext cx="329514" cy="79848"/>
                  <a:chOff x="6660452" y="3094221"/>
                  <a:chExt cx="188672" cy="45719"/>
                </a:xfrm>
              </p:grpSpPr>
              <p:sp>
                <p:nvSpPr>
                  <p:cNvPr id="120" name="Oval 119">
                    <a:extLst>
                      <a:ext uri="{FF2B5EF4-FFF2-40B4-BE49-F238E27FC236}">
                        <a16:creationId xmlns:a16="http://schemas.microsoft.com/office/drawing/2014/main" id="{9272C3F4-D28D-4260-AF00-09A3EE8496D6}"/>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Oval 120">
                    <a:extLst>
                      <a:ext uri="{FF2B5EF4-FFF2-40B4-BE49-F238E27FC236}">
                        <a16:creationId xmlns:a16="http://schemas.microsoft.com/office/drawing/2014/main" id="{950BFB0C-DC31-4110-955E-D3637070A1D4}"/>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a:extLst>
                      <a:ext uri="{FF2B5EF4-FFF2-40B4-BE49-F238E27FC236}">
                        <a16:creationId xmlns:a16="http://schemas.microsoft.com/office/drawing/2014/main" id="{9BFABB55-0C8A-40A2-915D-52DDBEFA545D}"/>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119" name="Picture 118">
                  <a:hlinkClick r:id="rId9"/>
                  <a:extLst>
                    <a:ext uri="{FF2B5EF4-FFF2-40B4-BE49-F238E27FC236}">
                      <a16:creationId xmlns:a16="http://schemas.microsoft.com/office/drawing/2014/main" id="{2F851B31-5E93-4379-BFF9-A65D1A29F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grpSp>
      <p:grpSp>
        <p:nvGrpSpPr>
          <p:cNvPr id="137" name="Group 136">
            <a:extLst>
              <a:ext uri="{FF2B5EF4-FFF2-40B4-BE49-F238E27FC236}">
                <a16:creationId xmlns:a16="http://schemas.microsoft.com/office/drawing/2014/main" id="{F6D1270E-EA6C-48CD-8A74-C4ADAE9E0EBC}"/>
              </a:ext>
            </a:extLst>
          </p:cNvPr>
          <p:cNvGrpSpPr/>
          <p:nvPr/>
        </p:nvGrpSpPr>
        <p:grpSpPr>
          <a:xfrm>
            <a:off x="508035" y="3167823"/>
            <a:ext cx="2276268" cy="1200468"/>
            <a:chOff x="508035" y="3854023"/>
            <a:chExt cx="2276268" cy="1200468"/>
          </a:xfrm>
        </p:grpSpPr>
        <p:sp>
          <p:nvSpPr>
            <p:cNvPr id="139" name="Rectangle 138">
              <a:extLst>
                <a:ext uri="{FF2B5EF4-FFF2-40B4-BE49-F238E27FC236}">
                  <a16:creationId xmlns:a16="http://schemas.microsoft.com/office/drawing/2014/main" id="{9128AADA-11DB-45A9-A7D9-77C98F7625CE}"/>
                </a:ext>
              </a:extLst>
            </p:cNvPr>
            <p:cNvSpPr/>
            <p:nvPr/>
          </p:nvSpPr>
          <p:spPr bwMode="auto">
            <a:xfrm>
              <a:off x="508035" y="3854023"/>
              <a:ext cx="2276268" cy="92187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0" name="Group 139">
              <a:extLst>
                <a:ext uri="{FF2B5EF4-FFF2-40B4-BE49-F238E27FC236}">
                  <a16:creationId xmlns:a16="http://schemas.microsoft.com/office/drawing/2014/main" id="{B241CC69-D0E6-4AD4-B77C-21FE3FD03426}"/>
                </a:ext>
              </a:extLst>
            </p:cNvPr>
            <p:cNvGrpSpPr/>
            <p:nvPr/>
          </p:nvGrpSpPr>
          <p:grpSpPr>
            <a:xfrm>
              <a:off x="802104" y="3995839"/>
              <a:ext cx="1766231" cy="1058652"/>
              <a:chOff x="613734" y="3902518"/>
              <a:chExt cx="1766231" cy="1058652"/>
            </a:xfrm>
          </p:grpSpPr>
          <p:grpSp>
            <p:nvGrpSpPr>
              <p:cNvPr id="149" name="Group 148">
                <a:extLst>
                  <a:ext uri="{FF2B5EF4-FFF2-40B4-BE49-F238E27FC236}">
                    <a16:creationId xmlns:a16="http://schemas.microsoft.com/office/drawing/2014/main" id="{65D82E02-4781-40E7-B2C5-8F344F50E9D4}"/>
                  </a:ext>
                </a:extLst>
              </p:cNvPr>
              <p:cNvGrpSpPr/>
              <p:nvPr/>
            </p:nvGrpSpPr>
            <p:grpSpPr>
              <a:xfrm>
                <a:off x="613734" y="3937617"/>
                <a:ext cx="728432" cy="253028"/>
                <a:chOff x="892823" y="3912114"/>
                <a:chExt cx="664347" cy="230767"/>
              </a:xfrm>
            </p:grpSpPr>
            <p:sp>
              <p:nvSpPr>
                <p:cNvPr id="183" name="Rectangle 182">
                  <a:extLst>
                    <a:ext uri="{FF2B5EF4-FFF2-40B4-BE49-F238E27FC236}">
                      <a16:creationId xmlns:a16="http://schemas.microsoft.com/office/drawing/2014/main" id="{44CB58FB-10F6-4AAE-A948-5A972B6D27DE}"/>
                    </a:ext>
                  </a:extLst>
                </p:cNvPr>
                <p:cNvSpPr/>
                <p:nvPr/>
              </p:nvSpPr>
              <p:spPr bwMode="black">
                <a:xfrm>
                  <a:off x="1237635" y="3912114"/>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5" name="Rectangle 184">
                  <a:extLst>
                    <a:ext uri="{FF2B5EF4-FFF2-40B4-BE49-F238E27FC236}">
                      <a16:creationId xmlns:a16="http://schemas.microsoft.com/office/drawing/2014/main" id="{5AB2F9C5-0228-4CB5-9A53-BBB2CDCAA247}"/>
                    </a:ext>
                  </a:extLst>
                </p:cNvPr>
                <p:cNvSpPr/>
                <p:nvPr/>
              </p:nvSpPr>
              <p:spPr bwMode="black">
                <a:xfrm>
                  <a:off x="1237635" y="3998495"/>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6" name="Rectangle 185">
                  <a:extLst>
                    <a:ext uri="{FF2B5EF4-FFF2-40B4-BE49-F238E27FC236}">
                      <a16:creationId xmlns:a16="http://schemas.microsoft.com/office/drawing/2014/main" id="{1492F7D4-DD57-4B43-93DC-4C0CAE99256C}"/>
                    </a:ext>
                  </a:extLst>
                </p:cNvPr>
                <p:cNvSpPr/>
                <p:nvPr/>
              </p:nvSpPr>
              <p:spPr bwMode="black">
                <a:xfrm>
                  <a:off x="1237635" y="4086234"/>
                  <a:ext cx="319535" cy="56647"/>
                </a:xfrm>
                <a:prstGeom prst="rect">
                  <a:avLst/>
                </a:prstGeom>
                <a:noFill/>
                <a:ln>
                  <a:solidFill>
                    <a:schemeClr val="bg1"/>
                  </a:solid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7" name="Arrow: Right 186">
                  <a:extLst>
                    <a:ext uri="{FF2B5EF4-FFF2-40B4-BE49-F238E27FC236}">
                      <a16:creationId xmlns:a16="http://schemas.microsoft.com/office/drawing/2014/main" id="{2F951F3D-CDDD-44E3-85B3-1C57407465BC}"/>
                    </a:ext>
                  </a:extLst>
                </p:cNvPr>
                <p:cNvSpPr/>
                <p:nvPr/>
              </p:nvSpPr>
              <p:spPr bwMode="black">
                <a:xfrm>
                  <a:off x="1116299" y="3989209"/>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8" name="Arrow: Right 187">
                  <a:extLst>
                    <a:ext uri="{FF2B5EF4-FFF2-40B4-BE49-F238E27FC236}">
                      <a16:creationId xmlns:a16="http://schemas.microsoft.com/office/drawing/2014/main" id="{C184A1DF-D1D4-4C2E-BD01-FB2112D4C51C}"/>
                    </a:ext>
                  </a:extLst>
                </p:cNvPr>
                <p:cNvSpPr/>
                <p:nvPr/>
              </p:nvSpPr>
              <p:spPr bwMode="black">
                <a:xfrm rot="19800000">
                  <a:off x="1099113" y="3923319"/>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9" name="Arrow: Right 188">
                  <a:extLst>
                    <a:ext uri="{FF2B5EF4-FFF2-40B4-BE49-F238E27FC236}">
                      <a16:creationId xmlns:a16="http://schemas.microsoft.com/office/drawing/2014/main" id="{1AD60124-15E8-489D-A312-41AEC42B7158}"/>
                    </a:ext>
                  </a:extLst>
                </p:cNvPr>
                <p:cNvSpPr/>
                <p:nvPr/>
              </p:nvSpPr>
              <p:spPr bwMode="black">
                <a:xfrm rot="1800000" flipV="1">
                  <a:off x="1103114" y="4059962"/>
                  <a:ext cx="105871" cy="72364"/>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0" name="Freeform 9">
                  <a:extLst>
                    <a:ext uri="{FF2B5EF4-FFF2-40B4-BE49-F238E27FC236}">
                      <a16:creationId xmlns:a16="http://schemas.microsoft.com/office/drawing/2014/main" id="{06A4243E-359C-4A27-9DD0-3A0890470693}"/>
                    </a:ext>
                  </a:extLst>
                </p:cNvPr>
                <p:cNvSpPr>
                  <a:spLocks noChangeAspect="1" noEditPoints="1"/>
                </p:cNvSpPr>
                <p:nvPr/>
              </p:nvSpPr>
              <p:spPr bwMode="black">
                <a:xfrm rot="10800000">
                  <a:off x="892823" y="3961369"/>
                  <a:ext cx="201824" cy="16364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solidFill>
                    <a:schemeClr val="bg1"/>
                  </a:solidFill>
                </a:ln>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endParaRPr>
                </a:p>
              </p:txBody>
            </p:sp>
          </p:grpSp>
          <p:pic>
            <p:nvPicPr>
              <p:cNvPr id="150" name="Picture 3" descr="\\MAGNUM\Projects\Microsoft\Cloud Power FY12\Design\ICONS_PNG\Document.png">
                <a:extLst>
                  <a:ext uri="{FF2B5EF4-FFF2-40B4-BE49-F238E27FC236}">
                    <a16:creationId xmlns:a16="http://schemas.microsoft.com/office/drawing/2014/main" id="{155EEE4B-7B4D-4398-B55C-50623C85755B}"/>
                  </a:ext>
                </a:extLst>
              </p:cNvPr>
              <p:cNvPicPr>
                <a:picLocks noChangeAspect="1" noChangeArrowheads="1"/>
              </p:cNvPicPr>
              <p:nvPr/>
            </p:nvPicPr>
            <p:blipFill>
              <a:blip r:embed="rId11" cstate="print">
                <a:biLevel thresh="25000"/>
              </a:blip>
              <a:stretch>
                <a:fillRect/>
              </a:stretch>
            </p:blipFill>
            <p:spPr bwMode="auto">
              <a:xfrm>
                <a:off x="1321313" y="3902518"/>
                <a:ext cx="1058652" cy="1058652"/>
              </a:xfrm>
              <a:prstGeom prst="rect">
                <a:avLst/>
              </a:prstGeom>
              <a:noFill/>
              <a:scene3d>
                <a:camera prst="isometricOffAxis2Top"/>
                <a:lightRig rig="threePt" dir="t"/>
              </a:scene3d>
            </p:spPr>
          </p:pic>
          <p:sp>
            <p:nvSpPr>
              <p:cNvPr id="156" name="Arrow: Right 155">
                <a:extLst>
                  <a:ext uri="{FF2B5EF4-FFF2-40B4-BE49-F238E27FC236}">
                    <a16:creationId xmlns:a16="http://schemas.microsoft.com/office/drawing/2014/main" id="{63BFD454-227B-4C5B-9BCE-7971DFC25DC4}"/>
                  </a:ext>
                </a:extLst>
              </p:cNvPr>
              <p:cNvSpPr/>
              <p:nvPr/>
            </p:nvSpPr>
            <p:spPr bwMode="black">
              <a:xfrm>
                <a:off x="1366923" y="3929944"/>
                <a:ext cx="496802" cy="75161"/>
              </a:xfrm>
              <a:prstGeom prst="rightArrow">
                <a:avLst/>
              </a:prstGeom>
              <a:solidFill>
                <a:srgbClr val="FFFFFF"/>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grpSp>
            <p:nvGrpSpPr>
              <p:cNvPr id="157" name="Group 156">
                <a:extLst>
                  <a:ext uri="{FF2B5EF4-FFF2-40B4-BE49-F238E27FC236}">
                    <a16:creationId xmlns:a16="http://schemas.microsoft.com/office/drawing/2014/main" id="{D191DEA7-3B53-4090-938F-87D7F709FA61}"/>
                  </a:ext>
                </a:extLst>
              </p:cNvPr>
              <p:cNvGrpSpPr/>
              <p:nvPr/>
            </p:nvGrpSpPr>
            <p:grpSpPr>
              <a:xfrm>
                <a:off x="1447935" y="3937617"/>
                <a:ext cx="796133" cy="632739"/>
                <a:chOff x="4794822" y="5398617"/>
                <a:chExt cx="2111090" cy="1588488"/>
              </a:xfrm>
            </p:grpSpPr>
            <p:cxnSp>
              <p:nvCxnSpPr>
                <p:cNvPr id="158" name="Straight Connector 157">
                  <a:extLst>
                    <a:ext uri="{FF2B5EF4-FFF2-40B4-BE49-F238E27FC236}">
                      <a16:creationId xmlns:a16="http://schemas.microsoft.com/office/drawing/2014/main" id="{214623CF-3C77-4D1F-A1A4-8DE06565A6AD}"/>
                    </a:ext>
                  </a:extLst>
                </p:cNvPr>
                <p:cNvCxnSpPr>
                  <a:stCxn id="159" idx="4"/>
                </p:cNvCxnSpPr>
                <p:nvPr/>
              </p:nvCxnSpPr>
              <p:spPr>
                <a:xfrm flipH="1">
                  <a:off x="5132762" y="5549115"/>
                  <a:ext cx="915098" cy="1040281"/>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E8B6F0BA-F4FE-4882-9772-98C211850F39}"/>
                    </a:ext>
                  </a:extLst>
                </p:cNvPr>
                <p:cNvSpPr/>
                <p:nvPr/>
              </p:nvSpPr>
              <p:spPr bwMode="auto">
                <a:xfrm>
                  <a:off x="5972611" y="5398617"/>
                  <a:ext cx="150498" cy="150498"/>
                </a:xfrm>
                <a:prstGeom prst="ellipse">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ED3E7A01-2410-4B17-A2A3-D3C4340C6266}"/>
                    </a:ext>
                  </a:extLst>
                </p:cNvPr>
                <p:cNvCxnSpPr>
                  <a:stCxn id="159" idx="4"/>
                </p:cNvCxnSpPr>
                <p:nvPr/>
              </p:nvCxnSpPr>
              <p:spPr>
                <a:xfrm>
                  <a:off x="6047860" y="5549115"/>
                  <a:ext cx="858052" cy="957484"/>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501984-0E53-4AC7-AF9D-3ABA603FF103}"/>
                    </a:ext>
                  </a:extLst>
                </p:cNvPr>
                <p:cNvCxnSpPr>
                  <a:stCxn id="159" idx="4"/>
                </p:cNvCxnSpPr>
                <p:nvPr/>
              </p:nvCxnSpPr>
              <p:spPr>
                <a:xfrm>
                  <a:off x="6047860" y="5549115"/>
                  <a:ext cx="528449" cy="1180166"/>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34E6B0F-8FB5-4BCC-BDE6-F024689BB065}"/>
                    </a:ext>
                  </a:extLst>
                </p:cNvPr>
                <p:cNvCxnSpPr>
                  <a:stCxn id="159" idx="4"/>
                </p:cNvCxnSpPr>
                <p:nvPr/>
              </p:nvCxnSpPr>
              <p:spPr>
                <a:xfrm flipH="1">
                  <a:off x="4794822" y="5549115"/>
                  <a:ext cx="1253038" cy="1221992"/>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1A09B75-FF2E-403B-824D-C2BDE5F63595}"/>
                    </a:ext>
                  </a:extLst>
                </p:cNvPr>
                <p:cNvCxnSpPr>
                  <a:stCxn id="159" idx="4"/>
                </p:cNvCxnSpPr>
                <p:nvPr/>
              </p:nvCxnSpPr>
              <p:spPr>
                <a:xfrm flipH="1">
                  <a:off x="5732983" y="5549115"/>
                  <a:ext cx="314877" cy="1344492"/>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C59738F-8DE0-44ED-AAA2-6E8011F42B90}"/>
                    </a:ext>
                  </a:extLst>
                </p:cNvPr>
                <p:cNvCxnSpPr>
                  <a:stCxn id="159" idx="4"/>
                </p:cNvCxnSpPr>
                <p:nvPr/>
              </p:nvCxnSpPr>
              <p:spPr>
                <a:xfrm>
                  <a:off x="6047860" y="5549115"/>
                  <a:ext cx="130595" cy="143799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71B9C92-3680-49DC-B40D-40C2D2980BA0}"/>
                    </a:ext>
                  </a:extLst>
                </p:cNvPr>
                <p:cNvCxnSpPr>
                  <a:stCxn id="159" idx="4"/>
                </p:cNvCxnSpPr>
                <p:nvPr/>
              </p:nvCxnSpPr>
              <p:spPr>
                <a:xfrm flipH="1">
                  <a:off x="5191443" y="5549115"/>
                  <a:ext cx="856417" cy="129491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15C3388-B8A6-4C29-86AB-1F21AA303EAB}"/>
                    </a:ext>
                  </a:extLst>
                </p:cNvPr>
                <p:cNvCxnSpPr>
                  <a:stCxn id="159" idx="4"/>
                </p:cNvCxnSpPr>
                <p:nvPr/>
              </p:nvCxnSpPr>
              <p:spPr>
                <a:xfrm>
                  <a:off x="6047860" y="5549115"/>
                  <a:ext cx="528449" cy="90235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058D7A9-34A9-4BD5-B596-730D96999AC6}"/>
                    </a:ext>
                  </a:extLst>
                </p:cNvPr>
                <p:cNvCxnSpPr>
                  <a:stCxn id="159" idx="4"/>
                </p:cNvCxnSpPr>
                <p:nvPr/>
              </p:nvCxnSpPr>
              <p:spPr>
                <a:xfrm>
                  <a:off x="6047860" y="5549115"/>
                  <a:ext cx="0" cy="823775"/>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E44165C-0F01-44C0-9462-A04F71609A5D}"/>
                    </a:ext>
                  </a:extLst>
                </p:cNvPr>
                <p:cNvCxnSpPr>
                  <a:stCxn id="159" idx="4"/>
                </p:cNvCxnSpPr>
                <p:nvPr/>
              </p:nvCxnSpPr>
              <p:spPr>
                <a:xfrm flipH="1">
                  <a:off x="5368094" y="5549115"/>
                  <a:ext cx="679766" cy="902357"/>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91" name="Group 190">
            <a:extLst>
              <a:ext uri="{FF2B5EF4-FFF2-40B4-BE49-F238E27FC236}">
                <a16:creationId xmlns:a16="http://schemas.microsoft.com/office/drawing/2014/main" id="{A9C82F96-7DD8-42EF-80BC-2FDED00D2167}"/>
              </a:ext>
            </a:extLst>
          </p:cNvPr>
          <p:cNvGrpSpPr/>
          <p:nvPr/>
        </p:nvGrpSpPr>
        <p:grpSpPr>
          <a:xfrm>
            <a:off x="508035" y="4942501"/>
            <a:ext cx="2276268" cy="815455"/>
            <a:chOff x="508035" y="5628701"/>
            <a:chExt cx="2276268" cy="815455"/>
          </a:xfrm>
        </p:grpSpPr>
        <p:sp>
          <p:nvSpPr>
            <p:cNvPr id="192" name="Rectangle 191">
              <a:extLst>
                <a:ext uri="{FF2B5EF4-FFF2-40B4-BE49-F238E27FC236}">
                  <a16:creationId xmlns:a16="http://schemas.microsoft.com/office/drawing/2014/main" id="{D88701EA-76D0-487C-9C3F-F06E72828E40}"/>
                </a:ext>
              </a:extLst>
            </p:cNvPr>
            <p:cNvSpPr/>
            <p:nvPr/>
          </p:nvSpPr>
          <p:spPr bwMode="auto">
            <a:xfrm>
              <a:off x="508035" y="5648051"/>
              <a:ext cx="2276268" cy="79610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3" name="Picture 3" descr="\\MAGNUM\Projects\Microsoft\Cloud Power FY12\Design\ICONS_PNG\Document.png">
              <a:extLst>
                <a:ext uri="{FF2B5EF4-FFF2-40B4-BE49-F238E27FC236}">
                  <a16:creationId xmlns:a16="http://schemas.microsoft.com/office/drawing/2014/main" id="{095A40F6-16A1-4441-9000-299D67A6524B}"/>
                </a:ext>
              </a:extLst>
            </p:cNvPr>
            <p:cNvPicPr>
              <a:picLocks noChangeAspect="1" noChangeArrowheads="1"/>
            </p:cNvPicPr>
            <p:nvPr/>
          </p:nvPicPr>
          <p:blipFill>
            <a:blip r:embed="rId11" cstate="print">
              <a:biLevel thresh="50000"/>
            </a:blip>
            <a:stretch>
              <a:fillRect/>
            </a:stretch>
          </p:blipFill>
          <p:spPr bwMode="auto">
            <a:xfrm>
              <a:off x="1360936" y="5628701"/>
              <a:ext cx="404900" cy="404900"/>
            </a:xfrm>
            <a:prstGeom prst="rect">
              <a:avLst/>
            </a:prstGeom>
            <a:noFill/>
          </p:spPr>
        </p:pic>
        <p:cxnSp>
          <p:nvCxnSpPr>
            <p:cNvPr id="194" name="Straight Connector 193">
              <a:extLst>
                <a:ext uri="{FF2B5EF4-FFF2-40B4-BE49-F238E27FC236}">
                  <a16:creationId xmlns:a16="http://schemas.microsoft.com/office/drawing/2014/main" id="{F07D3AFF-C736-444F-9090-4042B135FAA2}"/>
                </a:ext>
              </a:extLst>
            </p:cNvPr>
            <p:cNvCxnSpPr/>
            <p:nvPr/>
          </p:nvCxnSpPr>
          <p:spPr>
            <a:xfrm>
              <a:off x="698511" y="6010385"/>
              <a:ext cx="1915514" cy="0"/>
            </a:xfrm>
            <a:prstGeom prst="line">
              <a:avLst/>
            </a:prstGeom>
            <a:ln w="1905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5" name="Freeform 128">
              <a:extLst>
                <a:ext uri="{FF2B5EF4-FFF2-40B4-BE49-F238E27FC236}">
                  <a16:creationId xmlns:a16="http://schemas.microsoft.com/office/drawing/2014/main" id="{5B971ABF-5B5A-4AFA-854E-F7C5D1599F60}"/>
                </a:ext>
              </a:extLst>
            </p:cNvPr>
            <p:cNvSpPr>
              <a:spLocks noChangeAspect="1"/>
            </p:cNvSpPr>
            <p:nvPr/>
          </p:nvSpPr>
          <p:spPr bwMode="black">
            <a:xfrm>
              <a:off x="2093966" y="6132333"/>
              <a:ext cx="285999" cy="1579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ln>
            <a:extLst/>
          </p:spPr>
          <p:txBody>
            <a:bodyPr vert="horz" wrap="square" lIns="91414" tIns="45706" rIns="91414" bIns="45706" numCol="1" anchor="t" anchorCtr="0" compatLnSpc="1">
              <a:prstTxWarp prst="textNoShape">
                <a:avLst/>
              </a:prstTxWarp>
            </a:bodyPr>
            <a:lstStyle/>
            <a:p>
              <a:pPr marL="0" marR="0" lvl="0" indent="0"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pic>
          <p:nvPicPr>
            <p:cNvPr id="196" name="Picture 36" descr="C:\Users\sakuu\Documents\Ballmer WPC\AI\work.png">
              <a:extLst>
                <a:ext uri="{FF2B5EF4-FFF2-40B4-BE49-F238E27FC236}">
                  <a16:creationId xmlns:a16="http://schemas.microsoft.com/office/drawing/2014/main" id="{90AEA12E-DF20-40C1-AD3F-7CDF1B28872C}"/>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778740" y="6097897"/>
              <a:ext cx="151346" cy="241689"/>
            </a:xfrm>
            <a:prstGeom prst="rect">
              <a:avLst/>
            </a:prstGeom>
            <a:noFill/>
            <a:extLst>
              <a:ext uri="{909E8E84-426E-40DD-AFC4-6F175D3DCCD1}">
                <a14:hiddenFill xmlns:a14="http://schemas.microsoft.com/office/drawing/2010/main">
                  <a:solidFill>
                    <a:srgbClr val="FFFFFF"/>
                  </a:solidFill>
                </a14:hiddenFill>
              </a:ext>
            </a:extLst>
          </p:spPr>
        </p:pic>
        <p:sp>
          <p:nvSpPr>
            <p:cNvPr id="197" name="Freeform 154">
              <a:extLst>
                <a:ext uri="{FF2B5EF4-FFF2-40B4-BE49-F238E27FC236}">
                  <a16:creationId xmlns:a16="http://schemas.microsoft.com/office/drawing/2014/main" id="{E53C9AE2-5BB4-4F98-91BE-CAD74571E5AB}"/>
                </a:ext>
              </a:extLst>
            </p:cNvPr>
            <p:cNvSpPr>
              <a:spLocks noChangeAspect="1"/>
            </p:cNvSpPr>
            <p:nvPr/>
          </p:nvSpPr>
          <p:spPr bwMode="black">
            <a:xfrm flipH="1">
              <a:off x="1932445" y="6138408"/>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8" name="Picture 2" descr="\\MAGNUM\Projects\Microsoft\Cloud Power FY12\Design\Icons\PNGs\Server_2.png">
              <a:extLst>
                <a:ext uri="{FF2B5EF4-FFF2-40B4-BE49-F238E27FC236}">
                  <a16:creationId xmlns:a16="http://schemas.microsoft.com/office/drawing/2014/main" id="{5E3A76B3-5432-4C81-B77B-1762CAE6781B}"/>
                </a:ext>
              </a:extLst>
            </p:cNvPr>
            <p:cNvPicPr>
              <a:picLocks noChangeAspect="1" noChangeArrowheads="1"/>
            </p:cNvPicPr>
            <p:nvPr/>
          </p:nvPicPr>
          <p:blipFill>
            <a:blip r:embed="rId14" cstate="print">
              <a:biLevel thresh="50000"/>
            </a:blip>
            <a:srcRect/>
            <a:stretch>
              <a:fillRect/>
            </a:stretch>
          </p:blipFill>
          <p:spPr bwMode="auto">
            <a:xfrm>
              <a:off x="519045" y="6084238"/>
              <a:ext cx="286790" cy="286790"/>
            </a:xfrm>
            <a:prstGeom prst="rect">
              <a:avLst/>
            </a:prstGeom>
            <a:noFill/>
          </p:spPr>
        </p:pic>
        <p:sp>
          <p:nvSpPr>
            <p:cNvPr id="199" name="Freeform 20">
              <a:extLst>
                <a:ext uri="{FF2B5EF4-FFF2-40B4-BE49-F238E27FC236}">
                  <a16:creationId xmlns:a16="http://schemas.microsoft.com/office/drawing/2014/main" id="{021A35C5-EF21-471A-92FD-7B418D2A47A4}"/>
                </a:ext>
              </a:extLst>
            </p:cNvPr>
            <p:cNvSpPr>
              <a:spLocks noEditPoints="1"/>
            </p:cNvSpPr>
            <p:nvPr/>
          </p:nvSpPr>
          <p:spPr bwMode="black">
            <a:xfrm>
              <a:off x="1296700" y="6160975"/>
              <a:ext cx="278233" cy="174450"/>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bg1"/>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defTabSz="711842"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a:ln>
                  <a:noFill/>
                </a:ln>
                <a:solidFill>
                  <a:sysClr val="windowText" lastClr="000000"/>
                </a:solidFill>
                <a:effectLst/>
                <a:uLnTx/>
                <a:uFillTx/>
                <a:latin typeface="Segoe Light" pitchFamily="34" charset="0"/>
              </a:endParaRPr>
            </a:p>
          </p:txBody>
        </p:sp>
        <p:pic>
          <p:nvPicPr>
            <p:cNvPr id="200" name="Picture 199">
              <a:extLst>
                <a:ext uri="{FF2B5EF4-FFF2-40B4-BE49-F238E27FC236}">
                  <a16:creationId xmlns:a16="http://schemas.microsoft.com/office/drawing/2014/main" id="{03CFBB56-A6B2-4F9D-8C6C-97DB2F2DF742}"/>
                </a:ext>
              </a:extLst>
            </p:cNvPr>
            <p:cNvPicPr>
              <a:picLocks noChangeAspect="1"/>
            </p:cNvPicPr>
            <p:nvPr/>
          </p:nvPicPr>
          <p:blipFill>
            <a:blip r:embed="rId15"/>
            <a:stretch>
              <a:fillRect/>
            </a:stretch>
          </p:blipFill>
          <p:spPr>
            <a:xfrm>
              <a:off x="1797928" y="6199057"/>
              <a:ext cx="79886" cy="83525"/>
            </a:xfrm>
            <a:prstGeom prst="rect">
              <a:avLst/>
            </a:prstGeom>
          </p:spPr>
        </p:pic>
        <p:pic>
          <p:nvPicPr>
            <p:cNvPr id="201" name="Picture 200">
              <a:extLst>
                <a:ext uri="{FF2B5EF4-FFF2-40B4-BE49-F238E27FC236}">
                  <a16:creationId xmlns:a16="http://schemas.microsoft.com/office/drawing/2014/main" id="{AD017E5A-9C19-4B81-B977-619E418E0386}"/>
                </a:ext>
              </a:extLst>
            </p:cNvPr>
            <p:cNvPicPr>
              <a:picLocks noChangeAspect="1"/>
            </p:cNvPicPr>
            <p:nvPr/>
          </p:nvPicPr>
          <p:blipFill>
            <a:blip r:embed="rId16"/>
            <a:stretch>
              <a:fillRect/>
            </a:stretch>
          </p:blipFill>
          <p:spPr>
            <a:xfrm>
              <a:off x="1643776" y="6197941"/>
              <a:ext cx="68762" cy="80902"/>
            </a:xfrm>
            <a:prstGeom prst="rect">
              <a:avLst/>
            </a:prstGeom>
          </p:spPr>
        </p:pic>
        <p:sp>
          <p:nvSpPr>
            <p:cNvPr id="202" name="Freeform 154">
              <a:extLst>
                <a:ext uri="{FF2B5EF4-FFF2-40B4-BE49-F238E27FC236}">
                  <a16:creationId xmlns:a16="http://schemas.microsoft.com/office/drawing/2014/main" id="{8069FDFB-CCEC-44C6-BDED-088045CB6B26}"/>
                </a:ext>
              </a:extLst>
            </p:cNvPr>
            <p:cNvSpPr>
              <a:spLocks noChangeAspect="1"/>
            </p:cNvSpPr>
            <p:nvPr/>
          </p:nvSpPr>
          <p:spPr bwMode="black">
            <a:xfrm flipH="1">
              <a:off x="1778370" y="6143063"/>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Freeform 154">
              <a:extLst>
                <a:ext uri="{FF2B5EF4-FFF2-40B4-BE49-F238E27FC236}">
                  <a16:creationId xmlns:a16="http://schemas.microsoft.com/office/drawing/2014/main" id="{B99BB2B4-BD30-4CCE-8342-B14868B442CE}"/>
                </a:ext>
              </a:extLst>
            </p:cNvPr>
            <p:cNvSpPr>
              <a:spLocks noChangeAspect="1"/>
            </p:cNvSpPr>
            <p:nvPr/>
          </p:nvSpPr>
          <p:spPr bwMode="black">
            <a:xfrm flipH="1">
              <a:off x="1620629" y="6142332"/>
              <a:ext cx="111792" cy="199302"/>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04" name="Picture 203">
              <a:extLst>
                <a:ext uri="{FF2B5EF4-FFF2-40B4-BE49-F238E27FC236}">
                  <a16:creationId xmlns:a16="http://schemas.microsoft.com/office/drawing/2014/main" id="{546F811B-20AC-468D-B366-635FF3D252A1}"/>
                </a:ext>
              </a:extLst>
            </p:cNvPr>
            <p:cNvPicPr>
              <a:picLocks noChangeAspect="1"/>
            </p:cNvPicPr>
            <p:nvPr/>
          </p:nvPicPr>
          <p:blipFill>
            <a:blip r:embed="rId16"/>
            <a:stretch>
              <a:fillRect/>
            </a:stretch>
          </p:blipFill>
          <p:spPr>
            <a:xfrm>
              <a:off x="1398497" y="6194457"/>
              <a:ext cx="68762" cy="80902"/>
            </a:xfrm>
            <a:prstGeom prst="rect">
              <a:avLst/>
            </a:prstGeom>
          </p:spPr>
        </p:pic>
        <p:pic>
          <p:nvPicPr>
            <p:cNvPr id="205" name="Picture 204">
              <a:extLst>
                <a:ext uri="{FF2B5EF4-FFF2-40B4-BE49-F238E27FC236}">
                  <a16:creationId xmlns:a16="http://schemas.microsoft.com/office/drawing/2014/main" id="{0F0B275D-267A-4B47-B2EC-7EC93902D79C}"/>
                </a:ext>
              </a:extLst>
            </p:cNvPr>
            <p:cNvPicPr>
              <a:picLocks noChangeAspect="1"/>
            </p:cNvPicPr>
            <p:nvPr/>
          </p:nvPicPr>
          <p:blipFill>
            <a:blip r:embed="rId17"/>
            <a:stretch>
              <a:fillRect/>
            </a:stretch>
          </p:blipFill>
          <p:spPr>
            <a:xfrm>
              <a:off x="1951411" y="6211595"/>
              <a:ext cx="63194" cy="61294"/>
            </a:xfrm>
            <a:prstGeom prst="rect">
              <a:avLst/>
            </a:prstGeom>
          </p:spPr>
        </p:pic>
        <p:grpSp>
          <p:nvGrpSpPr>
            <p:cNvPr id="206" name="Group 205">
              <a:extLst>
                <a:ext uri="{FF2B5EF4-FFF2-40B4-BE49-F238E27FC236}">
                  <a16:creationId xmlns:a16="http://schemas.microsoft.com/office/drawing/2014/main" id="{A374F3CB-EFC8-4449-97A6-637D8EDAAF45}"/>
                </a:ext>
              </a:extLst>
            </p:cNvPr>
            <p:cNvGrpSpPr/>
            <p:nvPr/>
          </p:nvGrpSpPr>
          <p:grpSpPr>
            <a:xfrm>
              <a:off x="960623" y="6162108"/>
              <a:ext cx="278233" cy="174450"/>
              <a:chOff x="738184" y="3496557"/>
              <a:chExt cx="278233" cy="174450"/>
            </a:xfrm>
          </p:grpSpPr>
          <p:sp>
            <p:nvSpPr>
              <p:cNvPr id="213" name="Freeform 20">
                <a:extLst>
                  <a:ext uri="{FF2B5EF4-FFF2-40B4-BE49-F238E27FC236}">
                    <a16:creationId xmlns:a16="http://schemas.microsoft.com/office/drawing/2014/main" id="{8BDD59D3-B8A5-4460-AB70-732810C24040}"/>
                  </a:ext>
                </a:extLst>
              </p:cNvPr>
              <p:cNvSpPr>
                <a:spLocks noEditPoints="1"/>
              </p:cNvSpPr>
              <p:nvPr/>
            </p:nvSpPr>
            <p:spPr bwMode="black">
              <a:xfrm>
                <a:off x="738184" y="3496557"/>
                <a:ext cx="278233" cy="174450"/>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bg1"/>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defTabSz="711842"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a:ln>
                    <a:noFill/>
                  </a:ln>
                  <a:solidFill>
                    <a:sysClr val="windowText" lastClr="000000"/>
                  </a:solidFill>
                  <a:effectLst/>
                  <a:uLnTx/>
                  <a:uFillTx/>
                  <a:latin typeface="Segoe Light" pitchFamily="34" charset="0"/>
                </a:endParaRPr>
              </a:p>
            </p:txBody>
          </p:sp>
          <p:pic>
            <p:nvPicPr>
              <p:cNvPr id="214" name="Picture 213">
                <a:extLst>
                  <a:ext uri="{FF2B5EF4-FFF2-40B4-BE49-F238E27FC236}">
                    <a16:creationId xmlns:a16="http://schemas.microsoft.com/office/drawing/2014/main" id="{0754E515-DF46-4B23-B952-C4D4FEF865F6}"/>
                  </a:ext>
                </a:extLst>
              </p:cNvPr>
              <p:cNvPicPr>
                <a:picLocks noChangeAspect="1"/>
              </p:cNvPicPr>
              <p:nvPr/>
            </p:nvPicPr>
            <p:blipFill>
              <a:blip r:embed="rId17"/>
              <a:stretch>
                <a:fillRect/>
              </a:stretch>
            </p:blipFill>
            <p:spPr>
              <a:xfrm>
                <a:off x="845703" y="3539979"/>
                <a:ext cx="63194" cy="61294"/>
              </a:xfrm>
              <a:prstGeom prst="rect">
                <a:avLst/>
              </a:prstGeom>
            </p:spPr>
          </p:pic>
        </p:grpSp>
        <p:grpSp>
          <p:nvGrpSpPr>
            <p:cNvPr id="207" name="Group 206">
              <a:extLst>
                <a:ext uri="{FF2B5EF4-FFF2-40B4-BE49-F238E27FC236}">
                  <a16:creationId xmlns:a16="http://schemas.microsoft.com/office/drawing/2014/main" id="{FA138151-BA28-4762-9253-860CA909C57A}"/>
                </a:ext>
              </a:extLst>
            </p:cNvPr>
            <p:cNvGrpSpPr/>
            <p:nvPr/>
          </p:nvGrpSpPr>
          <p:grpSpPr>
            <a:xfrm>
              <a:off x="2436717" y="6276545"/>
              <a:ext cx="250511" cy="60704"/>
              <a:chOff x="6660452" y="3094221"/>
              <a:chExt cx="188672" cy="45719"/>
            </a:xfrm>
            <a:solidFill>
              <a:schemeClr val="bg1"/>
            </a:solidFill>
          </p:grpSpPr>
          <p:sp>
            <p:nvSpPr>
              <p:cNvPr id="210" name="Oval 209">
                <a:extLst>
                  <a:ext uri="{FF2B5EF4-FFF2-40B4-BE49-F238E27FC236}">
                    <a16:creationId xmlns:a16="http://schemas.microsoft.com/office/drawing/2014/main" id="{AA2C50CE-3878-4DA4-91EA-D02C569F51BF}"/>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Oval 210">
                <a:extLst>
                  <a:ext uri="{FF2B5EF4-FFF2-40B4-BE49-F238E27FC236}">
                    <a16:creationId xmlns:a16="http://schemas.microsoft.com/office/drawing/2014/main" id="{67EED512-4F88-4AEF-B830-484B455487F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2" name="Oval 211">
                <a:extLst>
                  <a:ext uri="{FF2B5EF4-FFF2-40B4-BE49-F238E27FC236}">
                    <a16:creationId xmlns:a16="http://schemas.microsoft.com/office/drawing/2014/main" id="{8BF3764A-E2F9-42BA-94CC-BAC4B33BD702}"/>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8" name="Rectangle: Top Corners Rounded 207">
              <a:extLst>
                <a:ext uri="{FF2B5EF4-FFF2-40B4-BE49-F238E27FC236}">
                  <a16:creationId xmlns:a16="http://schemas.microsoft.com/office/drawing/2014/main" id="{E1F90A34-3B54-4CFE-AA52-5F1C26FC9311}"/>
                </a:ext>
              </a:extLst>
            </p:cNvPr>
            <p:cNvSpPr/>
            <p:nvPr/>
          </p:nvSpPr>
          <p:spPr bwMode="black">
            <a:xfrm>
              <a:off x="1620630" y="5858663"/>
              <a:ext cx="111792" cy="88931"/>
            </a:xfrm>
            <a:prstGeom prst="round2SameRect">
              <a:avLst>
                <a:gd name="adj1" fmla="val 27317"/>
                <a:gd name="adj2" fmla="val 0"/>
              </a:avLst>
            </a:prstGeom>
            <a:solidFill>
              <a:srgbClr val="00B050"/>
            </a:solidFill>
            <a:ln>
              <a:no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209" name="Freeform 92">
              <a:extLst>
                <a:ext uri="{FF2B5EF4-FFF2-40B4-BE49-F238E27FC236}">
                  <a16:creationId xmlns:a16="http://schemas.microsoft.com/office/drawing/2014/main" id="{957189C4-B153-4061-A865-7A04CC1F7523}"/>
                </a:ext>
              </a:extLst>
            </p:cNvPr>
            <p:cNvSpPr>
              <a:spLocks noChangeAspect="1" noEditPoints="1"/>
            </p:cNvSpPr>
            <p:nvPr/>
          </p:nvSpPr>
          <p:spPr bwMode="black">
            <a:xfrm>
              <a:off x="1583210" y="5832255"/>
              <a:ext cx="182883" cy="24917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grpSp>
      <p:sp>
        <p:nvSpPr>
          <p:cNvPr id="4" name="Rectangle 3">
            <a:extLst>
              <a:ext uri="{FF2B5EF4-FFF2-40B4-BE49-F238E27FC236}">
                <a16:creationId xmlns:a16="http://schemas.microsoft.com/office/drawing/2014/main" id="{818F3EBF-D0B6-4A2F-8899-9857917E1DD0}"/>
              </a:ext>
            </a:extLst>
          </p:cNvPr>
          <p:cNvSpPr/>
          <p:nvPr/>
        </p:nvSpPr>
        <p:spPr>
          <a:xfrm>
            <a:off x="508035" y="6321777"/>
            <a:ext cx="11184182" cy="341632"/>
          </a:xfrm>
          <a:prstGeom prst="rect">
            <a:avLst/>
          </a:prstGeom>
        </p:spPr>
        <p:txBody>
          <a:bodyPr wrap="square">
            <a:spAutoFit/>
          </a:bodyPr>
          <a:lstStyle/>
          <a:p>
            <a:pPr marL="0" lvl="1" defTabSz="914367">
              <a:lnSpc>
                <a:spcPct val="90000"/>
              </a:lnSpc>
              <a:spcBef>
                <a:spcPts val="1000"/>
              </a:spcBef>
              <a:spcAft>
                <a:spcPts val="600"/>
              </a:spcAft>
              <a:buSzPct val="90000"/>
            </a:pPr>
            <a:r>
              <a:rPr lang="en-US" b="1" dirty="0">
                <a:solidFill>
                  <a:srgbClr val="0C5D0C"/>
                </a:solidFill>
              </a:rPr>
              <a:t>FULL STACK FOR HIGHEST VALUE ASSETS  </a:t>
            </a:r>
            <a:r>
              <a:rPr lang="en-US" dirty="0">
                <a:gradFill>
                  <a:gsLst>
                    <a:gs pos="1250">
                      <a:srgbClr val="0D0D0D"/>
                    </a:gs>
                    <a:gs pos="100000">
                      <a:srgbClr val="0D0D0D"/>
                    </a:gs>
                  </a:gsLst>
                  <a:lin ang="5400000" scaled="0"/>
                </a:gradFill>
              </a:rPr>
              <a:t>– Host/device/identity/etc. security + user education</a:t>
            </a:r>
          </a:p>
        </p:txBody>
      </p:sp>
    </p:spTree>
    <p:extLst>
      <p:ext uri="{BB962C8B-B14F-4D97-AF65-F5344CB8AC3E}">
        <p14:creationId xmlns:p14="http://schemas.microsoft.com/office/powerpoint/2010/main" val="214403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500"/>
                                        <p:tgtEl>
                                          <p:spTgt spid="8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6">
                                            <p:txEl>
                                              <p:pRg st="1" end="1"/>
                                            </p:txEl>
                                          </p:spTgt>
                                        </p:tgtEl>
                                        <p:attrNameLst>
                                          <p:attrName>style.visibility</p:attrName>
                                        </p:attrNameLst>
                                      </p:cBhvr>
                                      <p:to>
                                        <p:strVal val="visible"/>
                                      </p:to>
                                    </p:set>
                                    <p:animEffect transition="in" filter="fade">
                                      <p:cBhvr>
                                        <p:cTn id="14" dur="500"/>
                                        <p:tgtEl>
                                          <p:spTgt spid="86">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6">
                                            <p:txEl>
                                              <p:pRg st="2" end="2"/>
                                            </p:txEl>
                                          </p:spTgt>
                                        </p:tgtEl>
                                        <p:attrNameLst>
                                          <p:attrName>style.visibility</p:attrName>
                                        </p:attrNameLst>
                                      </p:cBhvr>
                                      <p:to>
                                        <p:strVal val="visible"/>
                                      </p:to>
                                    </p:set>
                                    <p:animEffect transition="in" filter="fade">
                                      <p:cBhvr>
                                        <p:cTn id="18" dur="500"/>
                                        <p:tgtEl>
                                          <p:spTgt spid="8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500"/>
                                        <p:tgtEl>
                                          <p:spTgt spid="87"/>
                                        </p:tgtEl>
                                      </p:cBhvr>
                                    </p:animEffect>
                                  </p:childTnLst>
                                </p:cTn>
                              </p:par>
                              <p:par>
                                <p:cTn id="24" presetID="10" presetClass="entr" presetSubtype="0" fill="hold" nodeType="with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500"/>
                                        <p:tgtEl>
                                          <p:spTgt spid="13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500"/>
                                        <p:tgtEl>
                                          <p:spTgt spid="1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91"/>
                                        </p:tgtEl>
                                        <p:attrNameLst>
                                          <p:attrName>style.visibility</p:attrName>
                                        </p:attrNameLst>
                                      </p:cBhvr>
                                      <p:to>
                                        <p:strVal val="visible"/>
                                      </p:to>
                                    </p:set>
                                    <p:animEffect transition="in" filter="fade">
                                      <p:cBhvr>
                                        <p:cTn id="45" dur="500"/>
                                        <p:tgtEl>
                                          <p:spTgt spid="19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3" grpId="0"/>
      <p:bldP spid="94"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1.xml><?xml version="1.0" encoding="utf-8"?>
<a:theme xmlns:a="http://schemas.openxmlformats.org/drawingml/2006/main" name="2_MWv2 Aug 2016">
  <a:themeElements>
    <a:clrScheme name="OfficeSecurity">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Wv2 Aug 2016" id="{E1758B5C-2481-4B6C-82CD-4980BE9082A5}" vid="{1536F915-9CDC-47D5-88AA-2B23F8AE9FE3}"/>
    </a:ext>
  </a:extLst>
</a:theme>
</file>

<file path=ppt/theme/theme12.xml><?xml version="1.0" encoding="utf-8"?>
<a:theme xmlns:a="http://schemas.openxmlformats.org/drawingml/2006/main" name="2_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5.xml><?xml version="1.0" encoding="utf-8"?>
<a:theme xmlns:a="http://schemas.openxmlformats.org/drawingml/2006/main" name="2_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9.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
        <AccountId xmlns="230e9df3-be65-4c73-a93b-d1236ebd677e" xsi:nil="true"/>
        <AccountType xmlns="230e9df3-be65-4c73-a93b-d1236ebd677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TaxCatchAll>
    <ParentID1 xmlns="230e9df3-be65-4c73-a93b-d1236ebd677e">G01KC-1-29663</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G01KC-99682991-29668</_dlc_DocId>
    <_dlc_DocIdUrl xmlns="230e9df3-be65-4c73-a93b-d1236ebd677e">
      <Url>https://microsoft.sharepoint.com/sites/Infopedia_G01KC/_layouts/15/DocIdRedir.aspx?ID=G01KC-99682991-29668</Url>
      <Description>G01KC-99682991-29668</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c490850ca2af3f45141df7b2d4732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3b958a54cdf6150e4d0d0de6d13a845b"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F8DA96-D73D-4AB1-8349-D0C6FD192C2A}">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b3bc04a5-d503-43b1-b98c-a8cf663329d9"/>
    <ds:schemaRef ds:uri="230e9df3-be65-4c73-a93b-d1236ebd677e"/>
  </ds:schemaRefs>
</ds:datastoreItem>
</file>

<file path=customXml/itemProps2.xml><?xml version="1.0" encoding="utf-8"?>
<ds:datastoreItem xmlns:ds="http://schemas.openxmlformats.org/officeDocument/2006/customXml" ds:itemID="{B5AC88CC-9B2E-4564-908F-DDC4F8922907}">
  <ds:schemaRefs>
    <ds:schemaRef ds:uri="http://schemas.microsoft.com/sharepoint/events"/>
  </ds:schemaRefs>
</ds:datastoreItem>
</file>

<file path=customXml/itemProps3.xml><?xml version="1.0" encoding="utf-8"?>
<ds:datastoreItem xmlns:ds="http://schemas.openxmlformats.org/officeDocument/2006/customXml" ds:itemID="{5377001B-200B-4532-80D4-0352E5479096}">
  <ds:schemaRefs>
    <ds:schemaRef ds:uri="http://schemas.microsoft.com/sharepoint/v3/contenttype/forms"/>
  </ds:schemaRefs>
</ds:datastoreItem>
</file>

<file path=customXml/itemProps4.xml><?xml version="1.0" encoding="utf-8"?>
<ds:datastoreItem xmlns:ds="http://schemas.openxmlformats.org/officeDocument/2006/customXml" ds:itemID="{D6B85746-205E-4302-A5FE-1B9BE706BC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TotalTime>
  <Words>4819</Words>
  <Application>Microsoft Office PowerPoint</Application>
  <PresentationFormat>Widescreen</PresentationFormat>
  <Paragraphs>600</Paragraphs>
  <Slides>34</Slides>
  <Notes>33</Notes>
  <HiddenSlides>4</HiddenSlides>
  <MMClips>0</MMClips>
  <ScaleCrop>false</ScaleCrop>
  <HeadingPairs>
    <vt:vector size="8" baseType="variant">
      <vt:variant>
        <vt:lpstr>Fonts Used</vt:lpstr>
      </vt:variant>
      <vt:variant>
        <vt:i4>12</vt:i4>
      </vt:variant>
      <vt:variant>
        <vt:lpstr>Theme</vt:lpstr>
      </vt:variant>
      <vt:variant>
        <vt:i4>12</vt:i4>
      </vt:variant>
      <vt:variant>
        <vt:lpstr>Embedded OLE Servers</vt:lpstr>
      </vt:variant>
      <vt:variant>
        <vt:i4>1</vt:i4>
      </vt:variant>
      <vt:variant>
        <vt:lpstr>Slide Titles</vt:lpstr>
      </vt:variant>
      <vt:variant>
        <vt:i4>34</vt:i4>
      </vt:variant>
    </vt:vector>
  </HeadingPairs>
  <TitlesOfParts>
    <vt:vector size="59" baseType="lpstr">
      <vt:lpstr>Arial</vt:lpstr>
      <vt:lpstr>Calibri</vt:lpstr>
      <vt:lpstr>Calibri (Body)</vt:lpstr>
      <vt:lpstr>Calibri Light</vt:lpstr>
      <vt:lpstr>Consolas</vt:lpstr>
      <vt:lpstr>Gill Sans</vt:lpstr>
      <vt:lpstr>Segoe Light</vt:lpstr>
      <vt:lpstr>Segoe UI</vt:lpstr>
      <vt:lpstr>Segoe UI Light</vt:lpstr>
      <vt:lpstr>Segoe UI Semibold</vt:lpstr>
      <vt:lpstr>Segoe UI Semilight</vt:lpstr>
      <vt:lpstr>Wingdings</vt:lpstr>
      <vt:lpstr>1_WHITE TEMPLATE</vt:lpstr>
      <vt:lpstr>MCS Social_story_v1_18Feb15_DV</vt:lpstr>
      <vt:lpstr>1_Office Theme</vt:lpstr>
      <vt:lpstr>7-30269_Server &amp; Tools Business_16x9</vt:lpstr>
      <vt:lpstr>2_MCS Social_story_v1_18Feb15_DV</vt:lpstr>
      <vt:lpstr>2_7-30269_Server &amp; Tools Business_16x9</vt:lpstr>
      <vt:lpstr>9_Azure_PPT_template 1</vt:lpstr>
      <vt:lpstr>Microsoft AzureCon 2015 Template - Color</vt:lpstr>
      <vt:lpstr>1_7-30269_Server &amp; Tools Business_16x9</vt:lpstr>
      <vt:lpstr>1_5-50002_Ignite_Breakout_Template</vt:lpstr>
      <vt:lpstr>2_MWv2 Aug 2016</vt:lpstr>
      <vt:lpstr>2_WINDOWS 10 COLOR TEMPLATE</vt:lpstr>
      <vt:lpstr>think-cell Slide</vt:lpstr>
      <vt:lpstr>Microsoft CISO Workshop  5 - Information Protection Strategy</vt:lpstr>
      <vt:lpstr>PowerPoint Presentation</vt:lpstr>
      <vt:lpstr>Information Protection</vt:lpstr>
      <vt:lpstr>Evolution of information protection</vt:lpstr>
      <vt:lpstr>Data security challenges</vt:lpstr>
      <vt:lpstr>Top Information Protection Use Cases DISCOVER – CLASSIFY – PROTECT – MONITOR </vt:lpstr>
      <vt:lpstr>Information protection strategy Ensure visibility and control for a modern hybrid enterprise</vt:lpstr>
      <vt:lpstr>Strategy core goal Protect at the appropriate level</vt:lpstr>
      <vt:lpstr>Success criteria—information protection</vt:lpstr>
      <vt:lpstr>The story of a file</vt:lpstr>
      <vt:lpstr>Success criteria—information protection</vt:lpstr>
      <vt:lpstr>Questions?</vt:lpstr>
      <vt:lpstr>References</vt:lpstr>
      <vt:lpstr>Additional Resources – Information Protection</vt:lpstr>
      <vt:lpstr>Protecting sensitive information Persistent classification and protection of your documents </vt:lpstr>
      <vt:lpstr>Modern information protection Collaborate securely with partners </vt:lpstr>
      <vt:lpstr>Key classification scenarios</vt:lpstr>
      <vt:lpstr>Support required formats for sensitive data Coverage for popular formats + extensibility</vt:lpstr>
      <vt:lpstr>Azure Information Protection Experience</vt:lpstr>
      <vt:lpstr>Automatic classification - example</vt:lpstr>
      <vt:lpstr>Recommended classification - example</vt:lpstr>
      <vt:lpstr>Reclassification and justification - example</vt:lpstr>
      <vt:lpstr>User-driven classification - example</vt:lpstr>
      <vt:lpstr>Finding and protecting data on SaaS</vt:lpstr>
      <vt:lpstr>Scenario: oversharing  from sanctioned SaaS</vt:lpstr>
      <vt:lpstr>Secure the data, not just the SQL database</vt:lpstr>
      <vt:lpstr>Mobile Application  Management (MAM)</vt:lpstr>
      <vt:lpstr>Sophisticated Built-in Protection Across Office 365</vt:lpstr>
      <vt:lpstr>Balancing User Productivity and Risk</vt:lpstr>
      <vt:lpstr>DLP Policy Rules - Conditions</vt:lpstr>
      <vt:lpstr>DLP Policy Rules - Actions</vt:lpstr>
      <vt:lpstr>Securing Structured Data in Azure SQL</vt:lpstr>
      <vt:lpstr>Recommended Topology Azure Information Protection</vt:lpstr>
      <vt:lpstr>Regulated Topology Azure Information Protection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CISO Workshop  5 - Information Protection Strategy</dc:title>
  <cp:lastModifiedBy>Robert Mazzoli</cp:lastModifiedBy>
  <cp:revision>1</cp:revision>
  <dcterms:modified xsi:type="dcterms:W3CDTF">2019-03-26T15:11:59Z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756ffd0a-21d3-4e7d-9046-fd224d561dad</vt:lpwstr>
  </property>
  <property fmtid="{D5CDD505-2E9C-101B-9397-08002B2CF9AE}" pid="6" name="TaxKeywor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MSIP_Label_f42aa342-8706-4288-bd11-ebb85995028c_Enabled">
    <vt:lpwstr>True</vt:lpwstr>
  </property>
  <property fmtid="{D5CDD505-2E9C-101B-9397-08002B2CF9AE}" pid="28" name="MSIP_Label_f42aa342-8706-4288-bd11-ebb85995028c_SiteId">
    <vt:lpwstr>72f988bf-86f1-41af-91ab-2d7cd011db47</vt:lpwstr>
  </property>
  <property fmtid="{D5CDD505-2E9C-101B-9397-08002B2CF9AE}" pid="29" name="MSIP_Label_f42aa342-8706-4288-bd11-ebb85995028c_Ref">
    <vt:lpwstr>https://api.informationprotection.azure.com/api/72f988bf-86f1-41af-91ab-2d7cd011db47</vt:lpwstr>
  </property>
  <property fmtid="{D5CDD505-2E9C-101B-9397-08002B2CF9AE}" pid="30" name="MSIP_Label_f42aa342-8706-4288-bd11-ebb85995028c_Owner">
    <vt:lpwstr>mas@microsoft.com</vt:lpwstr>
  </property>
  <property fmtid="{D5CDD505-2E9C-101B-9397-08002B2CF9AE}" pid="31" name="MSIP_Label_f42aa342-8706-4288-bd11-ebb85995028c_SetDate">
    <vt:lpwstr>2017-09-18T22:54:23.3186142+01:00</vt:lpwstr>
  </property>
  <property fmtid="{D5CDD505-2E9C-101B-9397-08002B2CF9AE}" pid="32" name="MSIP_Label_f42aa342-8706-4288-bd11-ebb85995028c_Name">
    <vt:lpwstr>General</vt:lpwstr>
  </property>
  <property fmtid="{D5CDD505-2E9C-101B-9397-08002B2CF9AE}" pid="33" name="MSIP_Label_f42aa342-8706-4288-bd11-ebb85995028c_Application">
    <vt:lpwstr>Microsoft Azure Information Protection</vt:lpwstr>
  </property>
  <property fmtid="{D5CDD505-2E9C-101B-9397-08002B2CF9AE}" pid="34" name="MSIP_Label_f42aa342-8706-4288-bd11-ebb85995028c_Extended_MSFT_Method">
    <vt:lpwstr>Automatic</vt:lpwstr>
  </property>
  <property fmtid="{D5CDD505-2E9C-101B-9397-08002B2CF9AE}" pid="35" name="Sensitivity">
    <vt:lpwstr>General</vt:lpwstr>
  </property>
</Properties>
</file>